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1" r:id="rId8"/>
    <p:sldMasterId id="2147483663" r:id="rId9"/>
  </p:sldMasterIdLst>
  <p:notesMasterIdLst>
    <p:notesMasterId r:id="rId59"/>
  </p:notesMasterIdLst>
  <p:handoutMasterIdLst>
    <p:handoutMasterId r:id="rId60"/>
  </p:handoutMasterIdLst>
  <p:sldIdLst>
    <p:sldId id="256" r:id="rId10"/>
    <p:sldId id="300" r:id="rId11"/>
    <p:sldId id="260" r:id="rId12"/>
    <p:sldId id="257" r:id="rId13"/>
    <p:sldId id="258" r:id="rId14"/>
    <p:sldId id="265" r:id="rId15"/>
    <p:sldId id="266" r:id="rId16"/>
    <p:sldId id="274" r:id="rId17"/>
    <p:sldId id="302" r:id="rId18"/>
    <p:sldId id="263" r:id="rId19"/>
    <p:sldId id="264" r:id="rId20"/>
    <p:sldId id="259" r:id="rId21"/>
    <p:sldId id="261" r:id="rId22"/>
    <p:sldId id="303" r:id="rId23"/>
    <p:sldId id="306" r:id="rId24"/>
    <p:sldId id="262" r:id="rId25"/>
    <p:sldId id="278" r:id="rId26"/>
    <p:sldId id="268" r:id="rId27"/>
    <p:sldId id="269" r:id="rId28"/>
    <p:sldId id="271" r:id="rId29"/>
    <p:sldId id="273" r:id="rId30"/>
    <p:sldId id="272" r:id="rId31"/>
    <p:sldId id="267" r:id="rId32"/>
    <p:sldId id="305" r:id="rId33"/>
    <p:sldId id="288" r:id="rId34"/>
    <p:sldId id="289" r:id="rId35"/>
    <p:sldId id="290" r:id="rId36"/>
    <p:sldId id="277" r:id="rId37"/>
    <p:sldId id="275" r:id="rId38"/>
    <p:sldId id="276" r:id="rId39"/>
    <p:sldId id="281" r:id="rId40"/>
    <p:sldId id="299" r:id="rId41"/>
    <p:sldId id="307" r:id="rId42"/>
    <p:sldId id="282" r:id="rId43"/>
    <p:sldId id="283" r:id="rId44"/>
    <p:sldId id="286" r:id="rId45"/>
    <p:sldId id="285" r:id="rId46"/>
    <p:sldId id="284" r:id="rId47"/>
    <p:sldId id="287" r:id="rId48"/>
    <p:sldId id="270" r:id="rId49"/>
    <p:sldId id="296" r:id="rId50"/>
    <p:sldId id="297" r:id="rId51"/>
    <p:sldId id="304" r:id="rId52"/>
    <p:sldId id="294" r:id="rId53"/>
    <p:sldId id="291" r:id="rId54"/>
    <p:sldId id="293" r:id="rId55"/>
    <p:sldId id="298" r:id="rId56"/>
    <p:sldId id="308" r:id="rId57"/>
    <p:sldId id="295" r:id="rId5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51"/>
    <a:srgbClr val="24246E"/>
    <a:srgbClr val="29297B"/>
    <a:srgbClr val="2F2F8D"/>
    <a:srgbClr val="333399"/>
    <a:srgbClr val="3333CC"/>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vl1pPr>
          </a:lstStyle>
          <a:p>
            <a:endParaRPr lang="en-US"/>
          </a:p>
        </p:txBody>
      </p:sp>
      <p:sp>
        <p:nvSpPr>
          <p:cNvPr id="1843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1843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vl1pPr>
          </a:lstStyle>
          <a:p>
            <a:r>
              <a:rPr lang="en-US"/>
              <a:t>Presentation 101 for Graduate Students: A guide to giving a quality presention,    J. Paul Robinson, Professor, Purdue University, 2003</a:t>
            </a:r>
          </a:p>
        </p:txBody>
      </p:sp>
      <p:sp>
        <p:nvSpPr>
          <p:cNvPr id="1843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fld id="{3B5026E0-24CE-4D6B-B570-DC8465795C43}" type="slidenum">
              <a:rPr lang="en-US"/>
              <a:pPr/>
              <a:t>‹#›</a:t>
            </a:fld>
            <a:endParaRPr lang="en-US"/>
          </a:p>
        </p:txBody>
      </p:sp>
    </p:spTree>
    <p:extLst>
      <p:ext uri="{BB962C8B-B14F-4D97-AF65-F5344CB8AC3E}">
        <p14:creationId xmlns:p14="http://schemas.microsoft.com/office/powerpoint/2010/main" val="371162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vl1pPr>
          </a:lstStyle>
          <a:p>
            <a:endParaRPr lang="en-US"/>
          </a:p>
        </p:txBody>
      </p:sp>
      <p:sp>
        <p:nvSpPr>
          <p:cNvPr id="1945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1946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vl1pPr>
          </a:lstStyle>
          <a:p>
            <a:r>
              <a:rPr lang="en-US"/>
              <a:t>Presentation 101 for Graduate Students: A guide to giving a quality presention,    J. Paul Robinson, Professor, Purdue University, 2003</a:t>
            </a:r>
          </a:p>
        </p:txBody>
      </p:sp>
      <p:sp>
        <p:nvSpPr>
          <p:cNvPr id="1946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fld id="{5C8C5A0B-31AA-4E29-AAA1-FD23F5D6C96E}" type="slidenum">
              <a:rPr lang="en-US"/>
              <a:pPr/>
              <a:t>‹#›</a:t>
            </a:fld>
            <a:endParaRPr lang="en-US"/>
          </a:p>
        </p:txBody>
      </p:sp>
    </p:spTree>
    <p:extLst>
      <p:ext uri="{BB962C8B-B14F-4D97-AF65-F5344CB8AC3E}">
        <p14:creationId xmlns:p14="http://schemas.microsoft.com/office/powerpoint/2010/main" val="2045814516"/>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CD94CD6D-9798-45B0-899F-7FD767C15379}" type="slidenum">
              <a:rPr lang="en-US"/>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027908FF-93AB-41D5-80A4-ECE1045A266B}" type="slidenum">
              <a:rPr lang="en-US"/>
              <a:pPr/>
              <a:t>10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E19B49C-7534-4FE9-BD8B-C6D19212538E}" type="slidenum">
              <a:rPr lang="en-US"/>
              <a:pPr/>
              <a:t>11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31838" y="4560888"/>
            <a:ext cx="6265862" cy="3938587"/>
          </a:xfrm>
        </p:spPr>
        <p:txBody>
          <a:bodyPr/>
          <a:lstStyle/>
          <a:p>
            <a:pPr>
              <a:lnSpc>
                <a:spcPct val="90000"/>
              </a:lnSpc>
            </a:pPr>
            <a:r>
              <a:rPr lang="en-US"/>
              <a:t>The personal habits of the speaker are really important. Remember, that you are standing in front of an audience for 40 minutes to an hour. You are the center of attention. All eyes are focused on you. Everything you do will be observed. If you do something often enough you will start to annoy someone. For example, how many times have you see a speaker face the screen and never look at the audience? Alternatively, have you seen someone walk all over the place making you wonder where they are going next? Or perhaps you are wondering if they are going to fall down the step at the edge of the stage because they are getting closer and closer?</a:t>
            </a:r>
          </a:p>
          <a:p>
            <a:pPr>
              <a:lnSpc>
                <a:spcPct val="90000"/>
              </a:lnSpc>
            </a:pPr>
            <a:endParaRPr lang="en-US"/>
          </a:p>
          <a:p>
            <a:pPr>
              <a:lnSpc>
                <a:spcPct val="90000"/>
              </a:lnSpc>
            </a:pPr>
            <a:r>
              <a:rPr lang="en-US"/>
              <a:t>How about that speaker that says at the end of every sentence :You know what I mean”? Or the speaker that says “Ummmm” or “Ahhh” just hundreds of times. So many that you start to count them and by the end of the presentation, you notes contain little hatch marks with the number and you have no idea what they said.  Don’t look down at your notes and say “let me see, where was I, did that did that…..oh yes here I am” If you don’t have something valuable to say, don’t say it.</a:t>
            </a:r>
          </a:p>
          <a:p>
            <a:pPr>
              <a:lnSpc>
                <a:spcPct val="90000"/>
              </a:lnSpc>
            </a:pPr>
            <a:r>
              <a:rPr lang="en-US"/>
              <a:t>Don’t put your hand in your pockets and play with your keys! Yes I have see that happen many times. Don’t click a pen constantly, and don’t tap the pointer stick on the floor! </a:t>
            </a:r>
          </a:p>
          <a:p>
            <a:pPr>
              <a:lnSpc>
                <a:spcPct val="90000"/>
              </a:lnSpc>
            </a:pPr>
            <a:r>
              <a:rPr lang="en-US"/>
              <a:t>If you make a joke, do it quickly, sparingly and don’t push it! Humor is something best left for professionals…even they have trouble keeping a job!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63E9313-44B8-46CF-897F-E3485ADB0017}"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31838" y="4560888"/>
            <a:ext cx="5851525" cy="4175125"/>
          </a:xfrm>
        </p:spPr>
        <p:txBody>
          <a:bodyPr/>
          <a:lstStyle/>
          <a:p>
            <a:r>
              <a:rPr lang="en-US"/>
              <a:t>I was once at a meeting in the 1980s when pointers were great big lasers connected to the mains power. One speaker left the pointer on continuously and literally sprayed the audience. It was almost funny – every time the speaker turned around, the laser strayed along a few lines of the audience and people would duck as the laser hit them. The speaker never realized this, until the chair person finally mentioned it to the speaker. This was a nationally known speaker at a major international meeting (World Congress of Immunology!!)</a:t>
            </a:r>
          </a:p>
          <a:p>
            <a:endParaRPr lang="en-US"/>
          </a:p>
          <a:p>
            <a:r>
              <a:rPr lang="en-US"/>
              <a:t>I was recently at a meeting and the speaker literally held his finger on the laser button continuously. The laser was always on and it became a pointless tool. Not only that, but after 15 minutes the pointer died. He looked at it and asked for another. He then proceeded to leave the second pointer on continuously. It was really annoying because it jumped all over the screen. 20 minutes later, he flattened the batteries. “”These laser pointers always go flat on me” he proclaimed annoyed that the laser was dead. No one offered their laser pointer because he would have flattened that too. Sounds unlikely? It really happened.</a:t>
            </a:r>
          </a:p>
          <a:p>
            <a:endParaRPr lang="en-US"/>
          </a:p>
          <a:p>
            <a:r>
              <a:rPr lang="en-US"/>
              <a:t>I have also observed people who point at every item on the slide, and move it up and down all the time. This is rally bad style. Use the pointer for emphasis only. Guide the audience to the area of the screen and turn it off.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D0340D50-44A0-496A-B36A-6E4958793721}" type="slidenum">
              <a:rPr lang="en-US"/>
              <a:pPr/>
              <a:t>13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9EF8D001-4EB5-41B8-B777-E2C3950F1948}" type="slidenum">
              <a:rPr lang="en-US"/>
              <a:pPr/>
              <a:t>14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26C2CDE9-A49C-4554-92FA-EE920589F95E}"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Contrast is the most important feature of slides. If you have good contrast the audience can usually read the slide. If you have a complex color background, you will probably reduce the contrast making it harder, not easier for the audience to read your slides. If you know that the theater you are presenting in will be very large, you are far better at making a high contrast presentation even in black and white. </a:t>
            </a:r>
          </a:p>
          <a:p>
            <a:endParaRPr lang="en-US"/>
          </a:p>
          <a:p>
            <a:r>
              <a:rPr lang="en-US"/>
              <a:t>Just remember, that if you make a pretty background, it might look so good that your audience missed the data in your slide!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A795959C-8F9B-4776-B0B9-D5270ECCACE4}" type="slidenum">
              <a:rPr lang="en-US"/>
              <a:pPr/>
              <a:t>17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22727FA6-31AA-4A62-BC33-C3EA7DCB5067}" type="slidenum">
              <a:rPr lang="en-US"/>
              <a:pPr/>
              <a:t>18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Remember you only have a short period of time to get your message across so list out the key features only. </a:t>
            </a:r>
          </a:p>
          <a:p>
            <a:endParaRPr lang="en-US"/>
          </a:p>
          <a:p>
            <a:r>
              <a:rPr lang="en-US"/>
              <a:t>The above slide defined 4 simple points, each of which you could expand easily. This slide is monochrome and is a very simple slide. There are few enough points on the slide that you can bring all the points up at one time, rather than bringing each line using a fancy animation.</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42EAAD6-A802-4C06-84B1-7928652758B5}"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Here is the same slide jazzed up a little. It uses a standard PowerPoint background, but one that is not overly colorful or complicated. I tend to go for these slide backgrounds because they keep the text mostly black on a white background which as we already discovered give the maximum possible contrast.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3C3DDE65-B196-4F7E-B886-0BF61421D2AF}"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BF387857-B839-4621-8384-36E307E1B9A7}"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This is similar to the previous slide, but has some text color. Sometimes a gentle color is pleasant and quite acceptable, but you have to be careful.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CFA16A0-0478-4B24-8F4E-7F23AEF41D1C}"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Now we are getting very colorful. The primary difference in this slide is the reversal of the text color by placing a colorful background on the slide. It’s a nice picture, but it’s really too complicated and I don’t think this slide is a good one. I would not use this type of background unless my talk was about the sea perhaps!</a:t>
            </a:r>
          </a:p>
          <a:p>
            <a:endParaRPr lang="en-US"/>
          </a:p>
          <a:p>
            <a:r>
              <a:rPr lang="en-US"/>
              <a:t>The text is not easy to read. Using the shadow feature is rarely a good idea. It might be artistic, but it is not easy to read. Don’t make it hard for your audience to decipher what you have written.</a:t>
            </a:r>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791A230C-3829-4156-936F-419E286E4BE7}" type="slidenum">
              <a:rPr lang="en-US"/>
              <a:pPr/>
              <a:t>22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This slide is OK, because the background is mostly black and the text is strong enough to give good contrast. I don’t think that the fireworks is particularly useful, although it might look pretty. This is more useful for a marketing talk at a sales conference than it is for a scientific presentation. Drop the fireworks, and it might be OK.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B919C094-2A25-4FE9-A284-4FC5DC1FE8A7}" type="slidenum">
              <a:rPr lang="en-US"/>
              <a:pPr/>
              <a:t>23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Don’t even think of using red and blue together! I have seen this so many times, it amazes me. It’s just horrible and should never be used. Avoid using lots of colors. It really does not enhance your presentation.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9E9CF42A-5199-4030-913F-C950A30BF7A2}" type="slidenum">
              <a:rPr lang="en-US"/>
              <a:pPr/>
              <a:t>24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FA0190B-0871-46E9-9246-750DCC9E67EC}" type="slidenum">
              <a:rPr lang="en-US"/>
              <a:pPr/>
              <a:t>25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This is a slide I borrowed from a student presentation in a class that I teach. </a:t>
            </a:r>
          </a:p>
          <a:p>
            <a:r>
              <a:rPr lang="en-US"/>
              <a:t>This student used a vast number of animation sequences. In addition, the red and green text are just nasty! Don’t be fooled into thinking that color makes a badly prepared presentation more acceptable.</a:t>
            </a:r>
          </a:p>
          <a:p>
            <a:endParaRPr lang="en-US"/>
          </a:p>
          <a:p>
            <a:r>
              <a:rPr lang="en-US"/>
              <a:t>If I were rating this slide from 1-10 where 10 was an excellent slide, this would definitely be a 1 or 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C6EE9D64-C056-47C2-9626-6ABE9479B1B5}" type="slidenum">
              <a:rPr lang="en-US"/>
              <a:pPr/>
              <a:t>26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This is the opposite of the previous slide. It is monochrome and there are virtually no distracting features. The simple lines demarcate the two sections, and the message is clear. Its not pretty, but the message is very clear.</a:t>
            </a:r>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CFDEE97F-FD0C-4300-98C6-DB8B3BED9C1D}" type="slidenum">
              <a:rPr lang="en-US"/>
              <a:pPr/>
              <a:t>27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This slide is a compromise for those who love color. It’s gentle but has a few nice curved lines. It is simple and allows the observer focus on the text. If you used these slide backgrounds, you need to be careful in placing the title text in the center of the blue area. If it is not well placed, it may make the slide look quite imbalanced and draw peoples attention to the inconsistency rather than on the key features.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343C8F27-0CF6-4B7E-A416-510E25C51EEC}" type="slidenum">
              <a:rPr lang="en-US"/>
              <a:pPr/>
              <a:t>28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D8C89059-C36D-4791-8FCC-F047D7668884}" type="slidenum">
              <a:rPr lang="en-US"/>
              <a:pPr/>
              <a:t>29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95D0661F-751C-41C2-AF13-9CB23555651F}" type="slidenum">
              <a:rPr lang="en-US"/>
              <a:pPr/>
              <a:t>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96644917-C4D1-4030-AC54-D0D05AFFE404}" type="slidenum">
              <a:rPr lang="en-US"/>
              <a:pPr/>
              <a:t>30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7637253A-9A17-4B7E-A41B-F57A76522229}" type="slidenum">
              <a:rPr lang="en-US"/>
              <a:pPr/>
              <a:t>31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2EBBD0E-A205-410B-8DB1-2347B1FB291F}" type="slidenum">
              <a:rPr lang="en-US"/>
              <a:pPr/>
              <a:t>32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8EA7CE2-F12B-40F4-BCAB-047D3624AC57}" type="slidenum">
              <a:rPr lang="en-US"/>
              <a:pPr/>
              <a:t>34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81FB8908-3733-4589-A8A4-B09DBD71C1A4}" type="slidenum">
              <a:rPr lang="en-US"/>
              <a:pPr/>
              <a:t>35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39DEC11-BB03-4B17-B92F-247D9DA0BBCD}" type="slidenum">
              <a:rPr lang="en-US"/>
              <a:pPr/>
              <a:t>36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2955739F-B71D-427E-8109-94269A276A30}" type="slidenum">
              <a:rPr lang="en-US"/>
              <a:pPr/>
              <a:t>37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A401A845-5DDD-4F1D-AD2F-AAC6F85552BA}" type="slidenum">
              <a:rPr lang="en-US"/>
              <a:pPr/>
              <a:t>38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A4AC599A-A8C7-425A-AA89-0EEF9BC12DAA}" type="slidenum">
              <a:rPr lang="en-US"/>
              <a:pPr/>
              <a:t>39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E6A8B016-9144-4550-A758-42148132C127}" type="slidenum">
              <a:rPr lang="en-US"/>
              <a:pPr/>
              <a:t>4</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8B8D451-EF31-4B21-9AD9-F535011BDB53}" type="slidenum">
              <a:rPr lang="en-US"/>
              <a:pPr/>
              <a:t>40</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9E84CF10-8B91-4E69-972E-4A691A2E2853}" type="slidenum">
              <a:rPr lang="en-US"/>
              <a:pPr/>
              <a:t>41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688C6100-B924-455B-A65D-8D0C32E4C1E7}" type="slidenum">
              <a:rPr lang="en-US"/>
              <a:pPr/>
              <a:t>42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6B49D002-C6BE-4B88-9326-EC6E8AE5D557}" type="slidenum">
              <a:rPr lang="en-US"/>
              <a:pPr/>
              <a:t>43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1F8F63ED-BF00-470A-A829-060797B20C2B}" type="slidenum">
              <a:rPr lang="en-US"/>
              <a:pPr/>
              <a:t>44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20B0E271-2EC1-4FCB-88C7-298AEE9C451A}" type="slidenum">
              <a:rPr lang="en-US"/>
              <a:pPr/>
              <a:t>45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63C04F5B-29AC-4587-A1F8-9869AA3BAAF4}" type="slidenum">
              <a:rPr lang="en-US"/>
              <a:pPr/>
              <a:t>46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29B97E1B-4F87-431D-B05B-55FF10489FDB}" type="slidenum">
              <a:rPr lang="en-US"/>
              <a:pPr/>
              <a:t>47</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4E188F04-EBD0-43DB-AF0A-C372251C5249}" type="slidenum">
              <a:rPr lang="en-US"/>
              <a:pPr/>
              <a:t>49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90D73F0-4E39-490C-9FFB-EC36FF0A9000}" type="slidenum">
              <a:rPr lang="en-US"/>
              <a:pPr/>
              <a:t>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E80F00D3-8BA1-4263-AC63-0D3F0DEF3716}"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70BE13A2-AD48-49D4-95FD-F4AF6A2EFAEC}"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Just remember that when you have finished your presentation it is important that your audience knows when you finish. If you are in the audience, you would like to be sure when the speaker is finished so that you can acknowledge the presentation in the appropriate way.  Many speakers don’t give the courtesy to their audience by giving them a clear indication that they have finished. </a:t>
            </a:r>
          </a:p>
          <a:p>
            <a:endParaRPr lang="en-US"/>
          </a:p>
          <a:p>
            <a:r>
              <a:rPr lang="en-US"/>
              <a:t>When you have completed your presentation, please allow them to clap and cheer you  when you have finished. But, you have to let them know. I have heard literally dozens of speakers who, when they have finished their presentation stop, look around and say “That’s it” ….or worse, they present their last slide and immediately say “Are there any questions?” what  happens after this person asks for questions? There is an awkward silence and some poor person starts to clap….then everyone starts to clap…..then the person on the dais stand there looking a little silly! Its their own fault because they took over the role of the chairperson. Don’t do that.</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F878CD32-5BE7-420C-A64C-9B0E0BE9DCC4}" type="slidenum">
              <a:rPr lang="en-US"/>
              <a:pPr/>
              <a:t>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Here is a reasonable title slide. It clearly states the title, the author and the affiliation.</a:t>
            </a:r>
          </a:p>
          <a:p>
            <a:endParaRPr lang="en-US"/>
          </a:p>
          <a:p>
            <a:r>
              <a:rPr lang="en-US"/>
              <a:t>The color is not overdone, and at the top (or the bottom if you prefer) there are the appropriate institutional logos that are nice to display if you have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Presentation 101 for Graduate Students: A guide to giving a quality presention,    J. Paul Robinson, Professor, Purdue University, 2003</a:t>
            </a:r>
          </a:p>
        </p:txBody>
      </p:sp>
      <p:sp>
        <p:nvSpPr>
          <p:cNvPr id="7" name="Rectangle 7"/>
          <p:cNvSpPr>
            <a:spLocks noGrp="1" noChangeArrowheads="1"/>
          </p:cNvSpPr>
          <p:nvPr>
            <p:ph type="sldNum" sz="quarter" idx="5"/>
          </p:nvPr>
        </p:nvSpPr>
        <p:spPr>
          <a:ln/>
        </p:spPr>
        <p:txBody>
          <a:bodyPr/>
          <a:lstStyle/>
          <a:p>
            <a:fld id="{5B9F1C1A-2C99-4383-BE30-3D21A69001F8}" type="slidenum">
              <a:rPr lang="en-US"/>
              <a:pPr/>
              <a:t>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9050"/>
            <a:ext cx="9144000" cy="6877050"/>
            <a:chOff x="0" y="-12"/>
            <a:chExt cx="5760" cy="4332"/>
          </a:xfrm>
        </p:grpSpPr>
        <p:sp>
          <p:nvSpPr>
            <p:cNvPr id="2051"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n-US"/>
            </a:p>
          </p:txBody>
        </p:sp>
        <p:grpSp>
          <p:nvGrpSpPr>
            <p:cNvPr id="2052" name="Group 4"/>
            <p:cNvGrpSpPr>
              <a:grpSpLocks/>
            </p:cNvGrpSpPr>
            <p:nvPr userDrawn="1"/>
          </p:nvGrpSpPr>
          <p:grpSpPr bwMode="auto">
            <a:xfrm>
              <a:off x="0" y="-12"/>
              <a:ext cx="5760" cy="1045"/>
              <a:chOff x="0" y="-9"/>
              <a:chExt cx="5760" cy="1045"/>
            </a:xfrm>
          </p:grpSpPr>
          <p:sp>
            <p:nvSpPr>
              <p:cNvPr id="2053"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US"/>
              </a:p>
            </p:txBody>
          </p:sp>
          <p:grpSp>
            <p:nvGrpSpPr>
              <p:cNvPr id="2054" name="Group 6"/>
              <p:cNvGrpSpPr>
                <a:grpSpLocks/>
              </p:cNvGrpSpPr>
              <p:nvPr userDrawn="1"/>
            </p:nvGrpSpPr>
            <p:grpSpPr bwMode="auto">
              <a:xfrm>
                <a:off x="333" y="-9"/>
                <a:ext cx="5176" cy="1044"/>
                <a:chOff x="333" y="-9"/>
                <a:chExt cx="5176" cy="1044"/>
              </a:xfrm>
            </p:grpSpPr>
            <p:sp>
              <p:nvSpPr>
                <p:cNvPr id="2055"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2056"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2057"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2058"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2059"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2060"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2061"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2062"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2063"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2064"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2065"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2066"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2067"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2068"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2069"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2070"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2071"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2072"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2073"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2074"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2075"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2076"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2077"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2078"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2079"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2080"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2081"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2082"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2083"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2084"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2085"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2086"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2087"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2088"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2089"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2090"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2091"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2092"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2093"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2094"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2095"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2096"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2097"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2098"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2099"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2100"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2101"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2102"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2103"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2104"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2105"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2106"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2107"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2108"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2109"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2110"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2111" name="Group 63"/>
              <p:cNvGrpSpPr>
                <a:grpSpLocks/>
              </p:cNvGrpSpPr>
              <p:nvPr userDrawn="1"/>
            </p:nvGrpSpPr>
            <p:grpSpPr bwMode="auto">
              <a:xfrm>
                <a:off x="7" y="6"/>
                <a:ext cx="5739" cy="1022"/>
                <a:chOff x="1056" y="111"/>
                <a:chExt cx="2448" cy="418"/>
              </a:xfrm>
            </p:grpSpPr>
            <p:sp>
              <p:nvSpPr>
                <p:cNvPr id="2112"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US"/>
                </a:p>
              </p:txBody>
            </p:sp>
            <p:sp>
              <p:nvSpPr>
                <p:cNvPr id="2113"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4"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5"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6"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7"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8"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US"/>
                </a:p>
              </p:txBody>
            </p:sp>
            <p:sp>
              <p:nvSpPr>
                <p:cNvPr id="2119"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US"/>
                </a:p>
              </p:txBody>
            </p:sp>
            <p:sp>
              <p:nvSpPr>
                <p:cNvPr id="2120"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US"/>
                </a:p>
              </p:txBody>
            </p:sp>
            <p:sp>
              <p:nvSpPr>
                <p:cNvPr id="2121"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US"/>
                </a:p>
              </p:txBody>
            </p:sp>
            <p:sp>
              <p:nvSpPr>
                <p:cNvPr id="2122"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2123" name="Group 75"/>
              <p:cNvGrpSpPr>
                <a:grpSpLocks/>
              </p:cNvGrpSpPr>
              <p:nvPr userDrawn="1"/>
            </p:nvGrpSpPr>
            <p:grpSpPr bwMode="auto">
              <a:xfrm>
                <a:off x="363" y="1"/>
                <a:ext cx="4919" cy="1034"/>
                <a:chOff x="1208" y="109"/>
                <a:chExt cx="2098" cy="423"/>
              </a:xfrm>
            </p:grpSpPr>
            <p:sp>
              <p:nvSpPr>
                <p:cNvPr id="2124"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US"/>
                </a:p>
              </p:txBody>
            </p:sp>
            <p:sp>
              <p:nvSpPr>
                <p:cNvPr id="2125"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US"/>
                </a:p>
              </p:txBody>
            </p:sp>
            <p:sp>
              <p:nvSpPr>
                <p:cNvPr id="2126"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US"/>
                </a:p>
              </p:txBody>
            </p:sp>
            <p:sp>
              <p:nvSpPr>
                <p:cNvPr id="2127"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US"/>
                </a:p>
              </p:txBody>
            </p:sp>
            <p:sp>
              <p:nvSpPr>
                <p:cNvPr id="2128"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US"/>
                </a:p>
              </p:txBody>
            </p:sp>
            <p:sp>
              <p:nvSpPr>
                <p:cNvPr id="2129"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US"/>
                </a:p>
              </p:txBody>
            </p:sp>
            <p:sp>
              <p:nvSpPr>
                <p:cNvPr id="2130"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US"/>
                </a:p>
              </p:txBody>
            </p:sp>
            <p:sp>
              <p:nvSpPr>
                <p:cNvPr id="2131"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US"/>
                </a:p>
              </p:txBody>
            </p:sp>
            <p:sp>
              <p:nvSpPr>
                <p:cNvPr id="2132"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US"/>
                </a:p>
              </p:txBody>
            </p:sp>
            <p:sp>
              <p:nvSpPr>
                <p:cNvPr id="2133"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US"/>
                </a:p>
              </p:txBody>
            </p:sp>
            <p:sp>
              <p:nvSpPr>
                <p:cNvPr id="2134"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US"/>
                </a:p>
              </p:txBody>
            </p:sp>
            <p:sp>
              <p:nvSpPr>
                <p:cNvPr id="2135"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US"/>
                </a:p>
              </p:txBody>
            </p:sp>
            <p:sp>
              <p:nvSpPr>
                <p:cNvPr id="2136"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US"/>
                </a:p>
              </p:txBody>
            </p:sp>
            <p:sp>
              <p:nvSpPr>
                <p:cNvPr id="2137"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US"/>
                </a:p>
              </p:txBody>
            </p:sp>
            <p:sp>
              <p:nvSpPr>
                <p:cNvPr id="2138"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US"/>
                </a:p>
              </p:txBody>
            </p:sp>
          </p:grpSp>
        </p:grpSp>
        <p:pic>
          <p:nvPicPr>
            <p:cNvPr id="2139" name="Picture 91"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2140"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14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2142" name="Rectangle 94"/>
          <p:cNvSpPr>
            <a:spLocks noGrp="1" noChangeArrowheads="1"/>
          </p:cNvSpPr>
          <p:nvPr>
            <p:ph type="dt" sz="half" idx="2"/>
          </p:nvPr>
        </p:nvSpPr>
        <p:spPr>
          <a:xfrm>
            <a:off x="533400" y="6324600"/>
            <a:ext cx="1905000" cy="457200"/>
          </a:xfrm>
        </p:spPr>
        <p:txBody>
          <a:bodyPr/>
          <a:lstStyle>
            <a:lvl1pPr>
              <a:defRPr/>
            </a:lvl1pPr>
          </a:lstStyle>
          <a:p>
            <a:fld id="{0A1090E9-8DC1-41C3-8E8E-F4DA4D231C90}" type="datetime1">
              <a:rPr lang="en-US"/>
              <a:pPr/>
              <a:t>2/15/2012</a:t>
            </a:fld>
            <a:endParaRPr lang="en-US"/>
          </a:p>
        </p:txBody>
      </p:sp>
      <p:sp>
        <p:nvSpPr>
          <p:cNvPr id="2143" name="Rectangle 9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2144" name="Rectangle 96"/>
          <p:cNvSpPr>
            <a:spLocks noGrp="1" noChangeArrowheads="1"/>
          </p:cNvSpPr>
          <p:nvPr>
            <p:ph type="sldNum" sz="quarter" idx="4"/>
          </p:nvPr>
        </p:nvSpPr>
        <p:spPr>
          <a:xfrm>
            <a:off x="6858000" y="6324600"/>
            <a:ext cx="1905000" cy="457200"/>
          </a:xfrm>
        </p:spPr>
        <p:txBody>
          <a:bodyPr/>
          <a:lstStyle>
            <a:lvl1pPr>
              <a:defRPr/>
            </a:lvl1pPr>
          </a:lstStyle>
          <a:p>
            <a:fld id="{9D3D2DD4-1DBA-4239-B0C9-5932DB9EA7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27FCC0-5CC5-481B-A129-B925B557FF4E}"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841C6F-A546-41E4-9294-935AE96115B7}"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3F204E-7FDE-4EA1-8BB9-E57EAA384EDA}"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806C85-A9CD-4644-980B-51B55F5A87D4}"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86496A-D767-4ADA-A121-4A2E7A8C169E}"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9A78F7-A339-478D-8CF4-2B14EA234A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6E5C0D-21E6-4C96-989A-5A91E23AAECE}"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DA6D82-C5D7-4BBB-BE96-BD468DD42A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5867400" cy="6858000"/>
            <a:chOff x="0" y="0"/>
            <a:chExt cx="3696" cy="4320"/>
          </a:xfrm>
        </p:grpSpPr>
        <p:sp>
          <p:nvSpPr>
            <p:cNvPr id="409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charset="0"/>
              </a:endParaRPr>
            </a:p>
          </p:txBody>
        </p:sp>
        <p:sp>
          <p:nvSpPr>
            <p:cNvPr id="410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charset="0"/>
              </a:endParaRPr>
            </a:p>
          </p:txBody>
        </p:sp>
      </p:grpSp>
      <p:grpSp>
        <p:nvGrpSpPr>
          <p:cNvPr id="4101" name="Group 5"/>
          <p:cNvGrpSpPr>
            <a:grpSpLocks/>
          </p:cNvGrpSpPr>
          <p:nvPr/>
        </p:nvGrpSpPr>
        <p:grpSpPr bwMode="auto">
          <a:xfrm>
            <a:off x="3632200" y="4889500"/>
            <a:ext cx="4876800" cy="319088"/>
            <a:chOff x="2288" y="3080"/>
            <a:chExt cx="3072" cy="201"/>
          </a:xfrm>
        </p:grpSpPr>
        <p:sp>
          <p:nvSpPr>
            <p:cNvPr id="410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10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10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05" name="Rectangle 9"/>
          <p:cNvSpPr>
            <a:spLocks noGrp="1" noChangeArrowheads="1"/>
          </p:cNvSpPr>
          <p:nvPr>
            <p:ph type="dt" sz="quarter" idx="2"/>
          </p:nvPr>
        </p:nvSpPr>
        <p:spPr/>
        <p:txBody>
          <a:bodyPr/>
          <a:lstStyle>
            <a:lvl1pPr>
              <a:defRPr>
                <a:solidFill>
                  <a:schemeClr val="bg1"/>
                </a:solidFill>
              </a:defRPr>
            </a:lvl1pPr>
          </a:lstStyle>
          <a:p>
            <a:fld id="{FCF1E03F-4305-4501-B601-A443DB9C0BB6}" type="datetime1">
              <a:rPr lang="en-US"/>
              <a:pPr/>
              <a:t>2/15/2012</a:t>
            </a:fld>
            <a:endParaRPr lang="en-US"/>
          </a:p>
        </p:txBody>
      </p:sp>
      <p:sp>
        <p:nvSpPr>
          <p:cNvPr id="4106" name="Rectangle 10"/>
          <p:cNvSpPr>
            <a:spLocks noGrp="1" noChangeArrowheads="1"/>
          </p:cNvSpPr>
          <p:nvPr>
            <p:ph type="ftr" sz="quarter" idx="3"/>
          </p:nvPr>
        </p:nvSpPr>
        <p:spPr/>
        <p:txBody>
          <a:bodyPr/>
          <a:lstStyle>
            <a:lvl1pPr algn="r">
              <a:defRPr/>
            </a:lvl1pPr>
          </a:lstStyle>
          <a:p>
            <a:endParaRPr lang="en-US"/>
          </a:p>
        </p:txBody>
      </p:sp>
      <p:sp>
        <p:nvSpPr>
          <p:cNvPr id="4107" name="Rectangle 11"/>
          <p:cNvSpPr>
            <a:spLocks noGrp="1" noChangeArrowheads="1"/>
          </p:cNvSpPr>
          <p:nvPr>
            <p:ph type="sldNum" sz="quarter" idx="4"/>
          </p:nvPr>
        </p:nvSpPr>
        <p:spPr>
          <a:xfrm>
            <a:off x="76200" y="6248400"/>
            <a:ext cx="587375" cy="488950"/>
          </a:xfrm>
        </p:spPr>
        <p:txBody>
          <a:bodyPr anchorCtr="0"/>
          <a:lstStyle>
            <a:lvl1pPr>
              <a:defRPr/>
            </a:lvl1pPr>
          </a:lstStyle>
          <a:p>
            <a:fld id="{E4C10C81-621C-4797-A4D0-876D3DD804A8}" type="slidenum">
              <a:rPr lang="en-US"/>
              <a:pPr/>
              <a:t>‹#›</a:t>
            </a:fld>
            <a:endParaRPr lang="en-US"/>
          </a:p>
        </p:txBody>
      </p:sp>
      <p:sp>
        <p:nvSpPr>
          <p:cNvPr id="410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5DF52D-694F-4E39-A6C9-19238E4FA945}"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86BC28-3872-40CD-B63A-E472F10A8A0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90541ED-8BC0-4982-BE3F-D55EAD033F8D}"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7A6B84-6B68-4B00-8EBD-829C4C6867E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282700-4E16-43E6-984F-B9472DE15C7E}"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A7EAE4-6D6F-496C-8B80-E8EF9683613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1776FDE-E19A-4CFC-AB66-FD1459DAB8FC}"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2DA11C-C151-4AB4-A84C-EE8CB0269F3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FD82327-7FD3-4A98-81DC-78D83CA4BDA2}"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EC4C52-29E7-4976-B360-19454C22737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907252F-3F0E-427E-A110-978FFEFD9899}"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536839-7439-45A9-8F14-108EF0E3B7F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B9EE07-A7CF-48F0-8B7E-F037DF9AD048}"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94D5BF-FBF7-41C3-9610-ACE811F317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0E35EA-DE44-4D24-A697-88866DEB6020}"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40E2EE-E88B-4E30-89C2-DA25F5B30B7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E56B87-124E-4EAB-B29F-BA9857DA8DEA}"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121CF2-B6D4-4A7F-82DD-8D19A4D0F0D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C44C4-E4F1-4A9A-B3B3-25C64F60DA28}"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116318-BAB6-4E85-8E46-39EC69EB7AE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E60C52-EB3F-4A41-A708-A91E247F50B6}"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6DC406-8F6B-498D-B00F-FA16437EFA1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3D3F2C3D-6635-4ABD-8358-774687BA2583}" type="slidenum">
              <a:rPr lang="en-US"/>
              <a:pPr/>
              <a:t>‹#›</a:t>
            </a:fld>
            <a:endParaRPr lang="en-US"/>
          </a:p>
        </p:txBody>
      </p:sp>
      <p:sp>
        <p:nvSpPr>
          <p:cNvPr id="6151" name="Rectangle 7"/>
          <p:cNvSpPr>
            <a:spLocks noGrp="1" noChangeArrowheads="1"/>
          </p:cNvSpPr>
          <p:nvPr>
            <p:ph type="dt" sz="quarter" idx="2"/>
          </p:nvPr>
        </p:nvSpPr>
        <p:spPr/>
        <p:txBody>
          <a:bodyPr/>
          <a:lstStyle>
            <a:lvl1pPr>
              <a:defRPr/>
            </a:lvl1pPr>
          </a:lstStyle>
          <a:p>
            <a:fld id="{B74C780A-C056-4A8A-9108-278C5F01CDE5}" type="datetime1">
              <a:rPr lang="en-US"/>
              <a:pPr/>
              <a:t>2/15/2012</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4EA0F9-14A0-48ED-BBEA-D285ED7A966F}"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1332EB-9EAC-4F10-AA15-27781C1EAB0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4294F1-1A70-4751-9D9D-33C79415DD52}"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7B8970-F3FC-46E3-95B3-9F683D8DE33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F83B2D0-D462-4695-9F91-53DADA24CB18}"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5585BD-DE20-47A7-B868-821213716410}"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FC6DD5F-48C3-4943-B12E-523F8D9BE750}"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3675DA-7FE3-4148-8FFB-F888A7C6391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1B75FC4-A73D-4B43-B1EA-BBCDA8DA0E76}"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871649-3035-45C3-A10C-5372DD49D4FA}"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2583E5-B454-4AC4-B816-755CEA822520}"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07544E-2800-40F1-B418-6207FA32D4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705CC73-62A0-404A-8E82-E69532946240}"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3D9003-651D-40B6-BC09-8FFCB5D205F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7648C0-8D05-42F1-A7D4-495315B73619}"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1B3390-61E5-4AA8-9B0D-68546B09004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D2FE46-E00C-4446-80A1-1BAFA822213F}"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D28116-A15C-4CEC-AFCD-9A07FD462462}"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11721A-B2AA-4700-B1C5-A32640B1ED31}"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A0687C-84CB-4798-A13A-8C66C639E0F0}"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15650E-65CD-44A3-994C-9A6BA4E763A6}"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CF8B24-67FE-4DCF-9727-13613AB6B46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11113" y="0"/>
            <a:ext cx="9155113" cy="6884988"/>
            <a:chOff x="-7" y="0"/>
            <a:chExt cx="5767" cy="4337"/>
          </a:xfrm>
        </p:grpSpPr>
        <p:sp>
          <p:nvSpPr>
            <p:cNvPr id="8195" name="Freeform 3"/>
            <p:cNvSpPr>
              <a:spLocks/>
            </p:cNvSpPr>
            <p:nvPr userDrawn="1"/>
          </p:nvSpPr>
          <p:spPr bwMode="hidden">
            <a:xfrm>
              <a:off x="1625" y="4"/>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6" name="Freeform 4"/>
            <p:cNvSpPr>
              <a:spLocks/>
            </p:cNvSpPr>
            <p:nvPr userDrawn="1"/>
          </p:nvSpPr>
          <p:spPr bwMode="hidden">
            <a:xfrm>
              <a:off x="-7" y="2"/>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7" name="Freeform 5"/>
            <p:cNvSpPr>
              <a:spLocks/>
            </p:cNvSpPr>
            <p:nvPr userDrawn="1"/>
          </p:nvSpPr>
          <p:spPr bwMode="hidden">
            <a:xfrm>
              <a:off x="3737" y="5"/>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8" name="Freeform 6"/>
            <p:cNvSpPr>
              <a:spLocks/>
            </p:cNvSpPr>
            <p:nvPr userDrawn="1"/>
          </p:nvSpPr>
          <p:spPr bwMode="hidden">
            <a:xfrm>
              <a:off x="1913" y="0"/>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199" name="Freeform 7"/>
            <p:cNvSpPr>
              <a:spLocks/>
            </p:cNvSpPr>
            <p:nvPr userDrawn="1"/>
          </p:nvSpPr>
          <p:spPr bwMode="hidden">
            <a:xfrm>
              <a:off x="110" y="106"/>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8200" name="Freeform 8"/>
            <p:cNvSpPr>
              <a:spLocks/>
            </p:cNvSpPr>
            <p:nvPr userDrawn="1"/>
          </p:nvSpPr>
          <p:spPr bwMode="hidden">
            <a:xfrm rot="2702961" flipH="1">
              <a:off x="803" y="775"/>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1" name="Freeform 9"/>
            <p:cNvSpPr>
              <a:spLocks/>
            </p:cNvSpPr>
            <p:nvPr userDrawn="1"/>
          </p:nvSpPr>
          <p:spPr bwMode="hidden">
            <a:xfrm>
              <a:off x="76" y="58"/>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2" name="Freeform 10"/>
            <p:cNvSpPr>
              <a:spLocks/>
            </p:cNvSpPr>
            <p:nvPr userDrawn="1"/>
          </p:nvSpPr>
          <p:spPr bwMode="hidden">
            <a:xfrm rot="-2895842">
              <a:off x="-991" y="1050"/>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3" name="Freeform 11"/>
            <p:cNvSpPr>
              <a:spLocks/>
            </p:cNvSpPr>
            <p:nvPr userDrawn="1"/>
          </p:nvSpPr>
          <p:spPr bwMode="hidden">
            <a:xfrm rot="-2305141">
              <a:off x="1324" y="922"/>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4" name="Freeform 12"/>
            <p:cNvSpPr>
              <a:spLocks/>
            </p:cNvSpPr>
            <p:nvPr userDrawn="1"/>
          </p:nvSpPr>
          <p:spPr bwMode="hidden">
            <a:xfrm rot="2084418" flipH="1">
              <a:off x="1852" y="874"/>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5" name="Freeform 13"/>
            <p:cNvSpPr>
              <a:spLocks/>
            </p:cNvSpPr>
            <p:nvPr userDrawn="1"/>
          </p:nvSpPr>
          <p:spPr bwMode="hidden">
            <a:xfrm>
              <a:off x="4243" y="2"/>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6" name="Rectangle 14"/>
            <p:cNvSpPr>
              <a:spLocks noChangeArrowheads="1"/>
            </p:cNvSpPr>
            <p:nvPr userDrawn="1"/>
          </p:nvSpPr>
          <p:spPr bwMode="invGray">
            <a:xfrm>
              <a:off x="-7" y="245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07" name="Freeform 15"/>
            <p:cNvSpPr>
              <a:spLocks/>
            </p:cNvSpPr>
            <p:nvPr userDrawn="1"/>
          </p:nvSpPr>
          <p:spPr bwMode="invGray">
            <a:xfrm>
              <a:off x="1625" y="249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8" name="Freeform 16"/>
            <p:cNvSpPr>
              <a:spLocks/>
            </p:cNvSpPr>
            <p:nvPr userDrawn="1"/>
          </p:nvSpPr>
          <p:spPr bwMode="invGray">
            <a:xfrm>
              <a:off x="-7" y="249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9" name="Freeform 17"/>
            <p:cNvSpPr>
              <a:spLocks/>
            </p:cNvSpPr>
            <p:nvPr userDrawn="1"/>
          </p:nvSpPr>
          <p:spPr bwMode="invGray">
            <a:xfrm>
              <a:off x="3737" y="249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10" name="Freeform 18"/>
            <p:cNvSpPr>
              <a:spLocks/>
            </p:cNvSpPr>
            <p:nvPr userDrawn="1"/>
          </p:nvSpPr>
          <p:spPr bwMode="invGray">
            <a:xfrm>
              <a:off x="1913" y="249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211" name="Rectangle 19"/>
            <p:cNvSpPr>
              <a:spLocks noChangeArrowheads="1"/>
            </p:cNvSpPr>
            <p:nvPr userDrawn="1"/>
          </p:nvSpPr>
          <p:spPr bwMode="invGray">
            <a:xfrm>
              <a:off x="0" y="2465"/>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212" name="Freeform 20"/>
            <p:cNvSpPr>
              <a:spLocks/>
            </p:cNvSpPr>
            <p:nvPr userDrawn="1"/>
          </p:nvSpPr>
          <p:spPr bwMode="invGray">
            <a:xfrm>
              <a:off x="2576" y="245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3" name="Freeform 21"/>
            <p:cNvSpPr>
              <a:spLocks/>
            </p:cNvSpPr>
            <p:nvPr userDrawn="1"/>
          </p:nvSpPr>
          <p:spPr bwMode="invGray">
            <a:xfrm rot="18897039" flipH="1">
              <a:off x="1479" y="242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4" name="Freeform 22"/>
            <p:cNvSpPr>
              <a:spLocks/>
            </p:cNvSpPr>
            <p:nvPr userDrawn="1"/>
          </p:nvSpPr>
          <p:spPr bwMode="invGray">
            <a:xfrm rot="18897039" flipH="1">
              <a:off x="759" y="242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5" name="Freeform 23"/>
            <p:cNvSpPr>
              <a:spLocks/>
            </p:cNvSpPr>
            <p:nvPr userDrawn="1"/>
          </p:nvSpPr>
          <p:spPr bwMode="invGray">
            <a:xfrm rot="18897039" flipH="1">
              <a:off x="24" y="239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6" name="Freeform 24"/>
            <p:cNvSpPr>
              <a:spLocks/>
            </p:cNvSpPr>
            <p:nvPr userDrawn="1"/>
          </p:nvSpPr>
          <p:spPr bwMode="invGray">
            <a:xfrm flipH="1" flipV="1">
              <a:off x="569" y="245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7" name="Freeform 25"/>
            <p:cNvSpPr>
              <a:spLocks/>
            </p:cNvSpPr>
            <p:nvPr userDrawn="1"/>
          </p:nvSpPr>
          <p:spPr bwMode="invGray">
            <a:xfrm flipH="1" flipV="1">
              <a:off x="233" y="245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8" name="Freeform 26"/>
            <p:cNvSpPr>
              <a:spLocks/>
            </p:cNvSpPr>
            <p:nvPr userDrawn="1"/>
          </p:nvSpPr>
          <p:spPr bwMode="invGray">
            <a:xfrm flipH="1" flipV="1">
              <a:off x="3029" y="249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9" name="Freeform 27"/>
            <p:cNvSpPr>
              <a:spLocks/>
            </p:cNvSpPr>
            <p:nvPr userDrawn="1"/>
          </p:nvSpPr>
          <p:spPr bwMode="invGray">
            <a:xfrm flipH="1" flipV="1">
              <a:off x="3977" y="245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20" name="Freeform 28"/>
            <p:cNvSpPr>
              <a:spLocks/>
            </p:cNvSpPr>
            <p:nvPr userDrawn="1"/>
          </p:nvSpPr>
          <p:spPr bwMode="invGray">
            <a:xfrm flipH="1" flipV="1">
              <a:off x="3449" y="245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21" name="Rectangle 29"/>
            <p:cNvSpPr>
              <a:spLocks noChangeArrowheads="1"/>
            </p:cNvSpPr>
            <p:nvPr userDrawn="1"/>
          </p:nvSpPr>
          <p:spPr bwMode="invGray">
            <a:xfrm>
              <a:off x="-7" y="247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sp>
          <p:nvSpPr>
            <p:cNvPr id="8222" name="Rectangle 30"/>
            <p:cNvSpPr>
              <a:spLocks noChangeArrowheads="1"/>
            </p:cNvSpPr>
            <p:nvPr userDrawn="1"/>
          </p:nvSpPr>
          <p:spPr bwMode="hidden">
            <a:xfrm>
              <a:off x="-7" y="2889"/>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23" name="Rectangle 31"/>
            <p:cNvSpPr>
              <a:spLocks noChangeArrowheads="1"/>
            </p:cNvSpPr>
            <p:nvPr userDrawn="1"/>
          </p:nvSpPr>
          <p:spPr bwMode="hidden">
            <a:xfrm>
              <a:off x="-7" y="3417"/>
              <a:ext cx="5760" cy="912"/>
            </a:xfrm>
            <a:prstGeom prst="rect">
              <a:avLst/>
            </a:prstGeom>
            <a:solidFill>
              <a:schemeClr val="bg1"/>
            </a:solidFill>
            <a:ln w="9525">
              <a:noFill/>
              <a:miter lim="800000"/>
              <a:headEnd/>
              <a:tailEnd/>
            </a:ln>
            <a:effectLst/>
          </p:spPr>
          <p:txBody>
            <a:bodyPr wrap="none" anchor="ctr"/>
            <a:lstStyle/>
            <a:p>
              <a:endParaRPr lang="en-US"/>
            </a:p>
          </p:txBody>
        </p:sp>
      </p:grpSp>
      <p:sp>
        <p:nvSpPr>
          <p:cNvPr id="8224" name="Rectangle 32"/>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8225" name="Rectangle 3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8226" name="Rectangle 34"/>
          <p:cNvSpPr>
            <a:spLocks noGrp="1" noChangeArrowheads="1"/>
          </p:cNvSpPr>
          <p:nvPr>
            <p:ph type="dt" sz="half" idx="2"/>
          </p:nvPr>
        </p:nvSpPr>
        <p:spPr bwMode="auto">
          <a:xfrm>
            <a:off x="685800" y="63246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cs typeface="+mn-cs"/>
              </a:defRPr>
            </a:lvl1pPr>
          </a:lstStyle>
          <a:p>
            <a:fld id="{71A98F9A-5DDF-4795-81B8-2C18C63D1CB0}" type="datetime1">
              <a:rPr lang="en-US"/>
              <a:pPr/>
              <a:t>2/15/2012</a:t>
            </a:fld>
            <a:endParaRPr lang="en-US"/>
          </a:p>
        </p:txBody>
      </p:sp>
      <p:sp>
        <p:nvSpPr>
          <p:cNvPr id="8227" name="Rectangle 35"/>
          <p:cNvSpPr>
            <a:spLocks noGrp="1" noChangeArrowheads="1"/>
          </p:cNvSpPr>
          <p:nvPr>
            <p:ph type="ftr" sz="quarter" idx="3"/>
          </p:nvPr>
        </p:nvSpPr>
        <p:spPr>
          <a:xfrm>
            <a:off x="3124200" y="6324600"/>
            <a:ext cx="2895600" cy="457200"/>
          </a:xfrm>
        </p:spPr>
        <p:txBody>
          <a:bodyPr/>
          <a:lstStyle>
            <a:lvl1pPr algn="ctr">
              <a:defRPr sz="1400"/>
            </a:lvl1pPr>
          </a:lstStyle>
          <a:p>
            <a:endParaRPr lang="en-US"/>
          </a:p>
        </p:txBody>
      </p:sp>
      <p:sp>
        <p:nvSpPr>
          <p:cNvPr id="8228" name="Rectangle 36"/>
          <p:cNvSpPr>
            <a:spLocks noGrp="1" noChangeArrowheads="1"/>
          </p:cNvSpPr>
          <p:nvPr>
            <p:ph type="sldNum" sz="quarter" idx="4"/>
          </p:nvPr>
        </p:nvSpPr>
        <p:spPr bwMode="auto">
          <a:xfrm>
            <a:off x="6553200" y="63246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cs typeface="+mn-cs"/>
              </a:defRPr>
            </a:lvl1pPr>
          </a:lstStyle>
          <a:p>
            <a:fld id="{C5316770-7468-4FBE-B43E-F3C1001BD5E7}"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2F79F79B-27B8-4B3E-B00C-69F7521A012A}" type="slidenum">
              <a:rPr lang="en-US"/>
              <a:pPr/>
              <a:t>‹#›</a:t>
            </a:fld>
            <a:r>
              <a:rPr lang="en-US"/>
              <a:t> of 48</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fld id="{6B40E749-4017-4540-A15B-4F062359A962}" type="slidenum">
              <a:rPr lang="en-US"/>
              <a:pPr/>
              <a:t>‹#›</a:t>
            </a:fld>
            <a:r>
              <a:rPr lang="en-US"/>
              <a:t> of 48</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fld id="{33E6A53E-9896-437C-A5DB-1B55FEB7998D}" type="slidenum">
              <a:rPr lang="en-US"/>
              <a:pPr/>
              <a:t>‹#›</a:t>
            </a:fld>
            <a:r>
              <a:rPr lang="en-US"/>
              <a:t> of 48</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69A1D27-ADA5-45F9-A153-C6C0F4B486E6}" type="slidenum">
              <a:rPr lang="en-US"/>
              <a:pPr/>
              <a:t>‹#›</a:t>
            </a:fld>
            <a:r>
              <a:rPr lang="en-US"/>
              <a:t> of 48</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AE9041EE-BB72-499F-B582-7D3699B8EECF}" type="slidenum">
              <a:rPr lang="en-US"/>
              <a:pPr/>
              <a:t>‹#›</a:t>
            </a:fld>
            <a:r>
              <a:rPr lang="en-US"/>
              <a:t> of 48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A30ABB7-9DED-497D-B174-221314A949C3}"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E4B818-AF79-43B7-96FF-F8A934617B9A}"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AEABB80-0A79-4C0F-855F-AEDF2702D2C9}" type="slidenum">
              <a:rPr lang="en-US"/>
              <a:pPr/>
              <a:t>‹#›</a:t>
            </a:fld>
            <a:r>
              <a:rPr lang="en-US"/>
              <a:t> of 48</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DF66EC30-3696-4EAC-A1CA-5B67B12C07EC}" type="slidenum">
              <a:rPr lang="en-US"/>
              <a:pPr/>
              <a:t>‹#›</a:t>
            </a:fld>
            <a:r>
              <a:rPr lang="en-US"/>
              <a:t> of 48</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B8C88B7-4B08-4031-AD3F-921203905CC5}" type="slidenum">
              <a:rPr lang="en-US"/>
              <a:pPr/>
              <a:t>‹#›</a:t>
            </a:fld>
            <a:r>
              <a:rPr lang="en-US"/>
              <a:t> of 48</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4B960339-E8EF-4ACC-8B82-C245C15B6AC1}" type="slidenum">
              <a:rPr lang="en-US"/>
              <a:pPr/>
              <a:t>‹#›</a:t>
            </a:fld>
            <a:r>
              <a:rPr lang="en-US"/>
              <a:t> of 48</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56A9BD2-E227-4DC0-B0EA-3CC8609426F6}" type="slidenum">
              <a:rPr lang="en-US"/>
              <a:pPr/>
              <a:t>‹#›</a:t>
            </a:fld>
            <a:r>
              <a:rPr lang="en-US"/>
              <a:t> of 48</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59875" cy="6870700"/>
            <a:chOff x="0" y="0"/>
            <a:chExt cx="5770" cy="4328"/>
          </a:xfrm>
        </p:grpSpPr>
        <p:sp>
          <p:nvSpPr>
            <p:cNvPr id="1024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1024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102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10246" name="Group 6"/>
            <p:cNvGrpSpPr>
              <a:grpSpLocks/>
            </p:cNvGrpSpPr>
            <p:nvPr/>
          </p:nvGrpSpPr>
          <p:grpSpPr bwMode="auto">
            <a:xfrm>
              <a:off x="4944" y="1"/>
              <a:ext cx="816" cy="3974"/>
              <a:chOff x="4944" y="1"/>
              <a:chExt cx="816" cy="3974"/>
            </a:xfrm>
          </p:grpSpPr>
          <p:grpSp>
            <p:nvGrpSpPr>
              <p:cNvPr id="10247" name="Group 7"/>
              <p:cNvGrpSpPr>
                <a:grpSpLocks/>
              </p:cNvGrpSpPr>
              <p:nvPr userDrawn="1"/>
            </p:nvGrpSpPr>
            <p:grpSpPr bwMode="auto">
              <a:xfrm>
                <a:off x="5280" y="1"/>
                <a:ext cx="480" cy="1430"/>
                <a:chOff x="5280" y="1"/>
                <a:chExt cx="480" cy="1430"/>
              </a:xfrm>
            </p:grpSpPr>
            <p:grpSp>
              <p:nvGrpSpPr>
                <p:cNvPr id="10248" name="Group 8"/>
                <p:cNvGrpSpPr>
                  <a:grpSpLocks/>
                </p:cNvGrpSpPr>
                <p:nvPr userDrawn="1"/>
              </p:nvGrpSpPr>
              <p:grpSpPr bwMode="auto">
                <a:xfrm rot="-5400000">
                  <a:off x="5484" y="0"/>
                  <a:ext cx="174" cy="176"/>
                  <a:chOff x="1657" y="323"/>
                  <a:chExt cx="1691" cy="2560"/>
                </a:xfrm>
              </p:grpSpPr>
              <p:grpSp>
                <p:nvGrpSpPr>
                  <p:cNvPr id="10249" name="Group 9"/>
                  <p:cNvGrpSpPr>
                    <a:grpSpLocks/>
                  </p:cNvGrpSpPr>
                  <p:nvPr/>
                </p:nvGrpSpPr>
                <p:grpSpPr bwMode="auto">
                  <a:xfrm>
                    <a:off x="1657" y="323"/>
                    <a:ext cx="1691" cy="2560"/>
                    <a:chOff x="1657" y="323"/>
                    <a:chExt cx="1691" cy="2560"/>
                  </a:xfrm>
                </p:grpSpPr>
                <p:sp>
                  <p:nvSpPr>
                    <p:cNvPr id="1025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025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025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025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025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025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025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025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0258"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10259"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10260"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10261"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10262"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10263"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10264"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10265"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10266" name="Group 26"/>
              <p:cNvGrpSpPr>
                <a:grpSpLocks/>
              </p:cNvGrpSpPr>
              <p:nvPr userDrawn="1"/>
            </p:nvGrpSpPr>
            <p:grpSpPr bwMode="auto">
              <a:xfrm>
                <a:off x="4944" y="1008"/>
                <a:ext cx="522" cy="2967"/>
                <a:chOff x="4944" y="1008"/>
                <a:chExt cx="522" cy="2967"/>
              </a:xfrm>
            </p:grpSpPr>
            <p:pic>
              <p:nvPicPr>
                <p:cNvPr id="10267"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10268"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10269"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10270"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10271"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10272"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10273"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10274"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10275"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10276"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10277"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10278"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10279"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10280"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10281"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10282"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10283"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10284"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10285"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1028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028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8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028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029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029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9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029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029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1029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9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10297"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02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10299" name="Rectangle 59"/>
          <p:cNvSpPr>
            <a:spLocks noGrp="1" noChangeArrowheads="1"/>
          </p:cNvSpPr>
          <p:nvPr>
            <p:ph type="dt" sz="quarter" idx="2"/>
          </p:nvPr>
        </p:nvSpPr>
        <p:spPr/>
        <p:txBody>
          <a:bodyPr/>
          <a:lstStyle>
            <a:lvl1pPr>
              <a:defRPr/>
            </a:lvl1pPr>
          </a:lstStyle>
          <a:p>
            <a:fld id="{6D406396-A9B4-41B0-AF85-26431E305989}" type="datetime1">
              <a:rPr lang="en-US"/>
              <a:pPr/>
              <a:t>2/15/2012</a:t>
            </a:fld>
            <a:endParaRPr lang="en-US"/>
          </a:p>
        </p:txBody>
      </p:sp>
      <p:sp>
        <p:nvSpPr>
          <p:cNvPr id="10300" name="Rectangle 60"/>
          <p:cNvSpPr>
            <a:spLocks noGrp="1" noChangeArrowheads="1"/>
          </p:cNvSpPr>
          <p:nvPr>
            <p:ph type="ftr" sz="quarter" idx="3"/>
          </p:nvPr>
        </p:nvSpPr>
        <p:spPr/>
        <p:txBody>
          <a:bodyPr/>
          <a:lstStyle>
            <a:lvl1pPr>
              <a:defRPr/>
            </a:lvl1pPr>
          </a:lstStyle>
          <a:p>
            <a:endParaRPr lang="en-US"/>
          </a:p>
        </p:txBody>
      </p:sp>
      <p:sp>
        <p:nvSpPr>
          <p:cNvPr id="10301" name="Rectangle 61"/>
          <p:cNvSpPr>
            <a:spLocks noGrp="1" noChangeArrowheads="1"/>
          </p:cNvSpPr>
          <p:nvPr>
            <p:ph type="sldNum" sz="quarter" idx="4"/>
          </p:nvPr>
        </p:nvSpPr>
        <p:spPr/>
        <p:txBody>
          <a:bodyPr/>
          <a:lstStyle>
            <a:lvl1pPr>
              <a:defRPr/>
            </a:lvl1pPr>
          </a:lstStyle>
          <a:p>
            <a:fld id="{24CBE41F-F4F6-4E01-B029-FCEF1870498E}"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A9DE9D-CE60-403D-872C-95FC73EF89D3}"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7EEEA-C477-4237-B0EE-8DBB632D6F8F}"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6B38E7E-B359-4D59-8DDB-4C531CBE3351}"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5BCDB8-44F8-4D42-83A8-D02F2F0AC494}"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C96E413-974E-44CB-84D5-A37BD198B3D9}"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136AC3-0DCB-4D75-865F-9F1E7BAA22C3}"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8437CE-4B83-4AD4-9BD4-424B1681B576}"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52BEAA-A818-4520-9BA4-8BF69C7856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3278C7D-4975-4D66-93E1-F7532DEDD352}"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E2BBFE-007F-46B7-BF7B-5B69893BA66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6DC7135-50A1-4C4D-A940-41BDEA3175F4}"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49E760-3107-4852-B66E-6C801BA9AD57}"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1F7C77-291E-4AD6-A6E1-C11D399FC917}"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7E4005-3530-4D99-936C-222939623816}"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DE47B19-D354-4456-9F47-3102B5FBD1F2}"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173ED9-8E02-4EE2-9ECD-950A9EEA955F}"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514A0B-2A24-4CDB-80E5-C8A90B7CAF69}"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9837A6-8309-4791-912E-1677BF2B1EA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4DFDA0-C92A-457F-9372-6838C15B9C2E}"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66EBD8-4F41-4C1E-AC6B-4C6771B0BB98}"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A86717-3D4D-4F48-BC13-FE3C8862DB2E}"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0CCE42-E16D-469D-B7E6-7DF57DAF1A0C}"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290" name="Group 2"/>
          <p:cNvGrpSpPr>
            <a:grpSpLocks/>
          </p:cNvGrpSpPr>
          <p:nvPr/>
        </p:nvGrpSpPr>
        <p:grpSpPr bwMode="auto">
          <a:xfrm>
            <a:off x="2084388" y="296863"/>
            <a:ext cx="6823075" cy="5353050"/>
            <a:chOff x="1313" y="187"/>
            <a:chExt cx="4298" cy="3372"/>
          </a:xfrm>
        </p:grpSpPr>
        <p:grpSp>
          <p:nvGrpSpPr>
            <p:cNvPr id="12291" name="Group 3"/>
            <p:cNvGrpSpPr>
              <a:grpSpLocks/>
            </p:cNvGrpSpPr>
            <p:nvPr/>
          </p:nvGrpSpPr>
          <p:grpSpPr bwMode="auto">
            <a:xfrm>
              <a:off x="2194" y="601"/>
              <a:ext cx="596" cy="447"/>
              <a:chOff x="0" y="0"/>
              <a:chExt cx="768" cy="576"/>
            </a:xfrm>
          </p:grpSpPr>
          <p:sp>
            <p:nvSpPr>
              <p:cNvPr id="12292"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2293"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2294" name="Group 6"/>
            <p:cNvGrpSpPr>
              <a:grpSpLocks/>
            </p:cNvGrpSpPr>
            <p:nvPr/>
          </p:nvGrpSpPr>
          <p:grpSpPr bwMode="auto">
            <a:xfrm>
              <a:off x="1313" y="187"/>
              <a:ext cx="4298" cy="3372"/>
              <a:chOff x="0" y="0"/>
              <a:chExt cx="5533" cy="4341"/>
            </a:xfrm>
          </p:grpSpPr>
          <p:grpSp>
            <p:nvGrpSpPr>
              <p:cNvPr id="12295" name="Group 7"/>
              <p:cNvGrpSpPr>
                <a:grpSpLocks/>
              </p:cNvGrpSpPr>
              <p:nvPr/>
            </p:nvGrpSpPr>
            <p:grpSpPr bwMode="auto">
              <a:xfrm>
                <a:off x="0" y="0"/>
                <a:ext cx="5470" cy="4341"/>
                <a:chOff x="0" y="0"/>
                <a:chExt cx="5470" cy="4341"/>
              </a:xfrm>
            </p:grpSpPr>
            <p:grpSp>
              <p:nvGrpSpPr>
                <p:cNvPr id="12296" name="Group 8"/>
                <p:cNvGrpSpPr>
                  <a:grpSpLocks/>
                </p:cNvGrpSpPr>
                <p:nvPr/>
              </p:nvGrpSpPr>
              <p:grpSpPr bwMode="auto">
                <a:xfrm>
                  <a:off x="1339" y="786"/>
                  <a:ext cx="2919" cy="2151"/>
                  <a:chOff x="1265" y="814"/>
                  <a:chExt cx="2919" cy="2151"/>
                </a:xfrm>
              </p:grpSpPr>
              <p:sp>
                <p:nvSpPr>
                  <p:cNvPr id="12297"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2298"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2299" name="Group 11"/>
                <p:cNvGrpSpPr>
                  <a:grpSpLocks/>
                </p:cNvGrpSpPr>
                <p:nvPr/>
              </p:nvGrpSpPr>
              <p:grpSpPr bwMode="auto">
                <a:xfrm>
                  <a:off x="0" y="0"/>
                  <a:ext cx="5470" cy="4341"/>
                  <a:chOff x="0" y="0"/>
                  <a:chExt cx="5470" cy="4341"/>
                </a:xfrm>
              </p:grpSpPr>
              <p:grpSp>
                <p:nvGrpSpPr>
                  <p:cNvPr id="12300" name="Group 12"/>
                  <p:cNvGrpSpPr>
                    <a:grpSpLocks/>
                  </p:cNvGrpSpPr>
                  <p:nvPr/>
                </p:nvGrpSpPr>
                <p:grpSpPr bwMode="auto">
                  <a:xfrm>
                    <a:off x="3545" y="1502"/>
                    <a:ext cx="1258" cy="2327"/>
                    <a:chOff x="3471" y="1530"/>
                    <a:chExt cx="1258" cy="2327"/>
                  </a:xfrm>
                </p:grpSpPr>
                <p:sp>
                  <p:nvSpPr>
                    <p:cNvPr id="12301"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2302"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03" name="Group 15"/>
                  <p:cNvGrpSpPr>
                    <a:grpSpLocks/>
                  </p:cNvGrpSpPr>
                  <p:nvPr/>
                </p:nvGrpSpPr>
                <p:grpSpPr bwMode="auto">
                  <a:xfrm>
                    <a:off x="2938" y="1991"/>
                    <a:ext cx="2463" cy="1332"/>
                    <a:chOff x="2864" y="2019"/>
                    <a:chExt cx="2463" cy="1332"/>
                  </a:xfrm>
                </p:grpSpPr>
                <p:sp>
                  <p:nvSpPr>
                    <p:cNvPr id="12304"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05"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06" name="Group 18"/>
                  <p:cNvGrpSpPr>
                    <a:grpSpLocks/>
                  </p:cNvGrpSpPr>
                  <p:nvPr/>
                </p:nvGrpSpPr>
                <p:grpSpPr bwMode="auto">
                  <a:xfrm>
                    <a:off x="2971" y="1804"/>
                    <a:ext cx="2477" cy="1064"/>
                    <a:chOff x="2897" y="1832"/>
                    <a:chExt cx="2477" cy="1064"/>
                  </a:xfrm>
                </p:grpSpPr>
                <p:sp>
                  <p:nvSpPr>
                    <p:cNvPr id="12307"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0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09" name="Group 21"/>
                  <p:cNvGrpSpPr>
                    <a:grpSpLocks/>
                  </p:cNvGrpSpPr>
                  <p:nvPr/>
                </p:nvGrpSpPr>
                <p:grpSpPr bwMode="auto">
                  <a:xfrm>
                    <a:off x="2998" y="1608"/>
                    <a:ext cx="2472" cy="927"/>
                    <a:chOff x="2924" y="1636"/>
                    <a:chExt cx="2472" cy="927"/>
                  </a:xfrm>
                </p:grpSpPr>
                <p:sp>
                  <p:nvSpPr>
                    <p:cNvPr id="12310"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11"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12" name="Group 24"/>
                  <p:cNvGrpSpPr>
                    <a:grpSpLocks/>
                  </p:cNvGrpSpPr>
                  <p:nvPr/>
                </p:nvGrpSpPr>
                <p:grpSpPr bwMode="auto">
                  <a:xfrm>
                    <a:off x="3032" y="1386"/>
                    <a:ext cx="2342" cy="657"/>
                    <a:chOff x="2958" y="1414"/>
                    <a:chExt cx="2342" cy="657"/>
                  </a:xfrm>
                </p:grpSpPr>
                <p:sp>
                  <p:nvSpPr>
                    <p:cNvPr id="12313"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14"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15" name="Group 27"/>
                  <p:cNvGrpSpPr>
                    <a:grpSpLocks/>
                  </p:cNvGrpSpPr>
                  <p:nvPr/>
                </p:nvGrpSpPr>
                <p:grpSpPr bwMode="auto">
                  <a:xfrm>
                    <a:off x="3057" y="1241"/>
                    <a:ext cx="2150" cy="343"/>
                    <a:chOff x="2983" y="1269"/>
                    <a:chExt cx="2150" cy="343"/>
                  </a:xfrm>
                </p:grpSpPr>
                <p:sp>
                  <p:nvSpPr>
                    <p:cNvPr id="12316"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17"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18" name="Group 30"/>
                  <p:cNvGrpSpPr>
                    <a:grpSpLocks/>
                  </p:cNvGrpSpPr>
                  <p:nvPr/>
                </p:nvGrpSpPr>
                <p:grpSpPr bwMode="auto">
                  <a:xfrm>
                    <a:off x="3012" y="889"/>
                    <a:ext cx="1879" cy="427"/>
                    <a:chOff x="2938" y="917"/>
                    <a:chExt cx="1879" cy="427"/>
                  </a:xfrm>
                </p:grpSpPr>
                <p:sp>
                  <p:nvSpPr>
                    <p:cNvPr id="123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20"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21" name="Group 33"/>
                  <p:cNvGrpSpPr>
                    <a:grpSpLocks/>
                  </p:cNvGrpSpPr>
                  <p:nvPr/>
                </p:nvGrpSpPr>
                <p:grpSpPr bwMode="auto">
                  <a:xfrm>
                    <a:off x="711" y="1625"/>
                    <a:ext cx="1257" cy="2326"/>
                    <a:chOff x="637" y="1653"/>
                    <a:chExt cx="1257" cy="2326"/>
                  </a:xfrm>
                </p:grpSpPr>
                <p:sp>
                  <p:nvSpPr>
                    <p:cNvPr id="12322"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23"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24" name="Group 36"/>
                  <p:cNvGrpSpPr>
                    <a:grpSpLocks/>
                  </p:cNvGrpSpPr>
                  <p:nvPr/>
                </p:nvGrpSpPr>
                <p:grpSpPr bwMode="auto">
                  <a:xfrm>
                    <a:off x="69" y="2168"/>
                    <a:ext cx="2463" cy="1332"/>
                    <a:chOff x="-5" y="2196"/>
                    <a:chExt cx="2463" cy="1332"/>
                  </a:xfrm>
                </p:grpSpPr>
                <p:sp>
                  <p:nvSpPr>
                    <p:cNvPr id="12325"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26"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27" name="Group 39"/>
                  <p:cNvGrpSpPr>
                    <a:grpSpLocks/>
                  </p:cNvGrpSpPr>
                  <p:nvPr/>
                </p:nvGrpSpPr>
                <p:grpSpPr bwMode="auto">
                  <a:xfrm>
                    <a:off x="22" y="1981"/>
                    <a:ext cx="2477" cy="1064"/>
                    <a:chOff x="-52" y="2009"/>
                    <a:chExt cx="2477" cy="1064"/>
                  </a:xfrm>
                </p:grpSpPr>
                <p:sp>
                  <p:nvSpPr>
                    <p:cNvPr id="12328"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29"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30" name="Group 42"/>
                  <p:cNvGrpSpPr>
                    <a:grpSpLocks/>
                  </p:cNvGrpSpPr>
                  <p:nvPr/>
                </p:nvGrpSpPr>
                <p:grpSpPr bwMode="auto">
                  <a:xfrm>
                    <a:off x="0" y="1785"/>
                    <a:ext cx="2472" cy="927"/>
                    <a:chOff x="-74" y="1813"/>
                    <a:chExt cx="2472" cy="927"/>
                  </a:xfrm>
                </p:grpSpPr>
                <p:sp>
                  <p:nvSpPr>
                    <p:cNvPr id="12331"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32"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33" name="Group 45"/>
                  <p:cNvGrpSpPr>
                    <a:grpSpLocks/>
                  </p:cNvGrpSpPr>
                  <p:nvPr/>
                </p:nvGrpSpPr>
                <p:grpSpPr bwMode="auto">
                  <a:xfrm>
                    <a:off x="96" y="1563"/>
                    <a:ext cx="2342" cy="657"/>
                    <a:chOff x="22" y="1591"/>
                    <a:chExt cx="2342" cy="657"/>
                  </a:xfrm>
                </p:grpSpPr>
                <p:sp>
                  <p:nvSpPr>
                    <p:cNvPr id="12334"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35"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36" name="Group 48"/>
                  <p:cNvGrpSpPr>
                    <a:grpSpLocks/>
                  </p:cNvGrpSpPr>
                  <p:nvPr/>
                </p:nvGrpSpPr>
                <p:grpSpPr bwMode="auto">
                  <a:xfrm>
                    <a:off x="263" y="1418"/>
                    <a:ext cx="2150" cy="343"/>
                    <a:chOff x="189" y="1446"/>
                    <a:chExt cx="2150" cy="343"/>
                  </a:xfrm>
                </p:grpSpPr>
                <p:sp>
                  <p:nvSpPr>
                    <p:cNvPr id="1233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38"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39" name="Group 51"/>
                  <p:cNvGrpSpPr>
                    <a:grpSpLocks/>
                  </p:cNvGrpSpPr>
                  <p:nvPr/>
                </p:nvGrpSpPr>
                <p:grpSpPr bwMode="auto">
                  <a:xfrm>
                    <a:off x="579" y="1066"/>
                    <a:ext cx="1879" cy="427"/>
                    <a:chOff x="505" y="1094"/>
                    <a:chExt cx="1879" cy="427"/>
                  </a:xfrm>
                </p:grpSpPr>
                <p:sp>
                  <p:nvSpPr>
                    <p:cNvPr id="12340"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41"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42" name="Group 54"/>
                  <p:cNvGrpSpPr>
                    <a:grpSpLocks/>
                  </p:cNvGrpSpPr>
                  <p:nvPr/>
                </p:nvGrpSpPr>
                <p:grpSpPr bwMode="auto">
                  <a:xfrm>
                    <a:off x="690" y="871"/>
                    <a:ext cx="1850" cy="554"/>
                    <a:chOff x="616" y="899"/>
                    <a:chExt cx="1850" cy="554"/>
                  </a:xfrm>
                </p:grpSpPr>
                <p:sp>
                  <p:nvSpPr>
                    <p:cNvPr id="12343"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44"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45" name="Group 57"/>
                  <p:cNvGrpSpPr>
                    <a:grpSpLocks/>
                  </p:cNvGrpSpPr>
                  <p:nvPr/>
                </p:nvGrpSpPr>
                <p:grpSpPr bwMode="auto">
                  <a:xfrm>
                    <a:off x="911" y="589"/>
                    <a:ext cx="1767" cy="743"/>
                    <a:chOff x="911" y="589"/>
                    <a:chExt cx="1767" cy="743"/>
                  </a:xfrm>
                </p:grpSpPr>
                <p:sp>
                  <p:nvSpPr>
                    <p:cNvPr id="12346"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47"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48" name="Group 60"/>
                  <p:cNvGrpSpPr>
                    <a:grpSpLocks/>
                  </p:cNvGrpSpPr>
                  <p:nvPr/>
                </p:nvGrpSpPr>
                <p:grpSpPr bwMode="auto">
                  <a:xfrm>
                    <a:off x="1120" y="300"/>
                    <a:ext cx="1693" cy="892"/>
                    <a:chOff x="1120" y="300"/>
                    <a:chExt cx="1693" cy="892"/>
                  </a:xfrm>
                </p:grpSpPr>
                <p:sp>
                  <p:nvSpPr>
                    <p:cNvPr id="1234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50"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51" name="Group 63"/>
                  <p:cNvGrpSpPr>
                    <a:grpSpLocks/>
                  </p:cNvGrpSpPr>
                  <p:nvPr/>
                </p:nvGrpSpPr>
                <p:grpSpPr bwMode="auto">
                  <a:xfrm>
                    <a:off x="1707" y="76"/>
                    <a:ext cx="778" cy="1512"/>
                    <a:chOff x="1633" y="104"/>
                    <a:chExt cx="778" cy="1512"/>
                  </a:xfrm>
                </p:grpSpPr>
                <p:sp>
                  <p:nvSpPr>
                    <p:cNvPr id="12352"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53"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54" name="Group 66"/>
                  <p:cNvGrpSpPr>
                    <a:grpSpLocks/>
                  </p:cNvGrpSpPr>
                  <p:nvPr/>
                </p:nvGrpSpPr>
                <p:grpSpPr bwMode="auto">
                  <a:xfrm>
                    <a:off x="2009" y="0"/>
                    <a:ext cx="634" cy="1534"/>
                    <a:chOff x="1935" y="28"/>
                    <a:chExt cx="634" cy="1534"/>
                  </a:xfrm>
                </p:grpSpPr>
                <p:sp>
                  <p:nvSpPr>
                    <p:cNvPr id="12355"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5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2357" name="Group 69"/>
                  <p:cNvGrpSpPr>
                    <a:grpSpLocks/>
                  </p:cNvGrpSpPr>
                  <p:nvPr/>
                </p:nvGrpSpPr>
                <p:grpSpPr bwMode="auto">
                  <a:xfrm>
                    <a:off x="2896" y="644"/>
                    <a:ext cx="1845" cy="566"/>
                    <a:chOff x="2822" y="672"/>
                    <a:chExt cx="1845" cy="566"/>
                  </a:xfrm>
                </p:grpSpPr>
                <p:sp>
                  <p:nvSpPr>
                    <p:cNvPr id="12358"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59"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60" name="Group 72"/>
                  <p:cNvGrpSpPr>
                    <a:grpSpLocks/>
                  </p:cNvGrpSpPr>
                  <p:nvPr/>
                </p:nvGrpSpPr>
                <p:grpSpPr bwMode="auto">
                  <a:xfrm>
                    <a:off x="2757" y="417"/>
                    <a:ext cx="1781" cy="717"/>
                    <a:chOff x="2683" y="445"/>
                    <a:chExt cx="1781" cy="717"/>
                  </a:xfrm>
                </p:grpSpPr>
                <p:sp>
                  <p:nvSpPr>
                    <p:cNvPr id="1236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62"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2363"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2364"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12365" name="Group 77"/>
                  <p:cNvGrpSpPr>
                    <a:grpSpLocks/>
                  </p:cNvGrpSpPr>
                  <p:nvPr/>
                </p:nvGrpSpPr>
                <p:grpSpPr bwMode="auto">
                  <a:xfrm>
                    <a:off x="2874" y="13"/>
                    <a:ext cx="640" cy="1520"/>
                    <a:chOff x="2800" y="41"/>
                    <a:chExt cx="640" cy="1520"/>
                  </a:xfrm>
                </p:grpSpPr>
                <p:sp>
                  <p:nvSpPr>
                    <p:cNvPr id="12366"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67"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68" name="Group 80"/>
                  <p:cNvGrpSpPr>
                    <a:grpSpLocks/>
                  </p:cNvGrpSpPr>
                  <p:nvPr/>
                </p:nvGrpSpPr>
                <p:grpSpPr bwMode="auto">
                  <a:xfrm>
                    <a:off x="3008" y="135"/>
                    <a:ext cx="1017" cy="1464"/>
                    <a:chOff x="2934" y="163"/>
                    <a:chExt cx="1017" cy="1464"/>
                  </a:xfrm>
                </p:grpSpPr>
                <p:sp>
                  <p:nvSpPr>
                    <p:cNvPr id="12369"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70"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71" name="Group 83"/>
                  <p:cNvGrpSpPr>
                    <a:grpSpLocks/>
                  </p:cNvGrpSpPr>
                  <p:nvPr/>
                </p:nvGrpSpPr>
                <p:grpSpPr bwMode="auto">
                  <a:xfrm>
                    <a:off x="2804" y="4"/>
                    <a:ext cx="243" cy="1448"/>
                    <a:chOff x="2730" y="32"/>
                    <a:chExt cx="243" cy="1448"/>
                  </a:xfrm>
                </p:grpSpPr>
                <p:sp>
                  <p:nvSpPr>
                    <p:cNvPr id="12372"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73"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374" name="Group 86"/>
                  <p:cNvGrpSpPr>
                    <a:grpSpLocks/>
                  </p:cNvGrpSpPr>
                  <p:nvPr/>
                </p:nvGrpSpPr>
                <p:grpSpPr bwMode="auto">
                  <a:xfrm>
                    <a:off x="1017" y="1741"/>
                    <a:ext cx="1085" cy="2450"/>
                    <a:chOff x="943" y="1769"/>
                    <a:chExt cx="1085" cy="2450"/>
                  </a:xfrm>
                </p:grpSpPr>
                <p:sp>
                  <p:nvSpPr>
                    <p:cNvPr id="12375"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76"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77" name="Group 89"/>
                  <p:cNvGrpSpPr>
                    <a:grpSpLocks/>
                  </p:cNvGrpSpPr>
                  <p:nvPr/>
                </p:nvGrpSpPr>
                <p:grpSpPr bwMode="auto">
                  <a:xfrm>
                    <a:off x="1529" y="1908"/>
                    <a:ext cx="766" cy="2373"/>
                    <a:chOff x="1455" y="1936"/>
                    <a:chExt cx="766" cy="2373"/>
                  </a:xfrm>
                </p:grpSpPr>
                <p:sp>
                  <p:nvSpPr>
                    <p:cNvPr id="12378"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79"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80" name="Group 92"/>
                  <p:cNvGrpSpPr>
                    <a:grpSpLocks/>
                  </p:cNvGrpSpPr>
                  <p:nvPr/>
                </p:nvGrpSpPr>
                <p:grpSpPr bwMode="auto">
                  <a:xfrm rot="88588">
                    <a:off x="2061" y="1962"/>
                    <a:ext cx="459" cy="2329"/>
                    <a:chOff x="1956" y="1990"/>
                    <a:chExt cx="492" cy="2604"/>
                  </a:xfrm>
                </p:grpSpPr>
                <p:sp>
                  <p:nvSpPr>
                    <p:cNvPr id="12381"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382"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83" name="Group 95"/>
                  <p:cNvGrpSpPr>
                    <a:grpSpLocks/>
                  </p:cNvGrpSpPr>
                  <p:nvPr/>
                </p:nvGrpSpPr>
                <p:grpSpPr bwMode="auto">
                  <a:xfrm>
                    <a:off x="3408" y="1689"/>
                    <a:ext cx="1125" cy="2426"/>
                    <a:chOff x="3334" y="1717"/>
                    <a:chExt cx="1125" cy="2426"/>
                  </a:xfrm>
                </p:grpSpPr>
                <p:sp>
                  <p:nvSpPr>
                    <p:cNvPr id="12384"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2385"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86" name="Group 98"/>
                  <p:cNvGrpSpPr>
                    <a:grpSpLocks/>
                  </p:cNvGrpSpPr>
                  <p:nvPr/>
                </p:nvGrpSpPr>
                <p:grpSpPr bwMode="auto">
                  <a:xfrm>
                    <a:off x="3255" y="1838"/>
                    <a:ext cx="883" cy="2426"/>
                    <a:chOff x="3181" y="1866"/>
                    <a:chExt cx="883" cy="2426"/>
                  </a:xfrm>
                </p:grpSpPr>
                <p:sp>
                  <p:nvSpPr>
                    <p:cNvPr id="12387"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2388"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389" name="Group 101"/>
                  <p:cNvGrpSpPr>
                    <a:grpSpLocks/>
                  </p:cNvGrpSpPr>
                  <p:nvPr/>
                </p:nvGrpSpPr>
                <p:grpSpPr bwMode="auto">
                  <a:xfrm>
                    <a:off x="3080" y="1955"/>
                    <a:ext cx="619" cy="2386"/>
                    <a:chOff x="3006" y="1983"/>
                    <a:chExt cx="619" cy="2386"/>
                  </a:xfrm>
                </p:grpSpPr>
                <p:sp>
                  <p:nvSpPr>
                    <p:cNvPr id="12390"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2391"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2392" name="Group 104"/>
                  <p:cNvGrpSpPr>
                    <a:grpSpLocks/>
                  </p:cNvGrpSpPr>
                  <p:nvPr/>
                </p:nvGrpSpPr>
                <p:grpSpPr bwMode="auto">
                  <a:xfrm>
                    <a:off x="2893" y="2073"/>
                    <a:ext cx="405" cy="2219"/>
                    <a:chOff x="2819" y="2101"/>
                    <a:chExt cx="405" cy="2219"/>
                  </a:xfrm>
                </p:grpSpPr>
                <p:sp>
                  <p:nvSpPr>
                    <p:cNvPr id="12393"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2394"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2395" name="Group 107"/>
                  <p:cNvGrpSpPr>
                    <a:grpSpLocks/>
                  </p:cNvGrpSpPr>
                  <p:nvPr/>
                </p:nvGrpSpPr>
                <p:grpSpPr bwMode="auto">
                  <a:xfrm>
                    <a:off x="2372" y="2107"/>
                    <a:ext cx="426" cy="2185"/>
                    <a:chOff x="2287" y="2135"/>
                    <a:chExt cx="426" cy="2185"/>
                  </a:xfrm>
                </p:grpSpPr>
                <p:sp>
                  <p:nvSpPr>
                    <p:cNvPr id="12396"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2397"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12398" name="Group 110"/>
              <p:cNvGrpSpPr>
                <a:grpSpLocks/>
              </p:cNvGrpSpPr>
              <p:nvPr/>
            </p:nvGrpSpPr>
            <p:grpSpPr bwMode="auto">
              <a:xfrm>
                <a:off x="74" y="313"/>
                <a:ext cx="5459" cy="3667"/>
                <a:chOff x="74" y="313"/>
                <a:chExt cx="5459" cy="3667"/>
              </a:xfrm>
            </p:grpSpPr>
            <p:grpSp>
              <p:nvGrpSpPr>
                <p:cNvPr id="12399" name="Group 111"/>
                <p:cNvGrpSpPr>
                  <a:grpSpLocks/>
                </p:cNvGrpSpPr>
                <p:nvPr/>
              </p:nvGrpSpPr>
              <p:grpSpPr bwMode="auto">
                <a:xfrm>
                  <a:off x="74" y="313"/>
                  <a:ext cx="5459" cy="3667"/>
                  <a:chOff x="74" y="313"/>
                  <a:chExt cx="5459" cy="3667"/>
                </a:xfrm>
              </p:grpSpPr>
              <p:sp>
                <p:nvSpPr>
                  <p:cNvPr id="12400"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2401"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2402"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2403"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2404"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2405"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2406"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12407"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12408" name="Group 120"/>
            <p:cNvGrpSpPr>
              <a:grpSpLocks/>
            </p:cNvGrpSpPr>
            <p:nvPr/>
          </p:nvGrpSpPr>
          <p:grpSpPr bwMode="auto">
            <a:xfrm>
              <a:off x="1476" y="449"/>
              <a:ext cx="4038" cy="2966"/>
              <a:chOff x="210" y="337"/>
              <a:chExt cx="5198" cy="3818"/>
            </a:xfrm>
          </p:grpSpPr>
          <p:sp>
            <p:nvSpPr>
              <p:cNvPr id="12409"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2410"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2411"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2412"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2413"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2414"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2415"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2416"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2417"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2418"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2419"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2420"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2421"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2422"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242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242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425" name="Rectangle 137"/>
          <p:cNvSpPr>
            <a:spLocks noGrp="1" noChangeArrowheads="1"/>
          </p:cNvSpPr>
          <p:nvPr>
            <p:ph type="dt" sz="quarter" idx="2"/>
          </p:nvPr>
        </p:nvSpPr>
        <p:spPr/>
        <p:txBody>
          <a:bodyPr/>
          <a:lstStyle>
            <a:lvl1pPr>
              <a:defRPr/>
            </a:lvl1pPr>
          </a:lstStyle>
          <a:p>
            <a:fld id="{0956F877-C218-4341-89F6-30AE8F45C188}" type="datetime1">
              <a:rPr lang="en-US"/>
              <a:pPr/>
              <a:t>2/15/2012</a:t>
            </a:fld>
            <a:endParaRPr lang="en-US"/>
          </a:p>
        </p:txBody>
      </p:sp>
      <p:sp>
        <p:nvSpPr>
          <p:cNvPr id="12426" name="Rectangle 138"/>
          <p:cNvSpPr>
            <a:spLocks noGrp="1" noChangeArrowheads="1"/>
          </p:cNvSpPr>
          <p:nvPr>
            <p:ph type="ftr" sz="quarter" idx="3"/>
          </p:nvPr>
        </p:nvSpPr>
        <p:spPr/>
        <p:txBody>
          <a:bodyPr/>
          <a:lstStyle>
            <a:lvl1pPr>
              <a:defRPr/>
            </a:lvl1pPr>
          </a:lstStyle>
          <a:p>
            <a:endParaRPr lang="en-US"/>
          </a:p>
        </p:txBody>
      </p:sp>
      <p:sp>
        <p:nvSpPr>
          <p:cNvPr id="12427" name="Rectangle 139"/>
          <p:cNvSpPr>
            <a:spLocks noGrp="1" noChangeArrowheads="1"/>
          </p:cNvSpPr>
          <p:nvPr>
            <p:ph type="sldNum" sz="quarter" idx="4"/>
          </p:nvPr>
        </p:nvSpPr>
        <p:spPr/>
        <p:txBody>
          <a:bodyPr/>
          <a:lstStyle>
            <a:lvl1pPr>
              <a:defRPr/>
            </a:lvl1pPr>
          </a:lstStyle>
          <a:p>
            <a:fld id="{EFF1310B-3BD5-4B2F-B801-4E8FF32C74D4}"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5812B1-54E2-4FFA-BA7C-C9C9CEB34CBB}"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61E970-B5AE-4D28-A8BE-E8D459042A64}"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8C5F236-56F1-4E26-A437-11F0F552AB32}"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51200-461B-40BB-B4E9-5A72ADA9D8B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9FB3790-43DB-4B55-89C8-2A2ED0492B56}"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9656BB-8803-4B2F-9F82-0138F87C4C0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68A7A2D-AA5F-4484-995D-DD43F6D9BB03}"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C561C2-4D01-4F2D-9E38-CB83823CD0BA}"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84C7FD2-39FE-42D2-90CB-3D5BAC07F834}"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2F8EC3-4F37-43FD-83A2-8269522CBFC4}"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8410902-A49C-4B19-8AF1-BB6FC5989E94}"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8F5F44-01EA-4BA7-9BE2-4BC2E7F23137}"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41CB1F-4AB0-4731-B6BF-09E1E07A8850}"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E22068-D479-45E7-9892-515303793CF3}"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668C7E-24C0-46ED-A6C5-F757C07ACB6E}"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B34FB5-F1E3-44A1-959E-2017E48A70DB}"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B10C819-F844-4B90-A110-0D2AE1CCCCE8}"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53A81E-CCD5-46D5-B722-D00534BF9B8B}"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E3EFC7-BF22-4FB6-A380-73997C46E4A8}"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31FE7-2698-42BF-9162-5EDC2D6859F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B7745F-0995-4755-8300-FDD623E2B3D9}"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EC422E-000D-41F6-8F47-2E9FC712276D}"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55FCB8-D7BA-405D-8108-D347C280DD57}"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r>
              <a:rPr lang="en-US"/>
              <a:t>© J. Paul Robinson, Purdue University</a:t>
            </a:r>
          </a:p>
        </p:txBody>
      </p:sp>
      <p:sp>
        <p:nvSpPr>
          <p:cNvPr id="6" name="Slide Number Placeholder 5"/>
          <p:cNvSpPr>
            <a:spLocks noGrp="1"/>
          </p:cNvSpPr>
          <p:nvPr>
            <p:ph type="sldNum" sz="quarter" idx="12"/>
          </p:nvPr>
        </p:nvSpPr>
        <p:spPr/>
        <p:txBody>
          <a:bodyPr/>
          <a:lstStyle>
            <a:lvl1pPr>
              <a:defRPr/>
            </a:lvl1pPr>
          </a:lstStyle>
          <a:p>
            <a:fld id="{F4E9635B-5BB9-45A1-8BC5-F5E3DA432655}" type="slidenum">
              <a:rPr lang="en-US"/>
              <a:pPr/>
              <a:t>‹#›</a:t>
            </a:fld>
            <a:r>
              <a:rPr lang="en-US"/>
              <a:t> of 46</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F5411D-4B0D-41FC-A09F-43DFF63DB174}"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r>
              <a:rPr lang="en-US"/>
              <a:t>© J. Paul Robinson, Purdue University</a:t>
            </a:r>
          </a:p>
        </p:txBody>
      </p:sp>
      <p:sp>
        <p:nvSpPr>
          <p:cNvPr id="6" name="Slide Number Placeholder 5"/>
          <p:cNvSpPr>
            <a:spLocks noGrp="1"/>
          </p:cNvSpPr>
          <p:nvPr>
            <p:ph type="sldNum" sz="quarter" idx="12"/>
          </p:nvPr>
        </p:nvSpPr>
        <p:spPr/>
        <p:txBody>
          <a:bodyPr/>
          <a:lstStyle>
            <a:lvl1pPr>
              <a:defRPr/>
            </a:lvl1pPr>
          </a:lstStyle>
          <a:p>
            <a:fld id="{7B1B8B2A-1D9B-49B4-8BA6-B9A380B2C887}" type="slidenum">
              <a:rPr lang="en-US"/>
              <a:pPr/>
              <a:t>‹#›</a:t>
            </a:fld>
            <a:r>
              <a:rPr lang="en-US"/>
              <a:t> of 46</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F678237-6CF6-44D7-9F7E-D8D1FD785A72}"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r>
              <a:rPr lang="en-US"/>
              <a:t>© J. Paul Robinson, Purdue University</a:t>
            </a:r>
          </a:p>
        </p:txBody>
      </p:sp>
      <p:sp>
        <p:nvSpPr>
          <p:cNvPr id="6" name="Slide Number Placeholder 5"/>
          <p:cNvSpPr>
            <a:spLocks noGrp="1"/>
          </p:cNvSpPr>
          <p:nvPr>
            <p:ph type="sldNum" sz="quarter" idx="12"/>
          </p:nvPr>
        </p:nvSpPr>
        <p:spPr/>
        <p:txBody>
          <a:bodyPr/>
          <a:lstStyle>
            <a:lvl1pPr>
              <a:defRPr/>
            </a:lvl1pPr>
          </a:lstStyle>
          <a:p>
            <a:fld id="{F5E8FB42-B912-488D-995A-D98C73C9C99E}" type="slidenum">
              <a:rPr lang="en-US"/>
              <a:pPr/>
              <a:t>‹#›</a:t>
            </a:fld>
            <a:r>
              <a:rPr lang="en-US"/>
              <a:t> of 46</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656A1EB-1E4F-48BE-BF7B-63ED437EB7FE}"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8627BE-08D6-4B40-ACE2-BDB3FA6B364B}"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E10C763-9369-4F4A-8FA6-AD55D7733E50}"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r>
              <a:rPr lang="en-US"/>
              <a:t>© J. Paul Robinson, Purdue University</a:t>
            </a:r>
          </a:p>
        </p:txBody>
      </p:sp>
      <p:sp>
        <p:nvSpPr>
          <p:cNvPr id="7" name="Slide Number Placeholder 6"/>
          <p:cNvSpPr>
            <a:spLocks noGrp="1"/>
          </p:cNvSpPr>
          <p:nvPr>
            <p:ph type="sldNum" sz="quarter" idx="12"/>
          </p:nvPr>
        </p:nvSpPr>
        <p:spPr/>
        <p:txBody>
          <a:bodyPr/>
          <a:lstStyle>
            <a:lvl1pPr>
              <a:defRPr/>
            </a:lvl1pPr>
          </a:lstStyle>
          <a:p>
            <a:fld id="{CD419011-D876-4B5B-B5D1-ABF44AFAB2E5}" type="slidenum">
              <a:rPr lang="en-US"/>
              <a:pPr/>
              <a:t>‹#›</a:t>
            </a:fld>
            <a:r>
              <a:rPr lang="en-US"/>
              <a:t> of 46</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32280D3-553D-4686-A20A-5B93DD947A1A}"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r>
              <a:rPr lang="en-US"/>
              <a:t>© J. Paul Robinson, Purdue University</a:t>
            </a:r>
          </a:p>
        </p:txBody>
      </p:sp>
      <p:sp>
        <p:nvSpPr>
          <p:cNvPr id="9" name="Slide Number Placeholder 8"/>
          <p:cNvSpPr>
            <a:spLocks noGrp="1"/>
          </p:cNvSpPr>
          <p:nvPr>
            <p:ph type="sldNum" sz="quarter" idx="12"/>
          </p:nvPr>
        </p:nvSpPr>
        <p:spPr/>
        <p:txBody>
          <a:bodyPr/>
          <a:lstStyle>
            <a:lvl1pPr>
              <a:defRPr/>
            </a:lvl1pPr>
          </a:lstStyle>
          <a:p>
            <a:fld id="{872C3BC5-876F-4207-85F5-251AF3573612}" type="slidenum">
              <a:rPr lang="en-US"/>
              <a:pPr/>
              <a:t>‹#›</a:t>
            </a:fld>
            <a:r>
              <a:rPr lang="en-US"/>
              <a:t> of 46</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6B8750-7044-4391-A60F-FB9D72A2C350}"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r>
              <a:rPr lang="en-US"/>
              <a:t>© J. Paul Robinson, Purdue University</a:t>
            </a:r>
          </a:p>
        </p:txBody>
      </p:sp>
      <p:sp>
        <p:nvSpPr>
          <p:cNvPr id="5" name="Slide Number Placeholder 4"/>
          <p:cNvSpPr>
            <a:spLocks noGrp="1"/>
          </p:cNvSpPr>
          <p:nvPr>
            <p:ph type="sldNum" sz="quarter" idx="12"/>
          </p:nvPr>
        </p:nvSpPr>
        <p:spPr/>
        <p:txBody>
          <a:bodyPr/>
          <a:lstStyle>
            <a:lvl1pPr>
              <a:defRPr/>
            </a:lvl1pPr>
          </a:lstStyle>
          <a:p>
            <a:fld id="{9B311574-B290-4E1A-AEC3-37CA1460CC34}" type="slidenum">
              <a:rPr lang="en-US"/>
              <a:pPr/>
              <a:t>‹#›</a:t>
            </a:fld>
            <a:r>
              <a:rPr lang="en-US"/>
              <a:t> of 46</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09C2A43-634A-46F5-887B-73B51B9EA7F3}"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r>
              <a:rPr lang="en-US"/>
              <a:t>© J. Paul Robinson, Purdue University</a:t>
            </a:r>
          </a:p>
        </p:txBody>
      </p:sp>
      <p:sp>
        <p:nvSpPr>
          <p:cNvPr id="4" name="Slide Number Placeholder 3"/>
          <p:cNvSpPr>
            <a:spLocks noGrp="1"/>
          </p:cNvSpPr>
          <p:nvPr>
            <p:ph type="sldNum" sz="quarter" idx="12"/>
          </p:nvPr>
        </p:nvSpPr>
        <p:spPr/>
        <p:txBody>
          <a:bodyPr/>
          <a:lstStyle>
            <a:lvl1pPr>
              <a:defRPr/>
            </a:lvl1pPr>
          </a:lstStyle>
          <a:p>
            <a:fld id="{72603A51-AD1F-4BAC-B76E-F10BE4BDC236}" type="slidenum">
              <a:rPr lang="en-US"/>
              <a:pPr/>
              <a:t>‹#›</a:t>
            </a:fld>
            <a:r>
              <a:rPr lang="en-US"/>
              <a:t> of 46</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489A88-808F-4934-912E-38E45E33E938}"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r>
              <a:rPr lang="en-US"/>
              <a:t>© J. Paul Robinson, Purdue University</a:t>
            </a:r>
          </a:p>
        </p:txBody>
      </p:sp>
      <p:sp>
        <p:nvSpPr>
          <p:cNvPr id="7" name="Slide Number Placeholder 6"/>
          <p:cNvSpPr>
            <a:spLocks noGrp="1"/>
          </p:cNvSpPr>
          <p:nvPr>
            <p:ph type="sldNum" sz="quarter" idx="12"/>
          </p:nvPr>
        </p:nvSpPr>
        <p:spPr/>
        <p:txBody>
          <a:bodyPr/>
          <a:lstStyle>
            <a:lvl1pPr>
              <a:defRPr/>
            </a:lvl1pPr>
          </a:lstStyle>
          <a:p>
            <a:fld id="{02A2F4CB-18AF-407B-8DC8-9E98AA2D1E39}" type="slidenum">
              <a:rPr lang="en-US"/>
              <a:pPr/>
              <a:t>‹#›</a:t>
            </a:fld>
            <a:r>
              <a:rPr lang="en-US"/>
              <a:t> of 46</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09FF25-09D7-465D-B535-041B43FA7349}"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r>
              <a:rPr lang="en-US"/>
              <a:t>© J. Paul Robinson, Purdue University</a:t>
            </a:r>
          </a:p>
        </p:txBody>
      </p:sp>
      <p:sp>
        <p:nvSpPr>
          <p:cNvPr id="7" name="Slide Number Placeholder 6"/>
          <p:cNvSpPr>
            <a:spLocks noGrp="1"/>
          </p:cNvSpPr>
          <p:nvPr>
            <p:ph type="sldNum" sz="quarter" idx="12"/>
          </p:nvPr>
        </p:nvSpPr>
        <p:spPr/>
        <p:txBody>
          <a:bodyPr/>
          <a:lstStyle>
            <a:lvl1pPr>
              <a:defRPr/>
            </a:lvl1pPr>
          </a:lstStyle>
          <a:p>
            <a:fld id="{6AC6875A-B198-4E25-A903-3CC4E3D02120}" type="slidenum">
              <a:rPr lang="en-US"/>
              <a:pPr/>
              <a:t>‹#›</a:t>
            </a:fld>
            <a:r>
              <a:rPr lang="en-US"/>
              <a:t> of 46</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721405-6DCA-45E5-A9AF-336D9201F2EB}"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r>
              <a:rPr lang="en-US"/>
              <a:t>© J. Paul Robinson, Purdue University</a:t>
            </a:r>
          </a:p>
        </p:txBody>
      </p:sp>
      <p:sp>
        <p:nvSpPr>
          <p:cNvPr id="6" name="Slide Number Placeholder 5"/>
          <p:cNvSpPr>
            <a:spLocks noGrp="1"/>
          </p:cNvSpPr>
          <p:nvPr>
            <p:ph type="sldNum" sz="quarter" idx="12"/>
          </p:nvPr>
        </p:nvSpPr>
        <p:spPr/>
        <p:txBody>
          <a:bodyPr/>
          <a:lstStyle>
            <a:lvl1pPr>
              <a:defRPr/>
            </a:lvl1pPr>
          </a:lstStyle>
          <a:p>
            <a:fld id="{330C34D0-F068-446C-988B-DB46466587C4}" type="slidenum">
              <a:rPr lang="en-US"/>
              <a:pPr/>
              <a:t>‹#›</a:t>
            </a:fld>
            <a:r>
              <a:rPr lang="en-US"/>
              <a:t> of 46</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1C1417-5DC0-486D-A374-019F974E2632}"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r>
              <a:rPr lang="en-US"/>
              <a:t>© J. Paul Robinson, Purdue University</a:t>
            </a:r>
          </a:p>
        </p:txBody>
      </p:sp>
      <p:sp>
        <p:nvSpPr>
          <p:cNvPr id="6" name="Slide Number Placeholder 5"/>
          <p:cNvSpPr>
            <a:spLocks noGrp="1"/>
          </p:cNvSpPr>
          <p:nvPr>
            <p:ph type="sldNum" sz="quarter" idx="12"/>
          </p:nvPr>
        </p:nvSpPr>
        <p:spPr/>
        <p:txBody>
          <a:bodyPr/>
          <a:lstStyle>
            <a:lvl1pPr>
              <a:defRPr/>
            </a:lvl1pPr>
          </a:lstStyle>
          <a:p>
            <a:fld id="{E459D826-AE33-40FC-9FD1-256CA481785F}" type="slidenum">
              <a:rPr lang="en-US"/>
              <a:pPr/>
              <a:t>‹#›</a:t>
            </a:fld>
            <a:r>
              <a:rPr lang="en-US"/>
              <a:t> of 46</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2B0F95D-4747-4D2A-B60A-6F306A05E6BD}" type="datetime1">
              <a:rPr lang="en-US"/>
              <a:pPr/>
              <a:t>2/15/2012</a:t>
            </a:fld>
            <a:endParaRPr lang="en-US"/>
          </a:p>
        </p:txBody>
      </p:sp>
      <p:sp>
        <p:nvSpPr>
          <p:cNvPr id="6" name="Footer Placeholder 5"/>
          <p:cNvSpPr>
            <a:spLocks noGrp="1"/>
          </p:cNvSpPr>
          <p:nvPr>
            <p:ph type="ftr" sz="quarter" idx="11"/>
          </p:nvPr>
        </p:nvSpPr>
        <p:spPr>
          <a:xfrm>
            <a:off x="-685800" y="6629400"/>
            <a:ext cx="3886200" cy="168275"/>
          </a:xfrm>
        </p:spPr>
        <p:txBody>
          <a:bodyPr/>
          <a:lstStyle>
            <a:lvl1pPr>
              <a:defRPr/>
            </a:lvl1pPr>
          </a:lstStyle>
          <a:p>
            <a:r>
              <a:rPr lang="en-US"/>
              <a:t>© J. Paul Robinson, Purdue University</a:t>
            </a:r>
          </a:p>
        </p:txBody>
      </p:sp>
      <p:sp>
        <p:nvSpPr>
          <p:cNvPr id="7" name="Slide Number Placeholder 6"/>
          <p:cNvSpPr>
            <a:spLocks noGrp="1"/>
          </p:cNvSpPr>
          <p:nvPr>
            <p:ph type="sldNum" sz="quarter" idx="12"/>
          </p:nvPr>
        </p:nvSpPr>
        <p:spPr>
          <a:xfrm>
            <a:off x="6781800" y="6477000"/>
            <a:ext cx="2133600" cy="304800"/>
          </a:xfrm>
        </p:spPr>
        <p:txBody>
          <a:bodyPr/>
          <a:lstStyle>
            <a:lvl1pPr>
              <a:defRPr/>
            </a:lvl1pPr>
          </a:lstStyle>
          <a:p>
            <a:fld id="{D644F719-CDB9-4CB2-B271-3528A8B2499D}" type="slidenum">
              <a:rPr lang="en-US"/>
              <a:pPr/>
              <a:t>‹#›</a:t>
            </a:fld>
            <a:r>
              <a:rPr lang="en-US"/>
              <a:t> of 46</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C37226DA-617D-465C-A44B-4D8E7E888D19}" type="datetime1">
              <a:rPr lang="en-US"/>
              <a:pPr/>
              <a:t>2/15/2012</a:t>
            </a:fld>
            <a:endParaRPr lang="en-US"/>
          </a:p>
        </p:txBody>
      </p:sp>
      <p:sp>
        <p:nvSpPr>
          <p:cNvPr id="6" name="Footer Placeholder 5"/>
          <p:cNvSpPr>
            <a:spLocks noGrp="1"/>
          </p:cNvSpPr>
          <p:nvPr>
            <p:ph type="ftr" sz="quarter" idx="11"/>
          </p:nvPr>
        </p:nvSpPr>
        <p:spPr>
          <a:xfrm>
            <a:off x="-685800" y="6629400"/>
            <a:ext cx="3886200" cy="168275"/>
          </a:xfrm>
        </p:spPr>
        <p:txBody>
          <a:bodyPr/>
          <a:lstStyle>
            <a:lvl1pPr>
              <a:defRPr/>
            </a:lvl1pPr>
          </a:lstStyle>
          <a:p>
            <a:r>
              <a:rPr lang="en-US"/>
              <a:t>© J. Paul Robinson, Purdue University</a:t>
            </a:r>
          </a:p>
        </p:txBody>
      </p:sp>
      <p:sp>
        <p:nvSpPr>
          <p:cNvPr id="7" name="Slide Number Placeholder 6"/>
          <p:cNvSpPr>
            <a:spLocks noGrp="1"/>
          </p:cNvSpPr>
          <p:nvPr>
            <p:ph type="sldNum" sz="quarter" idx="12"/>
          </p:nvPr>
        </p:nvSpPr>
        <p:spPr>
          <a:xfrm>
            <a:off x="6781800" y="6477000"/>
            <a:ext cx="2133600" cy="304800"/>
          </a:xfrm>
        </p:spPr>
        <p:txBody>
          <a:bodyPr/>
          <a:lstStyle>
            <a:lvl1pPr>
              <a:defRPr/>
            </a:lvl1pPr>
          </a:lstStyle>
          <a:p>
            <a:fld id="{423DDC25-F173-4FB4-8DC0-91140CD98EB3}" type="slidenum">
              <a:rPr lang="en-US"/>
              <a:pPr/>
              <a:t>‹#›</a:t>
            </a:fld>
            <a:r>
              <a:rPr lang="en-US"/>
              <a:t> of 46</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137781-CBE8-4580-83BF-03AA57214D15}"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C25109-DF1C-4067-8AF7-612E993E55CA}"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381000" y="457200"/>
            <a:ext cx="8397875" cy="5562600"/>
            <a:chOff x="240" y="288"/>
            <a:chExt cx="5290" cy="3504"/>
          </a:xfrm>
        </p:grpSpPr>
        <p:sp>
          <p:nvSpPr>
            <p:cNvPr id="153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en-US" sz="2400">
                <a:latin typeface="Times New Roman" charset="0"/>
              </a:endParaRPr>
            </a:p>
          </p:txBody>
        </p:sp>
        <p:sp>
          <p:nvSpPr>
            <p:cNvPr id="153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en-US" sz="2400">
                <a:latin typeface="Times New Roman" charset="0"/>
              </a:endParaRPr>
            </a:p>
          </p:txBody>
        </p:sp>
        <p:sp>
          <p:nvSpPr>
            <p:cNvPr id="15365"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536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53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5368" name="Rectangle 8"/>
          <p:cNvSpPr>
            <a:spLocks noGrp="1" noChangeArrowheads="1"/>
          </p:cNvSpPr>
          <p:nvPr>
            <p:ph type="dt" sz="half" idx="2"/>
          </p:nvPr>
        </p:nvSpPr>
        <p:spPr>
          <a:xfrm>
            <a:off x="536575" y="6248400"/>
            <a:ext cx="2054225" cy="457200"/>
          </a:xfrm>
        </p:spPr>
        <p:txBody>
          <a:bodyPr/>
          <a:lstStyle>
            <a:lvl1pPr>
              <a:defRPr/>
            </a:lvl1pPr>
          </a:lstStyle>
          <a:p>
            <a:fld id="{3168A26A-FCAC-410B-AFFE-D307AB274C5E}" type="datetime1">
              <a:rPr lang="en-US"/>
              <a:pPr/>
              <a:t>2/15/2012</a:t>
            </a:fld>
            <a:endParaRPr lang="en-US"/>
          </a:p>
        </p:txBody>
      </p:sp>
      <p:sp>
        <p:nvSpPr>
          <p:cNvPr id="1536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5370" name="Rectangle 10"/>
          <p:cNvSpPr>
            <a:spLocks noGrp="1" noChangeArrowheads="1"/>
          </p:cNvSpPr>
          <p:nvPr>
            <p:ph type="sldNum" sz="quarter" idx="4"/>
          </p:nvPr>
        </p:nvSpPr>
        <p:spPr>
          <a:xfrm>
            <a:off x="6788150" y="6257925"/>
            <a:ext cx="1905000" cy="457200"/>
          </a:xfrm>
        </p:spPr>
        <p:txBody>
          <a:bodyPr/>
          <a:lstStyle>
            <a:lvl1pPr>
              <a:defRPr/>
            </a:lvl1pPr>
          </a:lstStyle>
          <a:p>
            <a:fld id="{847D90C2-7D62-4CEE-ACF2-CDA3BDF908FD}"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F309AE-C127-4634-B152-346F1AB66DC6}"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11DF08-7B66-4C44-8ECD-81FE6791635B}"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EC6E0A-0374-41B3-AB06-1DFE034B4298}"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F0786F-B84C-439E-ABDA-4188C1D96065}"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5480B18-904F-413E-B06E-C86F2EB816B5}"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00F54D-49F3-4ADF-A942-C12C7A7BA16E}"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2BF6EB5-4B04-4D62-A537-92150A980BF8}"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69D3134-F8A5-4A34-B6AA-C47E0D948AB4}"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AA56BC1-B705-4859-BCA5-C37AEDE170FC}"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62344DA-CFC2-4BEB-8D58-D6AFD984C019}"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A940802-52A9-441C-ACE6-773C801EE93F}"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550B62-6BDD-41A0-BB18-4B6B653693B3}"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507893-5FBD-4514-B069-BABBF78C6D14}"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E50436-4808-4E7B-8402-BAA0C0B3A1DD}"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0477F3-2A50-4D33-AB3B-D8F3A40E6CED}"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9284EB-FE35-4789-9E7B-F9AA05267898}"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3FED6D-664D-458E-8ED9-016BF7048D27}"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EA28A-0289-44D1-9518-F706F3981E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D78F7A-45C0-4B1E-8215-0B57F5E78F8A}"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D6E1C-EC6A-42A3-8224-148E2F38B908}"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7AAE98-3B06-44B9-86AF-E5AB22422CEF}"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CDF0F7-D4C2-4007-A726-C8F87A071905}"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927100"/>
            <a:ext cx="8991600" cy="4495800"/>
            <a:chOff x="0" y="584"/>
            <a:chExt cx="5664" cy="2832"/>
          </a:xfrm>
        </p:grpSpPr>
        <p:sp>
          <p:nvSpPr>
            <p:cNvPr id="17411"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lang="en-US" sz="2400">
                <a:latin typeface="Times New Roman" charset="0"/>
              </a:endParaRPr>
            </a:p>
          </p:txBody>
        </p:sp>
        <p:sp>
          <p:nvSpPr>
            <p:cNvPr id="17412"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lang="en-US" sz="2400">
                <a:latin typeface="Times New Roman" charset="0"/>
              </a:endParaRPr>
            </a:p>
          </p:txBody>
        </p:sp>
        <p:sp>
          <p:nvSpPr>
            <p:cNvPr id="17413"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lang="en-US" sz="2400">
                <a:latin typeface="Times New Roman" charset="0"/>
              </a:endParaRPr>
            </a:p>
          </p:txBody>
        </p:sp>
        <p:sp>
          <p:nvSpPr>
            <p:cNvPr id="17414"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en-US"/>
            </a:p>
          </p:txBody>
        </p:sp>
      </p:grpSp>
      <p:sp>
        <p:nvSpPr>
          <p:cNvPr id="17415"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741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17417" name="Rectangle 9"/>
          <p:cNvSpPr>
            <a:spLocks noGrp="1" noChangeArrowheads="1"/>
          </p:cNvSpPr>
          <p:nvPr>
            <p:ph type="dt" sz="half" idx="2"/>
          </p:nvPr>
        </p:nvSpPr>
        <p:spPr>
          <a:xfrm>
            <a:off x="457200" y="6248400"/>
            <a:ext cx="2133600" cy="471488"/>
          </a:xfrm>
        </p:spPr>
        <p:txBody>
          <a:bodyPr/>
          <a:lstStyle>
            <a:lvl1pPr>
              <a:defRPr/>
            </a:lvl1pPr>
          </a:lstStyle>
          <a:p>
            <a:fld id="{9C928186-F493-42BA-A7E9-5243EF393A49}" type="datetime1">
              <a:rPr lang="en-US"/>
              <a:pPr/>
              <a:t>2/15/2012</a:t>
            </a:fld>
            <a:endParaRPr lang="en-US"/>
          </a:p>
        </p:txBody>
      </p:sp>
      <p:sp>
        <p:nvSpPr>
          <p:cNvPr id="17418" name="Rectangle 10"/>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17419" name="Rectangle 11"/>
          <p:cNvSpPr>
            <a:spLocks noGrp="1" noChangeArrowheads="1"/>
          </p:cNvSpPr>
          <p:nvPr>
            <p:ph type="sldNum" sz="quarter" idx="4"/>
          </p:nvPr>
        </p:nvSpPr>
        <p:spPr>
          <a:xfrm>
            <a:off x="6553200" y="6248400"/>
            <a:ext cx="2133600" cy="471488"/>
          </a:xfrm>
        </p:spPr>
        <p:txBody>
          <a:bodyPr/>
          <a:lstStyle>
            <a:lvl1pPr>
              <a:defRPr/>
            </a:lvl1pPr>
          </a:lstStyle>
          <a:p>
            <a:fld id="{919F2F07-8B6B-49F4-ABC5-D8D1FFFA4CED}"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97847E-C796-4617-91DD-59B950551B97}"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E6921A-A883-4E9C-BCB0-E6745C20F5EF}"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169C5B1-2EA2-42B9-A9C8-265E0338F609}" type="datetime1">
              <a:rPr lang="en-US"/>
              <a:pPr/>
              <a:t>2/15/2012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8385DE-2DB5-4B75-A39A-4A3710C47210}"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D7E3D43-089B-414A-B565-1A3B1CCDF45F}"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73808C-7A44-43E0-8F1E-FDF5C2984B5E}"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4D991B3-F2A5-4919-BEAE-4C7504B7B458}" type="datetime1">
              <a:rPr lang="en-US"/>
              <a:pPr/>
              <a:t>2/15/2012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440DC4-7F0A-4BCA-8621-B6588FD803CD}"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CE87BA5-21C0-4BA5-85F2-0E14F6D15AA7}" type="datetime1">
              <a:rPr lang="en-US"/>
              <a:pPr/>
              <a:t>2/15/2012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D32534-7F9B-4B40-824D-1C98BF55E4B2}"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B24D11-F720-449B-AEC2-50A78FDF35B2}" type="datetime1">
              <a:rPr lang="en-US"/>
              <a:pPr/>
              <a:t>2/15/2012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5E3F91-D685-41E2-8725-1B39AABAC520}"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CADA6C5-BD01-4F47-A129-0FD7080D0343}"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33647F-6CD8-47A7-A9C2-D388D78948D6}"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03C5C9-D652-4C73-B5EB-20A5F5724ED5}" type="datetime1">
              <a:rPr lang="en-US"/>
              <a:pPr/>
              <a:t>2/15/2012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3CE757-BCE5-4B01-9690-54F9342607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fld id="{B40A64F7-2E07-4797-982A-15C9CEBDBC3C}" type="datetime1">
              <a:rPr lang="en-US"/>
              <a:pPr/>
              <a:t>2/15/2012</a:t>
            </a:fld>
            <a:endParaRPr lang="en-US"/>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fld id="{BFFE1F54-8089-456A-8E44-10652F54A2E9}" type="slidenum">
              <a:rPr lang="en-US"/>
              <a:pPr/>
              <a:t>‹#›</a:t>
            </a:fld>
            <a:endParaRPr lang="en-US"/>
          </a:p>
        </p:txBody>
      </p:sp>
      <p:grpSp>
        <p:nvGrpSpPr>
          <p:cNvPr id="1031" name="Group 7"/>
          <p:cNvGrpSpPr>
            <a:grpSpLocks/>
          </p:cNvGrpSpPr>
          <p:nvPr/>
        </p:nvGrpSpPr>
        <p:grpSpPr bwMode="auto">
          <a:xfrm>
            <a:off x="261938" y="87313"/>
            <a:ext cx="8488362" cy="831850"/>
            <a:chOff x="165" y="55"/>
            <a:chExt cx="5347" cy="524"/>
          </a:xfrm>
        </p:grpSpPr>
        <p:grpSp>
          <p:nvGrpSpPr>
            <p:cNvPr id="1032" name="Group 8"/>
            <p:cNvGrpSpPr>
              <a:grpSpLocks/>
            </p:cNvGrpSpPr>
            <p:nvPr userDrawn="1"/>
          </p:nvGrpSpPr>
          <p:grpSpPr bwMode="auto">
            <a:xfrm>
              <a:off x="664" y="104"/>
              <a:ext cx="4848" cy="432"/>
              <a:chOff x="664" y="104"/>
              <a:chExt cx="4848" cy="432"/>
            </a:xfrm>
          </p:grpSpPr>
          <p:sp>
            <p:nvSpPr>
              <p:cNvPr id="103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US"/>
              </a:p>
            </p:txBody>
          </p:sp>
          <p:grpSp>
            <p:nvGrpSpPr>
              <p:cNvPr id="1034" name="Group 10"/>
              <p:cNvGrpSpPr>
                <a:grpSpLocks/>
              </p:cNvGrpSpPr>
              <p:nvPr/>
            </p:nvGrpSpPr>
            <p:grpSpPr bwMode="auto">
              <a:xfrm>
                <a:off x="1195" y="104"/>
                <a:ext cx="3827" cy="429"/>
                <a:chOff x="1021" y="240"/>
                <a:chExt cx="3827" cy="429"/>
              </a:xfrm>
            </p:grpSpPr>
            <p:grpSp>
              <p:nvGrpSpPr>
                <p:cNvPr id="1035" name="Group 11"/>
                <p:cNvGrpSpPr>
                  <a:grpSpLocks/>
                </p:cNvGrpSpPr>
                <p:nvPr/>
              </p:nvGrpSpPr>
              <p:grpSpPr bwMode="auto">
                <a:xfrm>
                  <a:off x="1021" y="241"/>
                  <a:ext cx="2208" cy="427"/>
                  <a:chOff x="1021" y="241"/>
                  <a:chExt cx="2208" cy="427"/>
                </a:xfrm>
              </p:grpSpPr>
              <p:sp>
                <p:nvSpPr>
                  <p:cNvPr id="103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103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103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103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104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104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104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104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104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104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104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104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104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104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105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105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105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105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105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105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105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105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105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105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106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106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106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106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106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106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106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106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106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106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107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107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107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107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107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107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107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107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107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107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108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108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108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108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108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108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108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108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108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108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109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109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1092" name="Group 68"/>
                <p:cNvGrpSpPr>
                  <a:grpSpLocks/>
                </p:cNvGrpSpPr>
                <p:nvPr/>
              </p:nvGrpSpPr>
              <p:grpSpPr bwMode="auto">
                <a:xfrm>
                  <a:off x="3709" y="240"/>
                  <a:ext cx="1139" cy="429"/>
                  <a:chOff x="3709" y="240"/>
                  <a:chExt cx="1139" cy="429"/>
                </a:xfrm>
              </p:grpSpPr>
              <p:sp>
                <p:nvSpPr>
                  <p:cNvPr id="109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109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109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109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109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109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109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110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110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110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110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110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110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110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110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110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110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111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111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111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111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111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111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111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111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111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111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112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112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112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112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112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112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112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112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112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112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113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113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113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113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113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grpSp>
            <p:nvGrpSpPr>
              <p:cNvPr id="1135" name="Group 111"/>
              <p:cNvGrpSpPr>
                <a:grpSpLocks/>
              </p:cNvGrpSpPr>
              <p:nvPr/>
            </p:nvGrpSpPr>
            <p:grpSpPr bwMode="auto">
              <a:xfrm>
                <a:off x="798" y="111"/>
                <a:ext cx="4702" cy="418"/>
                <a:chOff x="798" y="255"/>
                <a:chExt cx="4702" cy="418"/>
              </a:xfrm>
            </p:grpSpPr>
            <p:sp>
              <p:nvSpPr>
                <p:cNvPr id="113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US"/>
                </a:p>
              </p:txBody>
            </p:sp>
            <p:sp>
              <p:nvSpPr>
                <p:cNvPr id="113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1157" name="Group 133"/>
              <p:cNvGrpSpPr>
                <a:grpSpLocks/>
              </p:cNvGrpSpPr>
              <p:nvPr/>
            </p:nvGrpSpPr>
            <p:grpSpPr bwMode="auto">
              <a:xfrm>
                <a:off x="1208" y="109"/>
                <a:ext cx="3694" cy="423"/>
                <a:chOff x="1034" y="245"/>
                <a:chExt cx="3694" cy="423"/>
              </a:xfrm>
            </p:grpSpPr>
            <p:sp>
              <p:nvSpPr>
                <p:cNvPr id="115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US"/>
                </a:p>
              </p:txBody>
            </p:sp>
            <p:sp>
              <p:nvSpPr>
                <p:cNvPr id="115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US"/>
                </a:p>
              </p:txBody>
            </p:sp>
            <p:sp>
              <p:nvSpPr>
                <p:cNvPr id="116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US"/>
                </a:p>
              </p:txBody>
            </p:sp>
            <p:sp>
              <p:nvSpPr>
                <p:cNvPr id="116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US"/>
                </a:p>
              </p:txBody>
            </p:sp>
            <p:sp>
              <p:nvSpPr>
                <p:cNvPr id="116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US"/>
                </a:p>
              </p:txBody>
            </p:sp>
            <p:sp>
              <p:nvSpPr>
                <p:cNvPr id="116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US"/>
                </a:p>
              </p:txBody>
            </p:sp>
            <p:sp>
              <p:nvSpPr>
                <p:cNvPr id="116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US"/>
                </a:p>
              </p:txBody>
            </p:sp>
            <p:sp>
              <p:nvSpPr>
                <p:cNvPr id="116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US"/>
                </a:p>
              </p:txBody>
            </p:sp>
            <p:sp>
              <p:nvSpPr>
                <p:cNvPr id="116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US"/>
                </a:p>
              </p:txBody>
            </p:sp>
            <p:sp>
              <p:nvSpPr>
                <p:cNvPr id="116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US"/>
                </a:p>
              </p:txBody>
            </p:sp>
            <p:sp>
              <p:nvSpPr>
                <p:cNvPr id="116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US"/>
                </a:p>
              </p:txBody>
            </p:sp>
            <p:sp>
              <p:nvSpPr>
                <p:cNvPr id="116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US"/>
                </a:p>
              </p:txBody>
            </p:sp>
            <p:sp>
              <p:nvSpPr>
                <p:cNvPr id="117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US"/>
                </a:p>
              </p:txBody>
            </p:sp>
            <p:sp>
              <p:nvSpPr>
                <p:cNvPr id="117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US"/>
                </a:p>
              </p:txBody>
            </p:sp>
            <p:sp>
              <p:nvSpPr>
                <p:cNvPr id="117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US"/>
                </a:p>
              </p:txBody>
            </p:sp>
            <p:sp>
              <p:nvSpPr>
                <p:cNvPr id="117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US"/>
                </a:p>
              </p:txBody>
            </p:sp>
            <p:sp>
              <p:nvSpPr>
                <p:cNvPr id="117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US"/>
                </a:p>
              </p:txBody>
            </p:sp>
            <p:sp>
              <p:nvSpPr>
                <p:cNvPr id="117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US"/>
                </a:p>
              </p:txBody>
            </p:sp>
            <p:sp>
              <p:nvSpPr>
                <p:cNvPr id="117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US"/>
                </a:p>
              </p:txBody>
            </p:sp>
            <p:sp>
              <p:nvSpPr>
                <p:cNvPr id="117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US"/>
                </a:p>
              </p:txBody>
            </p:sp>
            <p:sp>
              <p:nvSpPr>
                <p:cNvPr id="117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US"/>
                </a:p>
              </p:txBody>
            </p:sp>
            <p:sp>
              <p:nvSpPr>
                <p:cNvPr id="117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US"/>
                </a:p>
              </p:txBody>
            </p:sp>
            <p:sp>
              <p:nvSpPr>
                <p:cNvPr id="118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US"/>
                </a:p>
              </p:txBody>
            </p:sp>
            <p:sp>
              <p:nvSpPr>
                <p:cNvPr id="118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US"/>
                </a:p>
              </p:txBody>
            </p:sp>
            <p:sp>
              <p:nvSpPr>
                <p:cNvPr id="118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US"/>
                </a:p>
              </p:txBody>
            </p:sp>
          </p:grpSp>
        </p:grpSp>
        <p:pic>
          <p:nvPicPr>
            <p:cNvPr id="1183" name="Picture 159" descr="earth"/>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pic>
        <p:nvPicPr>
          <p:cNvPr id="1184" name="Picture 160" descr="pucl new"/>
          <p:cNvPicPr>
            <a:picLocks noChangeAspect="1" noChangeArrowheads="1"/>
          </p:cNvPicPr>
          <p:nvPr userDrawn="1"/>
        </p:nvPicPr>
        <p:blipFill>
          <a:blip r:embed="rId14" cstate="print"/>
          <a:srcRect/>
          <a:stretch>
            <a:fillRect/>
          </a:stretch>
        </p:blipFill>
        <p:spPr bwMode="auto">
          <a:xfrm>
            <a:off x="228600" y="6019800"/>
            <a:ext cx="1471613" cy="7159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fontAlgn="base">
        <a:spcBef>
          <a:spcPct val="0"/>
        </a:spcBef>
        <a:spcAft>
          <a:spcPct val="0"/>
        </a:spcAft>
        <a:defRPr sz="4400" b="1" i="1">
          <a:solidFill>
            <a:schemeClr val="tx2"/>
          </a:solidFill>
          <a:latin typeface="+mj-lt"/>
          <a:ea typeface="+mj-ea"/>
          <a:cs typeface="+mj-cs"/>
        </a:defRPr>
      </a:lvl1pPr>
      <a:lvl2pPr algn="l" rtl="0" fontAlgn="base">
        <a:spcBef>
          <a:spcPct val="0"/>
        </a:spcBef>
        <a:spcAft>
          <a:spcPct val="0"/>
        </a:spcAft>
        <a:defRPr sz="4400" b="1" i="1">
          <a:solidFill>
            <a:schemeClr val="tx2"/>
          </a:solidFill>
          <a:latin typeface="Times New Roman" charset="0"/>
        </a:defRPr>
      </a:lvl2pPr>
      <a:lvl3pPr algn="l" rtl="0" fontAlgn="base">
        <a:spcBef>
          <a:spcPct val="0"/>
        </a:spcBef>
        <a:spcAft>
          <a:spcPct val="0"/>
        </a:spcAft>
        <a:defRPr sz="4400" b="1" i="1">
          <a:solidFill>
            <a:schemeClr val="tx2"/>
          </a:solidFill>
          <a:latin typeface="Times New Roman" charset="0"/>
        </a:defRPr>
      </a:lvl3pPr>
      <a:lvl4pPr algn="l" rtl="0" fontAlgn="base">
        <a:spcBef>
          <a:spcPct val="0"/>
        </a:spcBef>
        <a:spcAft>
          <a:spcPct val="0"/>
        </a:spcAft>
        <a:defRPr sz="4400" b="1" i="1">
          <a:solidFill>
            <a:schemeClr val="tx2"/>
          </a:solidFill>
          <a:latin typeface="Times New Roman" charset="0"/>
        </a:defRPr>
      </a:lvl4pPr>
      <a:lvl5pPr algn="l" rtl="0" fontAlgn="base">
        <a:spcBef>
          <a:spcPct val="0"/>
        </a:spcBef>
        <a:spcAft>
          <a:spcPct val="0"/>
        </a:spcAft>
        <a:defRPr sz="4400" b="1" i="1">
          <a:solidFill>
            <a:schemeClr val="tx2"/>
          </a:solidFill>
          <a:latin typeface="Times New Roman" charset="0"/>
        </a:defRPr>
      </a:lvl5pPr>
      <a:lvl6pPr marL="457200" algn="l" rtl="0" fontAlgn="base">
        <a:spcBef>
          <a:spcPct val="0"/>
        </a:spcBef>
        <a:spcAft>
          <a:spcPct val="0"/>
        </a:spcAft>
        <a:defRPr sz="4400" b="1" i="1">
          <a:solidFill>
            <a:schemeClr val="tx2"/>
          </a:solidFill>
          <a:latin typeface="Times New Roman" charset="0"/>
        </a:defRPr>
      </a:lvl6pPr>
      <a:lvl7pPr marL="914400" algn="l" rtl="0" fontAlgn="base">
        <a:spcBef>
          <a:spcPct val="0"/>
        </a:spcBef>
        <a:spcAft>
          <a:spcPct val="0"/>
        </a:spcAft>
        <a:defRPr sz="4400" b="1" i="1">
          <a:solidFill>
            <a:schemeClr val="tx2"/>
          </a:solidFill>
          <a:latin typeface="Times New Roman" charset="0"/>
        </a:defRPr>
      </a:lvl7pPr>
      <a:lvl8pPr marL="1371600" algn="l" rtl="0" fontAlgn="base">
        <a:spcBef>
          <a:spcPct val="0"/>
        </a:spcBef>
        <a:spcAft>
          <a:spcPct val="0"/>
        </a:spcAft>
        <a:defRPr sz="4400" b="1" i="1">
          <a:solidFill>
            <a:schemeClr val="tx2"/>
          </a:solidFill>
          <a:latin typeface="Times New Roman" charset="0"/>
        </a:defRPr>
      </a:lvl8pPr>
      <a:lvl9pPr marL="1828800" algn="l" rtl="0" fontAlgn="base">
        <a:spcBef>
          <a:spcPct val="0"/>
        </a:spcBef>
        <a:spcAft>
          <a:spcPct val="0"/>
        </a:spcAft>
        <a:defRPr sz="4400" b="1" i="1">
          <a:solidFill>
            <a:schemeClr val="tx2"/>
          </a:solidFill>
          <a:latin typeface="Times New Roman"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6"/>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620000" cy="6858000"/>
            <a:chOff x="0" y="0"/>
            <a:chExt cx="4800" cy="4320"/>
          </a:xfrm>
        </p:grpSpPr>
        <p:grpSp>
          <p:nvGrpSpPr>
            <p:cNvPr id="3075" name="Group 3"/>
            <p:cNvGrpSpPr>
              <a:grpSpLocks/>
            </p:cNvGrpSpPr>
            <p:nvPr userDrawn="1"/>
          </p:nvGrpSpPr>
          <p:grpSpPr bwMode="auto">
            <a:xfrm>
              <a:off x="0" y="0"/>
              <a:ext cx="2016" cy="4320"/>
              <a:chOff x="0" y="0"/>
              <a:chExt cx="2016" cy="4320"/>
            </a:xfrm>
          </p:grpSpPr>
          <p:sp>
            <p:nvSpPr>
              <p:cNvPr id="307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307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3078" name="Group 6"/>
            <p:cNvGrpSpPr>
              <a:grpSpLocks/>
            </p:cNvGrpSpPr>
            <p:nvPr/>
          </p:nvGrpSpPr>
          <p:grpSpPr bwMode="auto">
            <a:xfrm>
              <a:off x="144" y="1248"/>
              <a:ext cx="4656" cy="201"/>
              <a:chOff x="144" y="1248"/>
              <a:chExt cx="4656" cy="201"/>
            </a:xfrm>
          </p:grpSpPr>
          <p:sp>
            <p:nvSpPr>
              <p:cNvPr id="307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308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308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B986E6AF-F0CD-4678-96E1-ABDCCC333B70}" type="datetime1">
              <a:rPr lang="en-US"/>
              <a:pPr/>
              <a:t>2/15/2012</a:t>
            </a:fld>
            <a:endParaRPr lang="en-US"/>
          </a:p>
        </p:txBody>
      </p:sp>
      <p:sp>
        <p:nvSpPr>
          <p:cNvPr id="308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308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5EC3D571-750C-4FEC-A630-165C470478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AC5E1DED-5142-46E7-97A5-8D55BC7D9779}" type="datetime1">
              <a:rPr lang="en-US"/>
              <a:pPr/>
              <a:t>2/15/2012</a:t>
            </a:fld>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E1501A7-4332-41AA-A1D7-6A264A068F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7405688"/>
            <a:chOff x="0" y="-9"/>
            <a:chExt cx="5760" cy="4665"/>
          </a:xfrm>
        </p:grpSpPr>
        <p:sp>
          <p:nvSpPr>
            <p:cNvPr id="717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7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717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8"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718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8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718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grpSp>
      <p:sp>
        <p:nvSpPr>
          <p:cNvPr id="7198"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719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00" name="Rectangle 32"/>
          <p:cNvSpPr>
            <a:spLocks noGrp="1" noChangeArrowheads="1"/>
          </p:cNvSpPr>
          <p:nvPr>
            <p:ph type="ftr" sz="quarter" idx="3"/>
          </p:nvPr>
        </p:nvSpPr>
        <p:spPr bwMode="auto">
          <a:xfrm>
            <a:off x="8382000" y="6553200"/>
            <a:ext cx="762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cs typeface="+mn-cs"/>
              </a:defRPr>
            </a:lvl1pPr>
          </a:lstStyle>
          <a:p>
            <a:fld id="{34E481B0-510A-4E88-A240-C0121B5EDAF4}" type="slidenum">
              <a:rPr lang="en-US"/>
              <a:pPr/>
              <a:t>‹#›</a:t>
            </a:fld>
            <a:r>
              <a:rPr lang="en-US"/>
              <a:t> of 48</a:t>
            </a:r>
          </a:p>
        </p:txBody>
      </p:sp>
    </p:spTree>
  </p:cSld>
  <p:clrMap bg1="dk2" tx1="lt1" bg2="dk1" tx2="lt2" accent1="accent1" accent2="accent2" accent3="accent3" accent4="accent4" accent5="accent5" accent6="accent6" hlink="hlink" folHlink="folHlink"/>
  <p:sldLayoutIdLst>
    <p:sldLayoutId id="2147483655"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34" charset="0"/>
          <a:cs typeface="Times New Roman" charset="0"/>
        </a:defRPr>
      </a:lvl2pPr>
      <a:lvl3pPr algn="ctr" rtl="0" fontAlgn="base">
        <a:spcBef>
          <a:spcPct val="0"/>
        </a:spcBef>
        <a:spcAft>
          <a:spcPct val="0"/>
        </a:spcAft>
        <a:defRPr sz="4400">
          <a:solidFill>
            <a:schemeClr val="tx2"/>
          </a:solidFill>
          <a:latin typeface="Arial Black" pitchFamily="34" charset="0"/>
          <a:cs typeface="Times New Roman" charset="0"/>
        </a:defRPr>
      </a:lvl3pPr>
      <a:lvl4pPr algn="ctr" rtl="0" fontAlgn="base">
        <a:spcBef>
          <a:spcPct val="0"/>
        </a:spcBef>
        <a:spcAft>
          <a:spcPct val="0"/>
        </a:spcAft>
        <a:defRPr sz="4400">
          <a:solidFill>
            <a:schemeClr val="tx2"/>
          </a:solidFill>
          <a:latin typeface="Arial Black" pitchFamily="34" charset="0"/>
          <a:cs typeface="Times New Roman" charset="0"/>
        </a:defRPr>
      </a:lvl4pPr>
      <a:lvl5pPr algn="ctr" rtl="0" fontAlgn="base">
        <a:spcBef>
          <a:spcPct val="0"/>
        </a:spcBef>
        <a:spcAft>
          <a:spcPct val="0"/>
        </a:spcAft>
        <a:defRPr sz="4400">
          <a:solidFill>
            <a:schemeClr val="tx2"/>
          </a:solidFill>
          <a:latin typeface="Arial Black" pitchFamily="34" charset="0"/>
          <a:cs typeface="Times New Roman" charset="0"/>
        </a:defRPr>
      </a:lvl5pPr>
      <a:lvl6pPr marL="457200" algn="ctr" rtl="0" fontAlgn="base">
        <a:spcBef>
          <a:spcPct val="0"/>
        </a:spcBef>
        <a:spcAft>
          <a:spcPct val="0"/>
        </a:spcAft>
        <a:defRPr sz="4400">
          <a:solidFill>
            <a:schemeClr val="tx2"/>
          </a:solidFill>
          <a:latin typeface="Arial Black" pitchFamily="34" charset="0"/>
          <a:cs typeface="Times New Roman" charset="0"/>
        </a:defRPr>
      </a:lvl6pPr>
      <a:lvl7pPr marL="914400" algn="ctr" rtl="0" fontAlgn="base">
        <a:spcBef>
          <a:spcPct val="0"/>
        </a:spcBef>
        <a:spcAft>
          <a:spcPct val="0"/>
        </a:spcAft>
        <a:defRPr sz="4400">
          <a:solidFill>
            <a:schemeClr val="tx2"/>
          </a:solidFill>
          <a:latin typeface="Arial Black" pitchFamily="34" charset="0"/>
          <a:cs typeface="Times New Roman" charset="0"/>
        </a:defRPr>
      </a:lvl7pPr>
      <a:lvl8pPr marL="1371600" algn="ctr" rtl="0" fontAlgn="base">
        <a:spcBef>
          <a:spcPct val="0"/>
        </a:spcBef>
        <a:spcAft>
          <a:spcPct val="0"/>
        </a:spcAft>
        <a:defRPr sz="4400">
          <a:solidFill>
            <a:schemeClr val="tx2"/>
          </a:solidFill>
          <a:latin typeface="Arial Black" pitchFamily="34" charset="0"/>
          <a:cs typeface="Times New Roman" charset="0"/>
        </a:defRPr>
      </a:lvl8pPr>
      <a:lvl9pPr marL="1828800" algn="ctr" rtl="0" fontAlgn="base">
        <a:spcBef>
          <a:spcPct val="0"/>
        </a:spcBef>
        <a:spcAft>
          <a:spcPct val="0"/>
        </a:spcAft>
        <a:defRPr sz="4400">
          <a:solidFill>
            <a:schemeClr val="tx2"/>
          </a:solidFill>
          <a:latin typeface="Arial Black" pitchFamily="34" charset="0"/>
          <a:cs typeface="Times New Roman" charset="0"/>
        </a:defRPr>
      </a:lvl9pPr>
    </p:titleStyle>
    <p:bodyStyle>
      <a:lvl1pPr marL="342900" indent="-342900" algn="l" rtl="0" fontAlgn="base">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l"/>
        <a:defRPr sz="2800">
          <a:solidFill>
            <a:schemeClr val="tx1"/>
          </a:solidFill>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cs typeface="+mn-cs"/>
        </a:defRPr>
      </a:lvl3pPr>
      <a:lvl4pPr marL="16002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cs typeface="+mn-cs"/>
        </a:defRPr>
      </a:lvl4pPr>
      <a:lvl5pPr marL="20574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59875" cy="6870700"/>
            <a:chOff x="0" y="0"/>
            <a:chExt cx="5770" cy="4328"/>
          </a:xfrm>
        </p:grpSpPr>
        <p:sp>
          <p:nvSpPr>
            <p:cNvPr id="921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922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92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9222" name="Group 6"/>
            <p:cNvGrpSpPr>
              <a:grpSpLocks/>
            </p:cNvGrpSpPr>
            <p:nvPr/>
          </p:nvGrpSpPr>
          <p:grpSpPr bwMode="auto">
            <a:xfrm>
              <a:off x="4944" y="1"/>
              <a:ext cx="816" cy="3974"/>
              <a:chOff x="4944" y="1"/>
              <a:chExt cx="816" cy="3974"/>
            </a:xfrm>
          </p:grpSpPr>
          <p:grpSp>
            <p:nvGrpSpPr>
              <p:cNvPr id="9223" name="Group 7"/>
              <p:cNvGrpSpPr>
                <a:grpSpLocks/>
              </p:cNvGrpSpPr>
              <p:nvPr userDrawn="1"/>
            </p:nvGrpSpPr>
            <p:grpSpPr bwMode="auto">
              <a:xfrm>
                <a:off x="5280" y="1"/>
                <a:ext cx="480" cy="1430"/>
                <a:chOff x="5280" y="1"/>
                <a:chExt cx="480" cy="1430"/>
              </a:xfrm>
            </p:grpSpPr>
            <p:grpSp>
              <p:nvGrpSpPr>
                <p:cNvPr id="9224" name="Group 8"/>
                <p:cNvGrpSpPr>
                  <a:grpSpLocks/>
                </p:cNvGrpSpPr>
                <p:nvPr userDrawn="1"/>
              </p:nvGrpSpPr>
              <p:grpSpPr bwMode="auto">
                <a:xfrm rot="-5400000">
                  <a:off x="5484" y="0"/>
                  <a:ext cx="174" cy="176"/>
                  <a:chOff x="1657" y="323"/>
                  <a:chExt cx="1691" cy="2560"/>
                </a:xfrm>
              </p:grpSpPr>
              <p:grpSp>
                <p:nvGrpSpPr>
                  <p:cNvPr id="9225" name="Group 9"/>
                  <p:cNvGrpSpPr>
                    <a:grpSpLocks/>
                  </p:cNvGrpSpPr>
                  <p:nvPr/>
                </p:nvGrpSpPr>
                <p:grpSpPr bwMode="auto">
                  <a:xfrm>
                    <a:off x="1657" y="323"/>
                    <a:ext cx="1691" cy="2560"/>
                    <a:chOff x="1657" y="323"/>
                    <a:chExt cx="1691" cy="2560"/>
                  </a:xfrm>
                </p:grpSpPr>
                <p:sp>
                  <p:nvSpPr>
                    <p:cNvPr id="922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922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922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922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923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923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923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923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9234"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a:effectLst/>
              </p:spPr>
            </p:pic>
            <p:pic>
              <p:nvPicPr>
                <p:cNvPr id="9235"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a:effectLst/>
              </p:spPr>
            </p:pic>
            <p:pic>
              <p:nvPicPr>
                <p:cNvPr id="9236"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a:effectLst/>
              </p:spPr>
            </p:pic>
            <p:pic>
              <p:nvPicPr>
                <p:cNvPr id="9237"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a:effectLst/>
              </p:spPr>
            </p:pic>
            <p:pic>
              <p:nvPicPr>
                <p:cNvPr id="9238"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a:effectLst/>
              </p:spPr>
            </p:pic>
            <p:pic>
              <p:nvPicPr>
                <p:cNvPr id="9239"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a:effectLst/>
              </p:spPr>
            </p:pic>
            <p:pic>
              <p:nvPicPr>
                <p:cNvPr id="9240"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a:effectLst/>
              </p:spPr>
            </p:pic>
            <p:pic>
              <p:nvPicPr>
                <p:cNvPr id="9241"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9242" name="Group 26"/>
              <p:cNvGrpSpPr>
                <a:grpSpLocks/>
              </p:cNvGrpSpPr>
              <p:nvPr userDrawn="1"/>
            </p:nvGrpSpPr>
            <p:grpSpPr bwMode="auto">
              <a:xfrm>
                <a:off x="4944" y="1008"/>
                <a:ext cx="522" cy="2967"/>
                <a:chOff x="4944" y="1008"/>
                <a:chExt cx="522" cy="2967"/>
              </a:xfrm>
            </p:grpSpPr>
            <p:pic>
              <p:nvPicPr>
                <p:cNvPr id="9243"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a:effectLst/>
              </p:spPr>
            </p:pic>
            <p:pic>
              <p:nvPicPr>
                <p:cNvPr id="9244"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a:effectLst/>
              </p:spPr>
            </p:pic>
            <p:pic>
              <p:nvPicPr>
                <p:cNvPr id="9245"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a:effectLst/>
              </p:spPr>
            </p:pic>
            <p:pic>
              <p:nvPicPr>
                <p:cNvPr id="9246"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a:effectLst/>
              </p:spPr>
            </p:pic>
            <p:pic>
              <p:nvPicPr>
                <p:cNvPr id="9247"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a:effectLst/>
              </p:spPr>
            </p:pic>
            <p:pic>
              <p:nvPicPr>
                <p:cNvPr id="9248"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a:effectLst/>
              </p:spPr>
            </p:pic>
            <p:pic>
              <p:nvPicPr>
                <p:cNvPr id="9249"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a:effectLst/>
              </p:spPr>
            </p:pic>
            <p:pic>
              <p:nvPicPr>
                <p:cNvPr id="9250"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a:effectLst/>
              </p:spPr>
            </p:pic>
            <p:pic>
              <p:nvPicPr>
                <p:cNvPr id="9251"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a:effectLst/>
              </p:spPr>
            </p:pic>
            <p:pic>
              <p:nvPicPr>
                <p:cNvPr id="9252"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a:effectLst/>
              </p:spPr>
            </p:pic>
            <p:pic>
              <p:nvPicPr>
                <p:cNvPr id="9253"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a:effectLst/>
              </p:spPr>
            </p:pic>
            <p:pic>
              <p:nvPicPr>
                <p:cNvPr id="9254"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a:effectLst/>
              </p:spPr>
            </p:pic>
            <p:pic>
              <p:nvPicPr>
                <p:cNvPr id="9255"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a:effectLst/>
              </p:spPr>
            </p:pic>
            <p:pic>
              <p:nvPicPr>
                <p:cNvPr id="9256"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a:effectLst/>
              </p:spPr>
            </p:pic>
            <p:pic>
              <p:nvPicPr>
                <p:cNvPr id="9257"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a:effectLst/>
              </p:spPr>
            </p:pic>
            <p:pic>
              <p:nvPicPr>
                <p:cNvPr id="9258"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a:effectLst/>
              </p:spPr>
            </p:pic>
            <p:pic>
              <p:nvPicPr>
                <p:cNvPr id="9259"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a:effectLst/>
              </p:spPr>
            </p:pic>
            <p:pic>
              <p:nvPicPr>
                <p:cNvPr id="9260"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a:effectLst/>
              </p:spPr>
            </p:pic>
            <p:pic>
              <p:nvPicPr>
                <p:cNvPr id="9261"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926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926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6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926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926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926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6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926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927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927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7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927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7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7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E91757E6-1856-491E-A0F1-AD504923B592}" type="datetime1">
              <a:rPr lang="en-US"/>
              <a:pPr/>
              <a:t>2/15/2012</a:t>
            </a:fld>
            <a:endParaRPr lang="en-US"/>
          </a:p>
        </p:txBody>
      </p:sp>
      <p:sp>
        <p:nvSpPr>
          <p:cNvPr id="927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927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D2A3815-2C93-47B3-87BF-A1CDCA4DAE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6303963" y="0"/>
            <a:ext cx="2840037" cy="3254375"/>
            <a:chOff x="3115" y="0"/>
            <a:chExt cx="2170" cy="2486"/>
          </a:xfrm>
        </p:grpSpPr>
        <p:grpSp>
          <p:nvGrpSpPr>
            <p:cNvPr id="11267" name="Group 3"/>
            <p:cNvGrpSpPr>
              <a:grpSpLocks/>
            </p:cNvGrpSpPr>
            <p:nvPr/>
          </p:nvGrpSpPr>
          <p:grpSpPr bwMode="auto">
            <a:xfrm>
              <a:off x="4080" y="1910"/>
              <a:ext cx="768" cy="576"/>
              <a:chOff x="0" y="0"/>
              <a:chExt cx="768" cy="576"/>
            </a:xfrm>
          </p:grpSpPr>
          <p:sp>
            <p:nvSpPr>
              <p:cNvPr id="1126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26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1270" name="Group 6"/>
            <p:cNvGrpSpPr>
              <a:grpSpLocks/>
            </p:cNvGrpSpPr>
            <p:nvPr/>
          </p:nvGrpSpPr>
          <p:grpSpPr bwMode="auto">
            <a:xfrm>
              <a:off x="4257" y="1103"/>
              <a:ext cx="768" cy="576"/>
              <a:chOff x="0" y="0"/>
              <a:chExt cx="768" cy="576"/>
            </a:xfrm>
          </p:grpSpPr>
          <p:sp>
            <p:nvSpPr>
              <p:cNvPr id="11271"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272"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1273" name="Group 9"/>
            <p:cNvGrpSpPr>
              <a:grpSpLocks/>
            </p:cNvGrpSpPr>
            <p:nvPr/>
          </p:nvGrpSpPr>
          <p:grpSpPr bwMode="auto">
            <a:xfrm>
              <a:off x="3134" y="0"/>
              <a:ext cx="768" cy="576"/>
              <a:chOff x="0" y="0"/>
              <a:chExt cx="768" cy="576"/>
            </a:xfrm>
          </p:grpSpPr>
          <p:sp>
            <p:nvSpPr>
              <p:cNvPr id="1127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275"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1276" name="Group 12"/>
            <p:cNvGrpSpPr>
              <a:grpSpLocks/>
            </p:cNvGrpSpPr>
            <p:nvPr/>
          </p:nvGrpSpPr>
          <p:grpSpPr bwMode="auto">
            <a:xfrm>
              <a:off x="3115" y="0"/>
              <a:ext cx="2170" cy="1702"/>
              <a:chOff x="3115" y="0"/>
              <a:chExt cx="2170" cy="1702"/>
            </a:xfrm>
          </p:grpSpPr>
          <p:grpSp>
            <p:nvGrpSpPr>
              <p:cNvPr id="11277" name="Group 13"/>
              <p:cNvGrpSpPr>
                <a:grpSpLocks/>
              </p:cNvGrpSpPr>
              <p:nvPr/>
            </p:nvGrpSpPr>
            <p:grpSpPr bwMode="auto">
              <a:xfrm>
                <a:off x="3640" y="308"/>
                <a:ext cx="1145" cy="844"/>
                <a:chOff x="1265" y="814"/>
                <a:chExt cx="2919" cy="2151"/>
              </a:xfrm>
            </p:grpSpPr>
            <p:sp>
              <p:nvSpPr>
                <p:cNvPr id="11278"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279"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1280" name="Group 16"/>
              <p:cNvGrpSpPr>
                <a:grpSpLocks/>
              </p:cNvGrpSpPr>
              <p:nvPr/>
            </p:nvGrpSpPr>
            <p:grpSpPr bwMode="auto">
              <a:xfrm>
                <a:off x="3115" y="0"/>
                <a:ext cx="2145" cy="1702"/>
                <a:chOff x="3115" y="0"/>
                <a:chExt cx="2145" cy="1702"/>
              </a:xfrm>
            </p:grpSpPr>
            <p:grpSp>
              <p:nvGrpSpPr>
                <p:cNvPr id="11281" name="Group 17"/>
                <p:cNvGrpSpPr>
                  <a:grpSpLocks/>
                </p:cNvGrpSpPr>
                <p:nvPr/>
              </p:nvGrpSpPr>
              <p:grpSpPr bwMode="auto">
                <a:xfrm>
                  <a:off x="4505" y="589"/>
                  <a:ext cx="493" cy="912"/>
                  <a:chOff x="3471" y="1530"/>
                  <a:chExt cx="1258" cy="2327"/>
                </a:xfrm>
              </p:grpSpPr>
              <p:sp>
                <p:nvSpPr>
                  <p:cNvPr id="11282"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283"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284" name="Group 20"/>
                <p:cNvGrpSpPr>
                  <a:grpSpLocks/>
                </p:cNvGrpSpPr>
                <p:nvPr/>
              </p:nvGrpSpPr>
              <p:grpSpPr bwMode="auto">
                <a:xfrm>
                  <a:off x="4267" y="781"/>
                  <a:ext cx="966" cy="522"/>
                  <a:chOff x="2864" y="2019"/>
                  <a:chExt cx="2463" cy="1332"/>
                </a:xfrm>
              </p:grpSpPr>
              <p:sp>
                <p:nvSpPr>
                  <p:cNvPr id="11285"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86"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287" name="Group 23"/>
                <p:cNvGrpSpPr>
                  <a:grpSpLocks/>
                </p:cNvGrpSpPr>
                <p:nvPr/>
              </p:nvGrpSpPr>
              <p:grpSpPr bwMode="auto">
                <a:xfrm>
                  <a:off x="4280" y="707"/>
                  <a:ext cx="971" cy="417"/>
                  <a:chOff x="2897" y="1832"/>
                  <a:chExt cx="2477" cy="1064"/>
                </a:xfrm>
              </p:grpSpPr>
              <p:sp>
                <p:nvSpPr>
                  <p:cNvPr id="11288"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89"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290" name="Group 26"/>
                <p:cNvGrpSpPr>
                  <a:grpSpLocks/>
                </p:cNvGrpSpPr>
                <p:nvPr/>
              </p:nvGrpSpPr>
              <p:grpSpPr bwMode="auto">
                <a:xfrm>
                  <a:off x="4291" y="630"/>
                  <a:ext cx="969" cy="364"/>
                  <a:chOff x="2924" y="1636"/>
                  <a:chExt cx="2472" cy="927"/>
                </a:xfrm>
              </p:grpSpPr>
              <p:sp>
                <p:nvSpPr>
                  <p:cNvPr id="11291"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92"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293" name="Group 29"/>
                <p:cNvGrpSpPr>
                  <a:grpSpLocks/>
                </p:cNvGrpSpPr>
                <p:nvPr/>
              </p:nvGrpSpPr>
              <p:grpSpPr bwMode="auto">
                <a:xfrm>
                  <a:off x="4304" y="543"/>
                  <a:ext cx="918" cy="258"/>
                  <a:chOff x="2958" y="1414"/>
                  <a:chExt cx="2342" cy="657"/>
                </a:xfrm>
              </p:grpSpPr>
              <p:sp>
                <p:nvSpPr>
                  <p:cNvPr id="11294"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95"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296" name="Group 32"/>
                <p:cNvGrpSpPr>
                  <a:grpSpLocks/>
                </p:cNvGrpSpPr>
                <p:nvPr/>
              </p:nvGrpSpPr>
              <p:grpSpPr bwMode="auto">
                <a:xfrm>
                  <a:off x="4314" y="487"/>
                  <a:ext cx="843" cy="134"/>
                  <a:chOff x="2983" y="1269"/>
                  <a:chExt cx="2150" cy="343"/>
                </a:xfrm>
              </p:grpSpPr>
              <p:sp>
                <p:nvSpPr>
                  <p:cNvPr id="11297"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98"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299" name="Group 35"/>
                <p:cNvGrpSpPr>
                  <a:grpSpLocks/>
                </p:cNvGrpSpPr>
                <p:nvPr/>
              </p:nvGrpSpPr>
              <p:grpSpPr bwMode="auto">
                <a:xfrm>
                  <a:off x="4296" y="349"/>
                  <a:ext cx="737" cy="167"/>
                  <a:chOff x="2938" y="917"/>
                  <a:chExt cx="1879" cy="427"/>
                </a:xfrm>
              </p:grpSpPr>
              <p:sp>
                <p:nvSpPr>
                  <p:cNvPr id="11300"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01"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302" name="Group 38"/>
                <p:cNvGrpSpPr>
                  <a:grpSpLocks/>
                </p:cNvGrpSpPr>
                <p:nvPr/>
              </p:nvGrpSpPr>
              <p:grpSpPr bwMode="auto">
                <a:xfrm>
                  <a:off x="3394" y="637"/>
                  <a:ext cx="493" cy="912"/>
                  <a:chOff x="637" y="1653"/>
                  <a:chExt cx="1257" cy="2326"/>
                </a:xfrm>
              </p:grpSpPr>
              <p:sp>
                <p:nvSpPr>
                  <p:cNvPr id="11303"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04"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05" name="Group 41"/>
                <p:cNvGrpSpPr>
                  <a:grpSpLocks/>
                </p:cNvGrpSpPr>
                <p:nvPr/>
              </p:nvGrpSpPr>
              <p:grpSpPr bwMode="auto">
                <a:xfrm>
                  <a:off x="3142" y="850"/>
                  <a:ext cx="966" cy="522"/>
                  <a:chOff x="-5" y="2196"/>
                  <a:chExt cx="2463" cy="1332"/>
                </a:xfrm>
              </p:grpSpPr>
              <p:sp>
                <p:nvSpPr>
                  <p:cNvPr id="11306"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07"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08" name="Group 44"/>
                <p:cNvGrpSpPr>
                  <a:grpSpLocks/>
                </p:cNvGrpSpPr>
                <p:nvPr/>
              </p:nvGrpSpPr>
              <p:grpSpPr bwMode="auto">
                <a:xfrm>
                  <a:off x="3124" y="777"/>
                  <a:ext cx="971" cy="417"/>
                  <a:chOff x="-52" y="2009"/>
                  <a:chExt cx="2477" cy="1064"/>
                </a:xfrm>
              </p:grpSpPr>
              <p:sp>
                <p:nvSpPr>
                  <p:cNvPr id="11309"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0"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11" name="Group 47"/>
                <p:cNvGrpSpPr>
                  <a:grpSpLocks/>
                </p:cNvGrpSpPr>
                <p:nvPr/>
              </p:nvGrpSpPr>
              <p:grpSpPr bwMode="auto">
                <a:xfrm>
                  <a:off x="3115" y="700"/>
                  <a:ext cx="969" cy="363"/>
                  <a:chOff x="-74" y="1813"/>
                  <a:chExt cx="2472" cy="927"/>
                </a:xfrm>
              </p:grpSpPr>
              <p:sp>
                <p:nvSpPr>
                  <p:cNvPr id="11312"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3"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14" name="Group 50"/>
                <p:cNvGrpSpPr>
                  <a:grpSpLocks/>
                </p:cNvGrpSpPr>
                <p:nvPr/>
              </p:nvGrpSpPr>
              <p:grpSpPr bwMode="auto">
                <a:xfrm>
                  <a:off x="3153" y="613"/>
                  <a:ext cx="918" cy="257"/>
                  <a:chOff x="22" y="1591"/>
                  <a:chExt cx="2342" cy="657"/>
                </a:xfrm>
              </p:grpSpPr>
              <p:sp>
                <p:nvSpPr>
                  <p:cNvPr id="11315"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6"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17" name="Group 53"/>
                <p:cNvGrpSpPr>
                  <a:grpSpLocks/>
                </p:cNvGrpSpPr>
                <p:nvPr/>
              </p:nvGrpSpPr>
              <p:grpSpPr bwMode="auto">
                <a:xfrm>
                  <a:off x="3218" y="556"/>
                  <a:ext cx="843" cy="134"/>
                  <a:chOff x="189" y="1446"/>
                  <a:chExt cx="2150" cy="343"/>
                </a:xfrm>
              </p:grpSpPr>
              <p:sp>
                <p:nvSpPr>
                  <p:cNvPr id="11318"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9"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20" name="Group 56"/>
                <p:cNvGrpSpPr>
                  <a:grpSpLocks/>
                </p:cNvGrpSpPr>
                <p:nvPr/>
              </p:nvGrpSpPr>
              <p:grpSpPr bwMode="auto">
                <a:xfrm>
                  <a:off x="3342" y="418"/>
                  <a:ext cx="737" cy="167"/>
                  <a:chOff x="505" y="1094"/>
                  <a:chExt cx="1879" cy="427"/>
                </a:xfrm>
              </p:grpSpPr>
              <p:sp>
                <p:nvSpPr>
                  <p:cNvPr id="11321"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22"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23" name="Group 59"/>
                <p:cNvGrpSpPr>
                  <a:grpSpLocks/>
                </p:cNvGrpSpPr>
                <p:nvPr/>
              </p:nvGrpSpPr>
              <p:grpSpPr bwMode="auto">
                <a:xfrm>
                  <a:off x="3386" y="341"/>
                  <a:ext cx="725" cy="218"/>
                  <a:chOff x="616" y="899"/>
                  <a:chExt cx="1850" cy="554"/>
                </a:xfrm>
              </p:grpSpPr>
              <p:sp>
                <p:nvSpPr>
                  <p:cNvPr id="11324"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25"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26" name="Group 62"/>
                <p:cNvGrpSpPr>
                  <a:grpSpLocks/>
                </p:cNvGrpSpPr>
                <p:nvPr/>
              </p:nvGrpSpPr>
              <p:grpSpPr bwMode="auto">
                <a:xfrm>
                  <a:off x="3472" y="231"/>
                  <a:ext cx="693" cy="291"/>
                  <a:chOff x="3472" y="231"/>
                  <a:chExt cx="693" cy="291"/>
                </a:xfrm>
              </p:grpSpPr>
              <p:sp>
                <p:nvSpPr>
                  <p:cNvPr id="11327"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28"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29" name="Group 65"/>
                <p:cNvGrpSpPr>
                  <a:grpSpLocks/>
                </p:cNvGrpSpPr>
                <p:nvPr/>
              </p:nvGrpSpPr>
              <p:grpSpPr bwMode="auto">
                <a:xfrm>
                  <a:off x="3554" y="118"/>
                  <a:ext cx="664" cy="349"/>
                  <a:chOff x="3554" y="118"/>
                  <a:chExt cx="664" cy="349"/>
                </a:xfrm>
              </p:grpSpPr>
              <p:sp>
                <p:nvSpPr>
                  <p:cNvPr id="11330"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31"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32" name="Group 68"/>
                <p:cNvGrpSpPr>
                  <a:grpSpLocks/>
                </p:cNvGrpSpPr>
                <p:nvPr/>
              </p:nvGrpSpPr>
              <p:grpSpPr bwMode="auto">
                <a:xfrm>
                  <a:off x="3784" y="30"/>
                  <a:ext cx="305" cy="593"/>
                  <a:chOff x="1633" y="104"/>
                  <a:chExt cx="778" cy="1512"/>
                </a:xfrm>
              </p:grpSpPr>
              <p:sp>
                <p:nvSpPr>
                  <p:cNvPr id="11333"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34"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35" name="Group 71"/>
                <p:cNvGrpSpPr>
                  <a:grpSpLocks/>
                </p:cNvGrpSpPr>
                <p:nvPr/>
              </p:nvGrpSpPr>
              <p:grpSpPr bwMode="auto">
                <a:xfrm>
                  <a:off x="3903" y="0"/>
                  <a:ext cx="248" cy="601"/>
                  <a:chOff x="1935" y="28"/>
                  <a:chExt cx="634" cy="1534"/>
                </a:xfrm>
              </p:grpSpPr>
              <p:sp>
                <p:nvSpPr>
                  <p:cNvPr id="11336"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37"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1338" name="Group 74"/>
                <p:cNvGrpSpPr>
                  <a:grpSpLocks/>
                </p:cNvGrpSpPr>
                <p:nvPr/>
              </p:nvGrpSpPr>
              <p:grpSpPr bwMode="auto">
                <a:xfrm>
                  <a:off x="4251" y="252"/>
                  <a:ext cx="723" cy="222"/>
                  <a:chOff x="2822" y="672"/>
                  <a:chExt cx="1845" cy="566"/>
                </a:xfrm>
              </p:grpSpPr>
              <p:sp>
                <p:nvSpPr>
                  <p:cNvPr id="11339"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40"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341" name="Group 77"/>
                <p:cNvGrpSpPr>
                  <a:grpSpLocks/>
                </p:cNvGrpSpPr>
                <p:nvPr/>
              </p:nvGrpSpPr>
              <p:grpSpPr bwMode="auto">
                <a:xfrm>
                  <a:off x="4196" y="163"/>
                  <a:ext cx="699" cy="282"/>
                  <a:chOff x="2683" y="445"/>
                  <a:chExt cx="1781" cy="717"/>
                </a:xfrm>
              </p:grpSpPr>
              <p:sp>
                <p:nvSpPr>
                  <p:cNvPr id="11342"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43"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1344"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1345"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11346" name="Group 82"/>
                <p:cNvGrpSpPr>
                  <a:grpSpLocks/>
                </p:cNvGrpSpPr>
                <p:nvPr/>
              </p:nvGrpSpPr>
              <p:grpSpPr bwMode="auto">
                <a:xfrm>
                  <a:off x="4242" y="5"/>
                  <a:ext cx="251" cy="596"/>
                  <a:chOff x="2800" y="41"/>
                  <a:chExt cx="640" cy="1520"/>
                </a:xfrm>
              </p:grpSpPr>
              <p:sp>
                <p:nvSpPr>
                  <p:cNvPr id="11347"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48"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349" name="Group 85"/>
                <p:cNvGrpSpPr>
                  <a:grpSpLocks/>
                </p:cNvGrpSpPr>
                <p:nvPr/>
              </p:nvGrpSpPr>
              <p:grpSpPr bwMode="auto">
                <a:xfrm>
                  <a:off x="4295" y="53"/>
                  <a:ext cx="398" cy="574"/>
                  <a:chOff x="2934" y="163"/>
                  <a:chExt cx="1017" cy="1464"/>
                </a:xfrm>
              </p:grpSpPr>
              <p:sp>
                <p:nvSpPr>
                  <p:cNvPr id="11350"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51"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352" name="Group 88"/>
                <p:cNvGrpSpPr>
                  <a:grpSpLocks/>
                </p:cNvGrpSpPr>
                <p:nvPr/>
              </p:nvGrpSpPr>
              <p:grpSpPr bwMode="auto">
                <a:xfrm>
                  <a:off x="4215" y="2"/>
                  <a:ext cx="95" cy="567"/>
                  <a:chOff x="2730" y="32"/>
                  <a:chExt cx="243" cy="1448"/>
                </a:xfrm>
              </p:grpSpPr>
              <p:sp>
                <p:nvSpPr>
                  <p:cNvPr id="11353"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54"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355" name="Group 91"/>
                <p:cNvGrpSpPr>
                  <a:grpSpLocks/>
                </p:cNvGrpSpPr>
                <p:nvPr/>
              </p:nvGrpSpPr>
              <p:grpSpPr bwMode="auto">
                <a:xfrm>
                  <a:off x="3514" y="683"/>
                  <a:ext cx="425" cy="960"/>
                  <a:chOff x="943" y="1769"/>
                  <a:chExt cx="1085" cy="2450"/>
                </a:xfrm>
              </p:grpSpPr>
              <p:sp>
                <p:nvSpPr>
                  <p:cNvPr id="11356"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57"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58" name="Group 94"/>
                <p:cNvGrpSpPr>
                  <a:grpSpLocks/>
                </p:cNvGrpSpPr>
                <p:nvPr/>
              </p:nvGrpSpPr>
              <p:grpSpPr bwMode="auto">
                <a:xfrm>
                  <a:off x="3715" y="748"/>
                  <a:ext cx="300" cy="930"/>
                  <a:chOff x="1455" y="1936"/>
                  <a:chExt cx="766" cy="2373"/>
                </a:xfrm>
              </p:grpSpPr>
              <p:sp>
                <p:nvSpPr>
                  <p:cNvPr id="11359"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60"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61" name="Group 97"/>
                <p:cNvGrpSpPr>
                  <a:grpSpLocks/>
                </p:cNvGrpSpPr>
                <p:nvPr/>
              </p:nvGrpSpPr>
              <p:grpSpPr bwMode="auto">
                <a:xfrm rot="88588">
                  <a:off x="3923" y="769"/>
                  <a:ext cx="180" cy="913"/>
                  <a:chOff x="1956" y="1990"/>
                  <a:chExt cx="492" cy="2604"/>
                </a:xfrm>
              </p:grpSpPr>
              <p:sp>
                <p:nvSpPr>
                  <p:cNvPr id="11362"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63"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64" name="Group 100"/>
                <p:cNvGrpSpPr>
                  <a:grpSpLocks/>
                </p:cNvGrpSpPr>
                <p:nvPr/>
              </p:nvGrpSpPr>
              <p:grpSpPr bwMode="auto">
                <a:xfrm>
                  <a:off x="4451" y="662"/>
                  <a:ext cx="442" cy="951"/>
                  <a:chOff x="3334" y="1717"/>
                  <a:chExt cx="1125" cy="2426"/>
                </a:xfrm>
              </p:grpSpPr>
              <p:sp>
                <p:nvSpPr>
                  <p:cNvPr id="11365"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366"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67" name="Group 103"/>
                <p:cNvGrpSpPr>
                  <a:grpSpLocks/>
                </p:cNvGrpSpPr>
                <p:nvPr/>
              </p:nvGrpSpPr>
              <p:grpSpPr bwMode="auto">
                <a:xfrm>
                  <a:off x="4391" y="721"/>
                  <a:ext cx="347" cy="951"/>
                  <a:chOff x="3181" y="1866"/>
                  <a:chExt cx="883" cy="2426"/>
                </a:xfrm>
              </p:grpSpPr>
              <p:sp>
                <p:nvSpPr>
                  <p:cNvPr id="11368"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369"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1370" name="Group 106"/>
                <p:cNvGrpSpPr>
                  <a:grpSpLocks/>
                </p:cNvGrpSpPr>
                <p:nvPr/>
              </p:nvGrpSpPr>
              <p:grpSpPr bwMode="auto">
                <a:xfrm>
                  <a:off x="4323" y="767"/>
                  <a:ext cx="243" cy="935"/>
                  <a:chOff x="3006" y="1983"/>
                  <a:chExt cx="619" cy="2386"/>
                </a:xfrm>
              </p:grpSpPr>
              <p:sp>
                <p:nvSpPr>
                  <p:cNvPr id="11371"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372"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1373" name="Group 109"/>
                <p:cNvGrpSpPr>
                  <a:grpSpLocks/>
                </p:cNvGrpSpPr>
                <p:nvPr/>
              </p:nvGrpSpPr>
              <p:grpSpPr bwMode="auto">
                <a:xfrm>
                  <a:off x="4249" y="813"/>
                  <a:ext cx="159" cy="870"/>
                  <a:chOff x="2819" y="2101"/>
                  <a:chExt cx="405" cy="2219"/>
                </a:xfrm>
              </p:grpSpPr>
              <p:sp>
                <p:nvSpPr>
                  <p:cNvPr id="11374"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375"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1376" name="Group 112"/>
                <p:cNvGrpSpPr>
                  <a:grpSpLocks/>
                </p:cNvGrpSpPr>
                <p:nvPr/>
              </p:nvGrpSpPr>
              <p:grpSpPr bwMode="auto">
                <a:xfrm>
                  <a:off x="4045" y="826"/>
                  <a:ext cx="167" cy="857"/>
                  <a:chOff x="2287" y="2135"/>
                  <a:chExt cx="426" cy="2185"/>
                </a:xfrm>
              </p:grpSpPr>
              <p:sp>
                <p:nvSpPr>
                  <p:cNvPr id="11377"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1378"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11379"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1380"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1381"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1382"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1383"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1384"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1385"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1386"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1387"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1388"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1389"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1390"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1391"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1392"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1393"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1394"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1395"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1396"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1397"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1398"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1399"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1400"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1401"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02"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0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E5F7B1C7-8CF7-4259-B98E-DE9B15834101}" type="datetime1">
              <a:rPr lang="en-US"/>
              <a:pPr/>
              <a:t>2/15/2012</a:t>
            </a:fld>
            <a:endParaRPr lang="en-US"/>
          </a:p>
        </p:txBody>
      </p:sp>
      <p:sp>
        <p:nvSpPr>
          <p:cNvPr id="1140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140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070A103-BD6B-4EAF-9100-CD42FB5DC03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charset="0"/>
        <a:buChar char="−"/>
        <a:defRPr sz="2000">
          <a:solidFill>
            <a:schemeClr val="tx1"/>
          </a:solidFill>
          <a:latin typeface="+mn-lt"/>
        </a:defRPr>
      </a:lvl4pPr>
      <a:lvl5pPr marL="2057400" indent="-228600" algn="l" rtl="0" fontAlgn="base">
        <a:spcBef>
          <a:spcPct val="20000"/>
        </a:spcBef>
        <a:spcAft>
          <a:spcPct val="0"/>
        </a:spcAft>
        <a:buFont typeface="Times New Roman" charset="0"/>
        <a:buChar char="–"/>
        <a:defRPr sz="2000">
          <a:solidFill>
            <a:schemeClr val="tx1"/>
          </a:solidFill>
          <a:latin typeface="+mn-lt"/>
        </a:defRPr>
      </a:lvl5pPr>
      <a:lvl6pPr marL="2514600" indent="-228600" algn="l" rtl="0" fontAlgn="base">
        <a:spcBef>
          <a:spcPct val="20000"/>
        </a:spcBef>
        <a:spcAft>
          <a:spcPct val="0"/>
        </a:spcAft>
        <a:buFont typeface="Times New Roman" charset="0"/>
        <a:buChar char="–"/>
        <a:defRPr sz="2000">
          <a:solidFill>
            <a:schemeClr val="tx1"/>
          </a:solidFill>
          <a:latin typeface="+mn-lt"/>
        </a:defRPr>
      </a:lvl6pPr>
      <a:lvl7pPr marL="2971800" indent="-228600" algn="l" rtl="0" fontAlgn="base">
        <a:spcBef>
          <a:spcPct val="20000"/>
        </a:spcBef>
        <a:spcAft>
          <a:spcPct val="0"/>
        </a:spcAft>
        <a:buFont typeface="Times New Roman" charset="0"/>
        <a:buChar char="–"/>
        <a:defRPr sz="2000">
          <a:solidFill>
            <a:schemeClr val="tx1"/>
          </a:solidFill>
          <a:latin typeface="+mn-lt"/>
        </a:defRPr>
      </a:lvl7pPr>
      <a:lvl8pPr marL="3429000" indent="-228600" algn="l" rtl="0" fontAlgn="base">
        <a:spcBef>
          <a:spcPct val="20000"/>
        </a:spcBef>
        <a:spcAft>
          <a:spcPct val="0"/>
        </a:spcAft>
        <a:buFont typeface="Times New Roman" charset="0"/>
        <a:buChar char="–"/>
        <a:defRPr sz="2000">
          <a:solidFill>
            <a:schemeClr val="tx1"/>
          </a:solidFill>
          <a:latin typeface="+mn-lt"/>
        </a:defRPr>
      </a:lvl8pPr>
      <a:lvl9pPr marL="3886200" indent="-228600" algn="l" rtl="0" fontAlgn="base">
        <a:spcBef>
          <a:spcPct val="20000"/>
        </a:spcBef>
        <a:spcAft>
          <a:spcPct val="0"/>
        </a:spcAft>
        <a:buFont typeface="Times New Roman"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C586A9C-2AF4-456D-B16F-404FE48EC5EF}" type="datetime1">
              <a:rPr lang="en-US"/>
              <a:pPr/>
              <a:t>2/15/2012</a:t>
            </a:fld>
            <a:endParaRPr lang="en-US"/>
          </a:p>
        </p:txBody>
      </p:sp>
      <p:sp>
        <p:nvSpPr>
          <p:cNvPr id="13317" name="Rectangle 5"/>
          <p:cNvSpPr>
            <a:spLocks noGrp="1" noChangeArrowheads="1"/>
          </p:cNvSpPr>
          <p:nvPr>
            <p:ph type="ftr" sz="quarter" idx="3"/>
          </p:nvPr>
        </p:nvSpPr>
        <p:spPr bwMode="auto">
          <a:xfrm>
            <a:off x="-685800" y="6629400"/>
            <a:ext cx="38862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cs typeface="Arial" charset="0"/>
              </a:defRPr>
            </a:lvl1pPr>
          </a:lstStyle>
          <a:p>
            <a:r>
              <a:rPr lang="en-US"/>
              <a:t>© J. Paul Robinson, Purdue University</a:t>
            </a:r>
          </a:p>
        </p:txBody>
      </p:sp>
      <p:sp>
        <p:nvSpPr>
          <p:cNvPr id="13318" name="Rectangle 6"/>
          <p:cNvSpPr>
            <a:spLocks noGrp="1" noChangeArrowheads="1"/>
          </p:cNvSpPr>
          <p:nvPr>
            <p:ph type="sldNum" sz="quarter" idx="4"/>
          </p:nvPr>
        </p:nvSpPr>
        <p:spPr bwMode="auto">
          <a:xfrm>
            <a:off x="67818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37C9FC-F938-447A-BCB5-07082AE2863B}" type="slidenum">
              <a:rPr lang="en-US"/>
              <a:pPr/>
              <a:t>‹#›</a:t>
            </a:fld>
            <a:r>
              <a:rPr lang="en-US"/>
              <a:t> of 46</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56" r:id="rId12"/>
    <p:sldLayoutId id="2147483757" r:id="rId13"/>
  </p:sldLayoutIdLst>
  <p:timing>
    <p:tnLst>
      <p:par>
        <p:cTn id="1" dur="indefinite" restart="never" nodeType="tmRoot"/>
      </p:par>
    </p:tnLst>
  </p:timing>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228600" y="228600"/>
            <a:ext cx="8686800" cy="5943600"/>
            <a:chOff x="144" y="144"/>
            <a:chExt cx="5472" cy="3744"/>
          </a:xfrm>
        </p:grpSpPr>
        <p:sp>
          <p:nvSpPr>
            <p:cNvPr id="143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en-US" sz="2400">
                <a:latin typeface="Times New Roman" charset="0"/>
              </a:endParaRPr>
            </a:p>
          </p:txBody>
        </p:sp>
        <p:sp>
          <p:nvSpPr>
            <p:cNvPr id="143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en-US" sz="2400">
                <a:latin typeface="Times New Roman" charset="0"/>
              </a:endParaRPr>
            </a:p>
          </p:txBody>
        </p:sp>
        <p:sp>
          <p:nvSpPr>
            <p:cNvPr id="1434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4342"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3"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fld id="{C612C819-DC5F-4ACC-94EF-A815248B8F8F}" type="datetime1">
              <a:rPr lang="en-US"/>
              <a:pPr/>
              <a:t>2/15/2012</a:t>
            </a:fld>
            <a:endParaRPr lang="en-US"/>
          </a:p>
        </p:txBody>
      </p:sp>
      <p:sp>
        <p:nvSpPr>
          <p:cNvPr id="1434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en-US"/>
          </a:p>
        </p:txBody>
      </p:sp>
      <p:sp>
        <p:nvSpPr>
          <p:cNvPr id="1434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29393EF4-B3CA-4250-948A-7C13AA3D077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charset="0"/>
        </a:defRPr>
      </a:lvl2pPr>
      <a:lvl3pPr algn="l" rtl="0" fontAlgn="base">
        <a:lnSpc>
          <a:spcPct val="80000"/>
        </a:lnSpc>
        <a:spcBef>
          <a:spcPct val="0"/>
        </a:spcBef>
        <a:spcAft>
          <a:spcPct val="0"/>
        </a:spcAft>
        <a:defRPr sz="4400">
          <a:solidFill>
            <a:schemeClr val="tx2"/>
          </a:solidFill>
          <a:latin typeface="Times New Roman" charset="0"/>
        </a:defRPr>
      </a:lvl3pPr>
      <a:lvl4pPr algn="l" rtl="0" fontAlgn="base">
        <a:lnSpc>
          <a:spcPct val="80000"/>
        </a:lnSpc>
        <a:spcBef>
          <a:spcPct val="0"/>
        </a:spcBef>
        <a:spcAft>
          <a:spcPct val="0"/>
        </a:spcAft>
        <a:defRPr sz="4400">
          <a:solidFill>
            <a:schemeClr val="tx2"/>
          </a:solidFill>
          <a:latin typeface="Times New Roman" charset="0"/>
        </a:defRPr>
      </a:lvl4pPr>
      <a:lvl5pPr algn="l" rtl="0" fontAlgn="base">
        <a:lnSpc>
          <a:spcPct val="80000"/>
        </a:lnSpc>
        <a:spcBef>
          <a:spcPct val="0"/>
        </a:spcBef>
        <a:spcAft>
          <a:spcPct val="0"/>
        </a:spcAft>
        <a:defRPr sz="4400">
          <a:solidFill>
            <a:schemeClr val="tx2"/>
          </a:solidFill>
          <a:latin typeface="Times New Roman" charset="0"/>
        </a:defRPr>
      </a:lvl5pPr>
      <a:lvl6pPr marL="457200" algn="l" rtl="0" fontAlgn="base">
        <a:lnSpc>
          <a:spcPct val="80000"/>
        </a:lnSpc>
        <a:spcBef>
          <a:spcPct val="0"/>
        </a:spcBef>
        <a:spcAft>
          <a:spcPct val="0"/>
        </a:spcAft>
        <a:defRPr sz="4400">
          <a:solidFill>
            <a:schemeClr val="tx2"/>
          </a:solidFill>
          <a:latin typeface="Times New Roman" charset="0"/>
        </a:defRPr>
      </a:lvl6pPr>
      <a:lvl7pPr marL="914400" algn="l" rtl="0" fontAlgn="base">
        <a:lnSpc>
          <a:spcPct val="80000"/>
        </a:lnSpc>
        <a:spcBef>
          <a:spcPct val="0"/>
        </a:spcBef>
        <a:spcAft>
          <a:spcPct val="0"/>
        </a:spcAft>
        <a:defRPr sz="4400">
          <a:solidFill>
            <a:schemeClr val="tx2"/>
          </a:solidFill>
          <a:latin typeface="Times New Roman" charset="0"/>
        </a:defRPr>
      </a:lvl7pPr>
      <a:lvl8pPr marL="1371600" algn="l" rtl="0" fontAlgn="base">
        <a:lnSpc>
          <a:spcPct val="80000"/>
        </a:lnSpc>
        <a:spcBef>
          <a:spcPct val="0"/>
        </a:spcBef>
        <a:spcAft>
          <a:spcPct val="0"/>
        </a:spcAft>
        <a:defRPr sz="4400">
          <a:solidFill>
            <a:schemeClr val="tx2"/>
          </a:solidFill>
          <a:latin typeface="Times New Roman" charset="0"/>
        </a:defRPr>
      </a:lvl8pPr>
      <a:lvl9pPr marL="1828800" algn="l" rtl="0" fontAlgn="base">
        <a:lnSpc>
          <a:spcPct val="80000"/>
        </a:lnSpc>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2400"/>
            <a:ext cx="8686800" cy="6096000"/>
            <a:chOff x="0" y="96"/>
            <a:chExt cx="5472" cy="3840"/>
          </a:xfrm>
        </p:grpSpPr>
        <p:sp>
          <p:nvSpPr>
            <p:cNvPr id="1638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lang="en-US" sz="2400">
                <a:latin typeface="Times New Roman" charset="0"/>
              </a:endParaRPr>
            </a:p>
          </p:txBody>
        </p:sp>
        <p:sp>
          <p:nvSpPr>
            <p:cNvPr id="1638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lang="en-US" sz="2400">
                <a:latin typeface="Times New Roman" charset="0"/>
              </a:endParaRPr>
            </a:p>
          </p:txBody>
        </p:sp>
        <p:sp>
          <p:nvSpPr>
            <p:cNvPr id="1638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en-US"/>
            </a:p>
          </p:txBody>
        </p:sp>
      </p:grpSp>
      <p:sp>
        <p:nvSpPr>
          <p:cNvPr id="16390"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1"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899BCF7-39E4-460D-8200-3D2362FE08DC}" type="datetime1">
              <a:rPr lang="en-US"/>
              <a:pPr/>
              <a:t>2/15/2012</a:t>
            </a:fld>
            <a:endParaRPr lang="en-US"/>
          </a:p>
        </p:txBody>
      </p:sp>
      <p:sp>
        <p:nvSpPr>
          <p:cNvPr id="163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63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785437FE-9121-43E7-BCBE-D3DD57BFB3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to.purdue.edu/education" TargetMode="Externa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hyperlink" Target="http://www.immunospot.com/images/old_new_view.jpg"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hyperlink" Target="http://www.immunospot.com/images/old_new_view.jpg"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0.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8.xml"/><Relationship Id="rId1" Type="http://schemas.openxmlformats.org/officeDocument/2006/relationships/video" Target="movie008.mpg" TargetMode="Externa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hyperlink" Target="http://www.cyto.purdue.edu/" TargetMode="External"/><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533400"/>
            <a:ext cx="7772400" cy="1470025"/>
          </a:xfrm>
        </p:spPr>
        <p:txBody>
          <a:bodyPr/>
          <a:lstStyle/>
          <a:p>
            <a:r>
              <a:rPr lang="en-US"/>
              <a:t>Presentation 101 for Graduate Students</a:t>
            </a:r>
          </a:p>
        </p:txBody>
      </p:sp>
      <p:sp>
        <p:nvSpPr>
          <p:cNvPr id="20483" name="Rectangle 3"/>
          <p:cNvSpPr>
            <a:spLocks noGrp="1" noChangeArrowheads="1"/>
          </p:cNvSpPr>
          <p:nvPr>
            <p:ph type="subTitle" idx="1"/>
          </p:nvPr>
        </p:nvSpPr>
        <p:spPr>
          <a:xfrm>
            <a:off x="838200" y="2362200"/>
            <a:ext cx="6400800" cy="1752600"/>
          </a:xfrm>
        </p:spPr>
        <p:txBody>
          <a:bodyPr/>
          <a:lstStyle/>
          <a:p>
            <a:pPr>
              <a:lnSpc>
                <a:spcPct val="80000"/>
              </a:lnSpc>
            </a:pPr>
            <a:r>
              <a:rPr lang="en-US" dirty="0"/>
              <a:t>J. Paul Robinson</a:t>
            </a:r>
          </a:p>
          <a:p>
            <a:pPr>
              <a:lnSpc>
                <a:spcPct val="80000"/>
              </a:lnSpc>
            </a:pPr>
            <a:r>
              <a:rPr lang="en-US" sz="2000" dirty="0"/>
              <a:t>SVM Professor of </a:t>
            </a:r>
            <a:r>
              <a:rPr lang="en-US" sz="2000" dirty="0" err="1"/>
              <a:t>Cytomics</a:t>
            </a:r>
            <a:endParaRPr lang="en-US" sz="2000" dirty="0"/>
          </a:p>
          <a:p>
            <a:pPr>
              <a:lnSpc>
                <a:spcPct val="80000"/>
              </a:lnSpc>
            </a:pPr>
            <a:r>
              <a:rPr lang="en-US" sz="2000" dirty="0"/>
              <a:t>Department of Basic Medical Sciences</a:t>
            </a:r>
          </a:p>
          <a:p>
            <a:pPr>
              <a:lnSpc>
                <a:spcPct val="80000"/>
              </a:lnSpc>
            </a:pPr>
            <a:r>
              <a:rPr lang="en-US" sz="2000" dirty="0"/>
              <a:t> &amp; Weldon School of Biomedical Engineering</a:t>
            </a:r>
          </a:p>
          <a:p>
            <a:pPr>
              <a:lnSpc>
                <a:spcPct val="80000"/>
              </a:lnSpc>
            </a:pPr>
            <a:r>
              <a:rPr lang="en-US" sz="2000" dirty="0"/>
              <a:t>Purdue University</a:t>
            </a:r>
          </a:p>
        </p:txBody>
      </p:sp>
      <p:sp>
        <p:nvSpPr>
          <p:cNvPr id="20484" name="Text Box 4"/>
          <p:cNvSpPr txBox="1">
            <a:spLocks noChangeArrowheads="1"/>
          </p:cNvSpPr>
          <p:nvPr/>
        </p:nvSpPr>
        <p:spPr bwMode="auto">
          <a:xfrm>
            <a:off x="193675" y="4241800"/>
            <a:ext cx="8561388" cy="1797050"/>
          </a:xfrm>
          <a:prstGeom prst="rect">
            <a:avLst/>
          </a:prstGeom>
          <a:noFill/>
          <a:ln w="9525">
            <a:noFill/>
            <a:miter lim="800000"/>
            <a:headEnd/>
            <a:tailEnd/>
          </a:ln>
          <a:effectLst/>
        </p:spPr>
        <p:txBody>
          <a:bodyPr wrap="none">
            <a:spAutoFit/>
          </a:bodyPr>
          <a:lstStyle/>
          <a:p>
            <a:pPr algn="ctr"/>
            <a:r>
              <a:rPr lang="en-US" sz="2000">
                <a:solidFill>
                  <a:schemeClr val="accent2"/>
                </a:solidFill>
              </a:rPr>
              <a:t>A set of suggestions and examples for creating good quality presentations.</a:t>
            </a:r>
          </a:p>
          <a:p>
            <a:pPr algn="ctr"/>
            <a:r>
              <a:rPr lang="en-US" sz="2000">
                <a:solidFill>
                  <a:schemeClr val="accent2"/>
                </a:solidFill>
              </a:rPr>
              <a:t>What to do and what not to do in your seminar!!</a:t>
            </a:r>
          </a:p>
          <a:p>
            <a:pPr algn="ctr"/>
            <a:endParaRPr lang="en-US" sz="2400">
              <a:solidFill>
                <a:schemeClr val="accent2"/>
              </a:solidFill>
            </a:endParaRPr>
          </a:p>
          <a:p>
            <a:pPr algn="ctr"/>
            <a:r>
              <a:rPr lang="en-US" sz="2400"/>
              <a:t>This presentation is available for download from</a:t>
            </a:r>
          </a:p>
          <a:p>
            <a:pPr algn="ctr"/>
            <a:r>
              <a:rPr lang="en-US" sz="2400">
                <a:hlinkClick r:id="rId3"/>
              </a:rPr>
              <a:t>http://www.cyto.purdue.edu/education</a:t>
            </a:r>
            <a:r>
              <a:rPr lang="en-US" sz="2400"/>
              <a:t> </a:t>
            </a:r>
          </a:p>
        </p:txBody>
      </p:sp>
      <p:pic>
        <p:nvPicPr>
          <p:cNvPr id="20485" name="Picture 5" descr="paul"/>
          <p:cNvPicPr>
            <a:picLocks noChangeAspect="1" noChangeArrowheads="1"/>
          </p:cNvPicPr>
          <p:nvPr/>
        </p:nvPicPr>
        <p:blipFill>
          <a:blip r:embed="rId4" cstate="print"/>
          <a:srcRect/>
          <a:stretch>
            <a:fillRect/>
          </a:stretch>
        </p:blipFill>
        <p:spPr bwMode="auto">
          <a:xfrm>
            <a:off x="6629400" y="1752600"/>
            <a:ext cx="1543050" cy="2124075"/>
          </a:xfrm>
          <a:prstGeom prst="rect">
            <a:avLst/>
          </a:prstGeom>
          <a:noFill/>
        </p:spPr>
      </p:pic>
      <p:sp>
        <p:nvSpPr>
          <p:cNvPr id="20486" name="Text Box 6"/>
          <p:cNvSpPr txBox="1">
            <a:spLocks noChangeArrowheads="1"/>
          </p:cNvSpPr>
          <p:nvPr/>
        </p:nvSpPr>
        <p:spPr bwMode="auto">
          <a:xfrm>
            <a:off x="2209800" y="6172200"/>
            <a:ext cx="5211683" cy="646331"/>
          </a:xfrm>
          <a:prstGeom prst="rect">
            <a:avLst/>
          </a:prstGeom>
          <a:noFill/>
          <a:ln w="9525">
            <a:noFill/>
            <a:miter lim="800000"/>
            <a:headEnd/>
            <a:tailEnd/>
          </a:ln>
          <a:effectLst/>
        </p:spPr>
        <p:txBody>
          <a:bodyPr wrap="none">
            <a:spAutoFit/>
          </a:bodyPr>
          <a:lstStyle/>
          <a:p>
            <a:r>
              <a:rPr lang="en-US" dirty="0"/>
              <a:t>Presented to grad students each year since </a:t>
            </a:r>
            <a:r>
              <a:rPr lang="en-US" dirty="0" smtClean="0"/>
              <a:t>2000</a:t>
            </a:r>
          </a:p>
          <a:p>
            <a:r>
              <a:rPr lang="en-US" dirty="0" smtClean="0"/>
              <a:t>This version 2003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J. Paul Robinson, Purdue University</a:t>
            </a:r>
          </a:p>
        </p:txBody>
      </p:sp>
      <p:sp>
        <p:nvSpPr>
          <p:cNvPr id="5" name="Slide Number Placeholder 5"/>
          <p:cNvSpPr>
            <a:spLocks noGrp="1"/>
          </p:cNvSpPr>
          <p:nvPr>
            <p:ph type="sldNum" sz="quarter" idx="12"/>
          </p:nvPr>
        </p:nvSpPr>
        <p:spPr/>
        <p:txBody>
          <a:bodyPr/>
          <a:lstStyle/>
          <a:p>
            <a:fld id="{B06C1BA3-1969-4AF1-8884-667DC4934104}" type="slidenum">
              <a:rPr lang="en-US"/>
              <a:pPr/>
              <a:t>10</a:t>
            </a:fld>
            <a:r>
              <a:rPr lang="en-US"/>
              <a:t> of 46</a:t>
            </a:r>
          </a:p>
        </p:txBody>
      </p:sp>
      <p:sp>
        <p:nvSpPr>
          <p:cNvPr id="40962" name="Rectangle 2"/>
          <p:cNvSpPr>
            <a:spLocks noGrp="1" noChangeArrowheads="1"/>
          </p:cNvSpPr>
          <p:nvPr>
            <p:ph type="title"/>
          </p:nvPr>
        </p:nvSpPr>
        <p:spPr/>
        <p:txBody>
          <a:bodyPr/>
          <a:lstStyle/>
          <a:p>
            <a:r>
              <a:rPr lang="en-US"/>
              <a:t>Key Material Items to consider</a:t>
            </a:r>
          </a:p>
        </p:txBody>
      </p:sp>
      <p:sp>
        <p:nvSpPr>
          <p:cNvPr id="40963" name="Rectangle 3"/>
          <p:cNvSpPr>
            <a:spLocks noGrp="1" noChangeArrowheads="1"/>
          </p:cNvSpPr>
          <p:nvPr>
            <p:ph type="body" idx="1"/>
          </p:nvPr>
        </p:nvSpPr>
        <p:spPr/>
        <p:txBody>
          <a:bodyPr/>
          <a:lstStyle/>
          <a:p>
            <a:pPr>
              <a:lnSpc>
                <a:spcPct val="90000"/>
              </a:lnSpc>
            </a:pPr>
            <a:r>
              <a:rPr lang="en-US" sz="2800" dirty="0"/>
              <a:t>Your personal habits</a:t>
            </a:r>
          </a:p>
          <a:p>
            <a:pPr>
              <a:lnSpc>
                <a:spcPct val="90000"/>
              </a:lnSpc>
            </a:pPr>
            <a:r>
              <a:rPr lang="en-US" sz="2800" dirty="0"/>
              <a:t>Use of the laser pointer</a:t>
            </a:r>
          </a:p>
          <a:p>
            <a:pPr>
              <a:lnSpc>
                <a:spcPct val="90000"/>
              </a:lnSpc>
            </a:pPr>
            <a:r>
              <a:rPr lang="en-US" sz="2800" dirty="0"/>
              <a:t>The slide background</a:t>
            </a:r>
          </a:p>
          <a:p>
            <a:pPr>
              <a:lnSpc>
                <a:spcPct val="90000"/>
              </a:lnSpc>
            </a:pPr>
            <a:r>
              <a:rPr lang="en-US" sz="2800" dirty="0"/>
              <a:t>Use of </a:t>
            </a:r>
            <a:r>
              <a:rPr lang="en-US" sz="2800" dirty="0" smtClean="0"/>
              <a:t>color/fonts</a:t>
            </a:r>
            <a:endParaRPr lang="en-US" sz="2800" dirty="0"/>
          </a:p>
          <a:p>
            <a:pPr>
              <a:lnSpc>
                <a:spcPct val="90000"/>
              </a:lnSpc>
            </a:pPr>
            <a:r>
              <a:rPr lang="en-US" sz="2800" dirty="0"/>
              <a:t>Use of animation tools</a:t>
            </a:r>
          </a:p>
          <a:p>
            <a:pPr>
              <a:lnSpc>
                <a:spcPct val="90000"/>
              </a:lnSpc>
            </a:pPr>
            <a:r>
              <a:rPr lang="en-US" sz="2800" dirty="0"/>
              <a:t>Use of diagrams or flow charts</a:t>
            </a:r>
          </a:p>
          <a:p>
            <a:pPr>
              <a:lnSpc>
                <a:spcPct val="90000"/>
              </a:lnSpc>
            </a:pPr>
            <a:r>
              <a:rPr lang="en-US" sz="2800" dirty="0"/>
              <a:t>Amount of material per slide</a:t>
            </a:r>
          </a:p>
          <a:p>
            <a:pPr>
              <a:lnSpc>
                <a:spcPct val="90000"/>
              </a:lnSpc>
            </a:pPr>
            <a:r>
              <a:rPr lang="en-US" sz="2800" dirty="0"/>
              <a:t>Number of slides in the presentation</a:t>
            </a:r>
          </a:p>
          <a:p>
            <a:pPr>
              <a:lnSpc>
                <a:spcPct val="90000"/>
              </a:lnSpc>
            </a:pPr>
            <a:r>
              <a:rPr lang="en-US" sz="2800" dirty="0"/>
              <a:t>Your first and last slides</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J. Paul Robinson, Purdue University</a:t>
            </a:r>
          </a:p>
        </p:txBody>
      </p:sp>
      <p:sp>
        <p:nvSpPr>
          <p:cNvPr id="5" name="Slide Number Placeholder 5"/>
          <p:cNvSpPr>
            <a:spLocks noGrp="1"/>
          </p:cNvSpPr>
          <p:nvPr>
            <p:ph type="sldNum" sz="quarter" idx="12"/>
          </p:nvPr>
        </p:nvSpPr>
        <p:spPr/>
        <p:txBody>
          <a:bodyPr/>
          <a:lstStyle/>
          <a:p>
            <a:fld id="{84FF174E-E1A3-418E-8053-7C32E130D9D1}" type="slidenum">
              <a:rPr lang="en-US"/>
              <a:pPr/>
              <a:t>11</a:t>
            </a:fld>
            <a:r>
              <a:rPr lang="en-US"/>
              <a:t> of 46</a:t>
            </a:r>
          </a:p>
        </p:txBody>
      </p:sp>
      <p:sp>
        <p:nvSpPr>
          <p:cNvPr id="38914" name="Rectangle 2"/>
          <p:cNvSpPr>
            <a:spLocks noGrp="1" noChangeArrowheads="1"/>
          </p:cNvSpPr>
          <p:nvPr>
            <p:ph type="title"/>
          </p:nvPr>
        </p:nvSpPr>
        <p:spPr>
          <a:xfrm>
            <a:off x="457200" y="0"/>
            <a:ext cx="8229600" cy="1143000"/>
          </a:xfrm>
        </p:spPr>
        <p:txBody>
          <a:bodyPr/>
          <a:lstStyle/>
          <a:p>
            <a:r>
              <a:rPr lang="en-US"/>
              <a:t>Your personal habits</a:t>
            </a:r>
          </a:p>
        </p:txBody>
      </p:sp>
      <p:sp>
        <p:nvSpPr>
          <p:cNvPr id="38915" name="Rectangle 3"/>
          <p:cNvSpPr>
            <a:spLocks noGrp="1" noChangeArrowheads="1"/>
          </p:cNvSpPr>
          <p:nvPr>
            <p:ph type="body" idx="1"/>
          </p:nvPr>
        </p:nvSpPr>
        <p:spPr>
          <a:xfrm>
            <a:off x="0" y="1143000"/>
            <a:ext cx="8991600" cy="4525963"/>
          </a:xfrm>
        </p:spPr>
        <p:txBody>
          <a:bodyPr/>
          <a:lstStyle/>
          <a:p>
            <a:pPr>
              <a:lnSpc>
                <a:spcPct val="80000"/>
              </a:lnSpc>
            </a:pPr>
            <a:r>
              <a:rPr lang="en-US" sz="2400" b="1">
                <a:solidFill>
                  <a:srgbClr val="FF0000"/>
                </a:solidFill>
              </a:rPr>
              <a:t>Standing:</a:t>
            </a:r>
            <a:r>
              <a:rPr lang="en-US" sz="2400"/>
              <a:t>	Face your audience, but if you are very nervous, look only at people in the middle or back rows</a:t>
            </a:r>
          </a:p>
          <a:p>
            <a:pPr>
              <a:lnSpc>
                <a:spcPct val="80000"/>
              </a:lnSpc>
            </a:pPr>
            <a:endParaRPr lang="en-US" sz="2400"/>
          </a:p>
          <a:p>
            <a:pPr>
              <a:lnSpc>
                <a:spcPct val="80000"/>
              </a:lnSpc>
            </a:pPr>
            <a:r>
              <a:rPr lang="en-US" sz="2400" b="1">
                <a:solidFill>
                  <a:srgbClr val="FF0000"/>
                </a:solidFill>
              </a:rPr>
              <a:t>Pacing:</a:t>
            </a:r>
            <a:r>
              <a:rPr lang="en-US" sz="2400"/>
              <a:t> Sometimes pacing helps when you are nervous – it can also help to keep the audience’s attention – but it can also be distracting – if you pace, pace slowly and deliberately</a:t>
            </a:r>
          </a:p>
          <a:p>
            <a:pPr>
              <a:lnSpc>
                <a:spcPct val="80000"/>
              </a:lnSpc>
            </a:pPr>
            <a:endParaRPr lang="en-US" sz="2400"/>
          </a:p>
          <a:p>
            <a:pPr>
              <a:lnSpc>
                <a:spcPct val="80000"/>
              </a:lnSpc>
            </a:pPr>
            <a:r>
              <a:rPr lang="en-US" sz="2400" b="1">
                <a:solidFill>
                  <a:srgbClr val="FF0000"/>
                </a:solidFill>
              </a:rPr>
              <a:t>Speech:</a:t>
            </a:r>
            <a:r>
              <a:rPr lang="en-US" sz="2400"/>
              <a:t> Speak slowly, clearly, &amp; deliberately </a:t>
            </a:r>
          </a:p>
          <a:p>
            <a:pPr lvl="1">
              <a:lnSpc>
                <a:spcPct val="80000"/>
              </a:lnSpc>
            </a:pPr>
            <a:r>
              <a:rPr lang="en-US" sz="2000"/>
              <a:t>don’t say </a:t>
            </a:r>
            <a:r>
              <a:rPr lang="en-US" sz="2000">
                <a:solidFill>
                  <a:srgbClr val="0033CC"/>
                </a:solidFill>
              </a:rPr>
              <a:t>“Ummm”…or “Ah….”….</a:t>
            </a:r>
            <a:r>
              <a:rPr lang="en-US" sz="2000"/>
              <a:t>between every sentence</a:t>
            </a:r>
          </a:p>
          <a:p>
            <a:pPr lvl="1">
              <a:lnSpc>
                <a:spcPct val="80000"/>
              </a:lnSpc>
            </a:pPr>
            <a:r>
              <a:rPr lang="en-US" sz="2000"/>
              <a:t>don’t say “</a:t>
            </a:r>
            <a:r>
              <a:rPr lang="en-US" sz="2000">
                <a:solidFill>
                  <a:srgbClr val="0033CC"/>
                </a:solidFill>
              </a:rPr>
              <a:t>You know….”</a:t>
            </a:r>
            <a:r>
              <a:rPr lang="en-US" sz="2000"/>
              <a:t> when you pause </a:t>
            </a:r>
          </a:p>
          <a:p>
            <a:pPr>
              <a:lnSpc>
                <a:spcPct val="80000"/>
              </a:lnSpc>
            </a:pPr>
            <a:endParaRPr lang="en-US" sz="2400"/>
          </a:p>
          <a:p>
            <a:pPr>
              <a:lnSpc>
                <a:spcPct val="80000"/>
              </a:lnSpc>
            </a:pPr>
            <a:r>
              <a:rPr lang="en-US" sz="2400" b="1">
                <a:solidFill>
                  <a:srgbClr val="FF0000"/>
                </a:solidFill>
              </a:rPr>
              <a:t>Fidgeting:</a:t>
            </a:r>
            <a:r>
              <a:rPr lang="en-US" sz="2400"/>
              <a:t> Don’t play with the toys (like keys) or put your hands in your pockets – hold the lectern if you have to</a:t>
            </a:r>
          </a:p>
          <a:p>
            <a:pPr>
              <a:lnSpc>
                <a:spcPct val="80000"/>
              </a:lnSpc>
            </a:pPr>
            <a:endParaRPr lang="en-US" sz="2400"/>
          </a:p>
          <a:p>
            <a:pPr>
              <a:lnSpc>
                <a:spcPct val="80000"/>
              </a:lnSpc>
            </a:pPr>
            <a:r>
              <a:rPr lang="en-US" sz="2400" b="1">
                <a:solidFill>
                  <a:srgbClr val="FF0000"/>
                </a:solidFill>
              </a:rPr>
              <a:t>Humor:</a:t>
            </a:r>
            <a:r>
              <a:rPr lang="en-US" sz="2400"/>
              <a:t> Use very sparingly, it can be an ice-breaker but it is very hard to do – my suggestion is to avoid it </a:t>
            </a:r>
          </a:p>
          <a:p>
            <a:pPr>
              <a:lnSpc>
                <a:spcPct val="80000"/>
              </a:lnSpc>
              <a:buFontTx/>
              <a:buNone/>
            </a:pP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J. Paul Robinson, Purdue University</a:t>
            </a:r>
          </a:p>
        </p:txBody>
      </p:sp>
      <p:sp>
        <p:nvSpPr>
          <p:cNvPr id="7" name="Slide Number Placeholder 5"/>
          <p:cNvSpPr>
            <a:spLocks noGrp="1"/>
          </p:cNvSpPr>
          <p:nvPr>
            <p:ph type="sldNum" sz="quarter" idx="12"/>
          </p:nvPr>
        </p:nvSpPr>
        <p:spPr/>
        <p:txBody>
          <a:bodyPr/>
          <a:lstStyle/>
          <a:p>
            <a:fld id="{0E81A6D4-3653-4317-BF59-11FFE46C1122}" type="slidenum">
              <a:rPr lang="en-US"/>
              <a:pPr/>
              <a:t>12</a:t>
            </a:fld>
            <a:r>
              <a:rPr lang="en-US" dirty="0"/>
              <a:t> of 46</a:t>
            </a:r>
          </a:p>
        </p:txBody>
      </p:sp>
      <p:sp>
        <p:nvSpPr>
          <p:cNvPr id="43010" name="Rectangle 2"/>
          <p:cNvSpPr>
            <a:spLocks noGrp="1" noChangeArrowheads="1"/>
          </p:cNvSpPr>
          <p:nvPr>
            <p:ph type="title"/>
          </p:nvPr>
        </p:nvSpPr>
        <p:spPr>
          <a:xfrm>
            <a:off x="457200" y="304800"/>
            <a:ext cx="8229600" cy="990600"/>
          </a:xfrm>
        </p:spPr>
        <p:txBody>
          <a:bodyPr/>
          <a:lstStyle/>
          <a:p>
            <a:r>
              <a:rPr lang="en-US"/>
              <a:t>Using a pointer</a:t>
            </a:r>
          </a:p>
        </p:txBody>
      </p:sp>
      <p:sp>
        <p:nvSpPr>
          <p:cNvPr id="43011" name="Rectangle 3"/>
          <p:cNvSpPr>
            <a:spLocks noGrp="1" noChangeArrowheads="1"/>
          </p:cNvSpPr>
          <p:nvPr>
            <p:ph type="body" idx="1"/>
          </p:nvPr>
        </p:nvSpPr>
        <p:spPr>
          <a:xfrm>
            <a:off x="685800" y="1219200"/>
            <a:ext cx="8229600" cy="4068763"/>
          </a:xfrm>
        </p:spPr>
        <p:txBody>
          <a:bodyPr/>
          <a:lstStyle/>
          <a:p>
            <a:r>
              <a:rPr lang="en-US"/>
              <a:t>Use the pointer to add emphasis and assist the audience follow your ideas</a:t>
            </a:r>
          </a:p>
        </p:txBody>
      </p:sp>
      <p:sp>
        <p:nvSpPr>
          <p:cNvPr id="43012" name="Text Box 4"/>
          <p:cNvSpPr txBox="1">
            <a:spLocks noChangeArrowheads="1"/>
          </p:cNvSpPr>
          <p:nvPr/>
        </p:nvSpPr>
        <p:spPr bwMode="auto">
          <a:xfrm>
            <a:off x="1447800" y="2590800"/>
            <a:ext cx="6019800" cy="2540000"/>
          </a:xfrm>
          <a:prstGeom prst="rect">
            <a:avLst/>
          </a:prstGeom>
          <a:solidFill>
            <a:srgbClr val="FFDDBB"/>
          </a:solidFill>
          <a:ln w="9525">
            <a:solidFill>
              <a:schemeClr val="tx1"/>
            </a:solidFill>
            <a:miter lim="800000"/>
            <a:headEnd/>
            <a:tailEnd/>
          </a:ln>
          <a:effectLst/>
        </p:spPr>
        <p:txBody>
          <a:bodyPr>
            <a:spAutoFit/>
          </a:bodyPr>
          <a:lstStyle/>
          <a:p>
            <a:r>
              <a:rPr lang="en-US" sz="2000" b="1"/>
              <a:t>Do:</a:t>
            </a:r>
            <a:r>
              <a:rPr lang="en-US" sz="2000"/>
              <a:t> 	- Use sparingly</a:t>
            </a:r>
          </a:p>
          <a:p>
            <a:r>
              <a:rPr lang="en-US" sz="2000"/>
              <a:t>	- Hold on only for a second at a time</a:t>
            </a:r>
          </a:p>
          <a:p>
            <a:r>
              <a:rPr lang="en-US" sz="2000"/>
              <a:t>	- Hold it steady</a:t>
            </a:r>
          </a:p>
          <a:p>
            <a:endParaRPr lang="en-US" sz="2000"/>
          </a:p>
          <a:p>
            <a:r>
              <a:rPr lang="en-US" sz="2000" b="1"/>
              <a:t>Don’t:</a:t>
            </a:r>
            <a:r>
              <a:rPr lang="en-US" sz="2000"/>
              <a:t>	- Hold the pointer on!!</a:t>
            </a:r>
          </a:p>
          <a:p>
            <a:r>
              <a:rPr lang="en-US" sz="2000"/>
              <a:t>	- Spray the audience…ouch!</a:t>
            </a:r>
          </a:p>
          <a:p>
            <a:r>
              <a:rPr lang="en-US" sz="2000"/>
              <a:t>	- Flash the pointer all over the slide</a:t>
            </a:r>
          </a:p>
          <a:p>
            <a:r>
              <a:rPr lang="en-US" sz="2000"/>
              <a:t>	</a:t>
            </a:r>
          </a:p>
        </p:txBody>
      </p:sp>
      <p:sp>
        <p:nvSpPr>
          <p:cNvPr id="43013" name="Text Box 5"/>
          <p:cNvSpPr txBox="1">
            <a:spLocks noChangeArrowheads="1"/>
          </p:cNvSpPr>
          <p:nvPr/>
        </p:nvSpPr>
        <p:spPr bwMode="auto">
          <a:xfrm>
            <a:off x="381000" y="5334000"/>
            <a:ext cx="8534400" cy="1200329"/>
          </a:xfrm>
          <a:prstGeom prst="rect">
            <a:avLst/>
          </a:prstGeom>
          <a:solidFill>
            <a:srgbClr val="CCFFFF"/>
          </a:solidFill>
          <a:ln w="9525">
            <a:noFill/>
            <a:miter lim="800000"/>
            <a:headEnd/>
            <a:tailEnd/>
          </a:ln>
          <a:effectLst/>
        </p:spPr>
        <p:txBody>
          <a:bodyPr wrap="square">
            <a:spAutoFit/>
          </a:bodyPr>
          <a:lstStyle/>
          <a:p>
            <a:r>
              <a:rPr lang="en-US" b="1" dirty="0"/>
              <a:t>So In Emergency:</a:t>
            </a:r>
            <a:r>
              <a:rPr lang="en-US" dirty="0"/>
              <a:t> If the pointer dies: don’t panic. A good chairperson will observe and deal with it. If not, find a stick, pen, or some long object and use that to point to the screen. Don’t let this put you off your </a:t>
            </a:r>
            <a:r>
              <a:rPr lang="en-US" dirty="0" smtClean="0"/>
              <a:t>presentation. Try to pretend you are not at all fazed!!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731686F2-C5A2-4AB7-A5B2-4B37370E6BFE}" type="slidenum">
              <a:rPr lang="en-US"/>
              <a:pPr/>
              <a:t>13</a:t>
            </a:fld>
            <a:r>
              <a:rPr lang="en-US"/>
              <a:t> of 46</a:t>
            </a:r>
          </a:p>
        </p:txBody>
      </p:sp>
      <p:sp>
        <p:nvSpPr>
          <p:cNvPr id="45058" name="Rectangle 2"/>
          <p:cNvSpPr>
            <a:spLocks noGrp="1" noChangeArrowheads="1"/>
          </p:cNvSpPr>
          <p:nvPr>
            <p:ph type="title"/>
          </p:nvPr>
        </p:nvSpPr>
        <p:spPr/>
        <p:txBody>
          <a:bodyPr/>
          <a:lstStyle/>
          <a:p>
            <a:r>
              <a:rPr lang="en-US"/>
              <a:t>Pointer use example</a:t>
            </a:r>
          </a:p>
        </p:txBody>
      </p:sp>
      <p:sp>
        <p:nvSpPr>
          <p:cNvPr id="45059" name="Rectangle 3"/>
          <p:cNvSpPr>
            <a:spLocks noGrp="1" noChangeArrowheads="1"/>
          </p:cNvSpPr>
          <p:nvPr>
            <p:ph type="body" idx="1"/>
          </p:nvPr>
        </p:nvSpPr>
        <p:spPr>
          <a:xfrm>
            <a:off x="457200" y="1295400"/>
            <a:ext cx="8229600" cy="4373563"/>
          </a:xfrm>
        </p:spPr>
        <p:txBody>
          <a:bodyPr/>
          <a:lstStyle/>
          <a:p>
            <a:r>
              <a:rPr lang="en-US"/>
              <a:t>There are 4 main points:</a:t>
            </a:r>
          </a:p>
          <a:p>
            <a:pPr lvl="1"/>
            <a:r>
              <a:rPr lang="en-US"/>
              <a:t>The length of time you leave the pointer on</a:t>
            </a:r>
          </a:p>
          <a:p>
            <a:pPr lvl="1"/>
            <a:r>
              <a:rPr lang="en-US"/>
              <a:t>How steady your hand is</a:t>
            </a:r>
          </a:p>
          <a:p>
            <a:pPr lvl="1"/>
            <a:r>
              <a:rPr lang="en-US"/>
              <a:t>Are you “firing” at the audience?</a:t>
            </a:r>
          </a:p>
          <a:p>
            <a:pPr lvl="1"/>
            <a:r>
              <a:rPr lang="en-US"/>
              <a:t>Are you distracting your audience rather than focusing them?</a:t>
            </a:r>
          </a:p>
          <a:p>
            <a:pPr lvl="1">
              <a:buFontTx/>
              <a:buNone/>
            </a:pPr>
            <a:endParaRPr lang="en-US"/>
          </a:p>
        </p:txBody>
      </p:sp>
      <p:sp>
        <p:nvSpPr>
          <p:cNvPr id="45060" name="Text Box 4"/>
          <p:cNvSpPr txBox="1">
            <a:spLocks noChangeArrowheads="1"/>
          </p:cNvSpPr>
          <p:nvPr/>
        </p:nvSpPr>
        <p:spPr bwMode="auto">
          <a:xfrm>
            <a:off x="685800" y="5029200"/>
            <a:ext cx="7696200" cy="1190625"/>
          </a:xfrm>
          <a:prstGeom prst="rect">
            <a:avLst/>
          </a:prstGeom>
          <a:solidFill>
            <a:srgbClr val="CCFFFF"/>
          </a:solidFill>
          <a:ln w="9525">
            <a:noFill/>
            <a:miter lim="800000"/>
            <a:headEnd/>
            <a:tailEnd/>
          </a:ln>
          <a:effectLst/>
        </p:spPr>
        <p:txBody>
          <a:bodyPr>
            <a:spAutoFit/>
          </a:bodyPr>
          <a:lstStyle/>
          <a:p>
            <a:r>
              <a:rPr lang="en-US" b="1"/>
              <a:t>Example:</a:t>
            </a:r>
            <a:r>
              <a:rPr lang="en-US"/>
              <a:t> When you mention the first point – put the laser at the “-”. Discuss this point, then move to the next point. Mostly pointers are useful when dealing with figures and images. It is unnecessary to point to each line of text, but for learners, it is a good way to keep yourself on track.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DAC5D917-8839-4C92-B462-7B5D524FDE94}" type="slidenum">
              <a:rPr lang="en-US"/>
              <a:pPr/>
              <a:t>14</a:t>
            </a:fld>
            <a:r>
              <a:rPr lang="en-US"/>
              <a:t> of 46</a:t>
            </a:r>
          </a:p>
        </p:txBody>
      </p:sp>
      <p:sp>
        <p:nvSpPr>
          <p:cNvPr id="47106" name="Rectangle 2"/>
          <p:cNvSpPr>
            <a:spLocks noGrp="1" noChangeArrowheads="1"/>
          </p:cNvSpPr>
          <p:nvPr>
            <p:ph type="title"/>
          </p:nvPr>
        </p:nvSpPr>
        <p:spPr/>
        <p:txBody>
          <a:bodyPr/>
          <a:lstStyle/>
          <a:p>
            <a:r>
              <a:rPr lang="en-US" sz="4000"/>
              <a:t>Pointer hints for nervous people</a:t>
            </a:r>
            <a:br>
              <a:rPr lang="en-US" sz="4000"/>
            </a:br>
            <a:r>
              <a:rPr lang="en-US" sz="4000"/>
              <a:t>(that’s most people actually!)</a:t>
            </a:r>
          </a:p>
        </p:txBody>
      </p:sp>
      <p:sp>
        <p:nvSpPr>
          <p:cNvPr id="47107" name="Rectangle 3"/>
          <p:cNvSpPr>
            <a:spLocks noGrp="1" noChangeArrowheads="1"/>
          </p:cNvSpPr>
          <p:nvPr>
            <p:ph type="body" idx="1"/>
          </p:nvPr>
        </p:nvSpPr>
        <p:spPr>
          <a:xfrm>
            <a:off x="5105400" y="1752600"/>
            <a:ext cx="3581400" cy="4525963"/>
          </a:xfrm>
          <a:solidFill>
            <a:srgbClr val="CCECFF"/>
          </a:solidFill>
        </p:spPr>
        <p:txBody>
          <a:bodyPr/>
          <a:lstStyle/>
          <a:p>
            <a:pPr>
              <a:lnSpc>
                <a:spcPct val="80000"/>
              </a:lnSpc>
            </a:pPr>
            <a:r>
              <a:rPr lang="en-US" sz="2400"/>
              <a:t>Hold the lectern when you talk – it stops your hands doing funny things. When you become more confident, you can walk away from the lectern.</a:t>
            </a:r>
          </a:p>
          <a:p>
            <a:pPr>
              <a:lnSpc>
                <a:spcPct val="80000"/>
              </a:lnSpc>
            </a:pPr>
            <a:r>
              <a:rPr lang="en-US" sz="2400"/>
              <a:t>Hold the laser pointer on the edge of the lectern when you point it – then your quivering fingers won’t make the pointer bounce everywhere!!</a:t>
            </a:r>
          </a:p>
        </p:txBody>
      </p:sp>
      <p:pic>
        <p:nvPicPr>
          <p:cNvPr id="47108" name="Picture 4" descr="MCj02971310000[1]"/>
          <p:cNvPicPr>
            <a:picLocks noChangeAspect="1" noChangeArrowheads="1"/>
          </p:cNvPicPr>
          <p:nvPr/>
        </p:nvPicPr>
        <p:blipFill>
          <a:blip r:embed="rId3" cstate="print"/>
          <a:srcRect/>
          <a:stretch>
            <a:fillRect/>
          </a:stretch>
        </p:blipFill>
        <p:spPr bwMode="auto">
          <a:xfrm>
            <a:off x="685800" y="1447800"/>
            <a:ext cx="4311650"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lstStyle/>
          <a:p>
            <a:r>
              <a:rPr lang="en-US" dirty="0" smtClean="0"/>
              <a:t>Fonts</a:t>
            </a:r>
            <a:endParaRPr lang="en-US" dirty="0"/>
          </a:p>
        </p:txBody>
      </p:sp>
      <p:sp>
        <p:nvSpPr>
          <p:cNvPr id="3" name="Content Placeholder 2"/>
          <p:cNvSpPr>
            <a:spLocks noGrp="1"/>
          </p:cNvSpPr>
          <p:nvPr>
            <p:ph idx="1"/>
          </p:nvPr>
        </p:nvSpPr>
        <p:spPr>
          <a:xfrm>
            <a:off x="381000" y="762000"/>
            <a:ext cx="8229600" cy="4525963"/>
          </a:xfrm>
        </p:spPr>
        <p:txBody>
          <a:bodyPr/>
          <a:lstStyle/>
          <a:p>
            <a:r>
              <a:rPr lang="en-US" dirty="0" smtClean="0"/>
              <a:t>Try to use a single, clear font across the entire presentation</a:t>
            </a:r>
          </a:p>
          <a:p>
            <a:r>
              <a:rPr lang="en-US" dirty="0" smtClean="0"/>
              <a:t>Make the text large enough that the audience can read it</a:t>
            </a:r>
          </a:p>
          <a:p>
            <a:r>
              <a:rPr lang="en-US" dirty="0" smtClean="0">
                <a:latin typeface="French Script MT" pitchFamily="66" charset="0"/>
              </a:rPr>
              <a:t>Some fonts are really bad</a:t>
            </a:r>
          </a:p>
          <a:p>
            <a:r>
              <a:rPr lang="en-US" dirty="0" smtClean="0">
                <a:latin typeface="Amienne" pitchFamily="82" charset="0"/>
              </a:rPr>
              <a:t>Some are worse</a:t>
            </a:r>
          </a:p>
          <a:p>
            <a:r>
              <a:rPr lang="en-US" dirty="0" smtClean="0">
                <a:latin typeface="Academy Engraved LET" pitchFamily="2" charset="0"/>
              </a:rPr>
              <a:t>And some should be avoided at all costs</a:t>
            </a:r>
            <a:endParaRPr lang="en-US" dirty="0">
              <a:latin typeface="Academy Engraved LET" pitchFamily="2" charset="0"/>
            </a:endParaRPr>
          </a:p>
        </p:txBody>
      </p:sp>
      <p:sp>
        <p:nvSpPr>
          <p:cNvPr id="6" name="Text Box 4"/>
          <p:cNvSpPr txBox="1">
            <a:spLocks noChangeArrowheads="1"/>
          </p:cNvSpPr>
          <p:nvPr/>
        </p:nvSpPr>
        <p:spPr bwMode="auto">
          <a:xfrm>
            <a:off x="304800" y="5486400"/>
            <a:ext cx="8458200" cy="923330"/>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smtClean="0"/>
              <a:t>Note:</a:t>
            </a:r>
            <a:r>
              <a:rPr lang="en-US" dirty="0" smtClean="0"/>
              <a:t> You might think that your science is a work of art, but the art is in the science not the art!! Some slides in this presentation use other fonts, but they are taken from various talks to show particular points…so …</a:t>
            </a:r>
            <a:endParaRPr lang="en-US" dirty="0"/>
          </a:p>
        </p:txBody>
      </p:sp>
      <p:sp>
        <p:nvSpPr>
          <p:cNvPr id="8" name="Rectangle 7"/>
          <p:cNvSpPr/>
          <p:nvPr/>
        </p:nvSpPr>
        <p:spPr>
          <a:xfrm rot="19796601">
            <a:off x="254160" y="4984600"/>
            <a:ext cx="7923215" cy="707886"/>
          </a:xfrm>
          <a:prstGeom prst="rect">
            <a:avLst/>
          </a:prstGeom>
          <a:noFill/>
        </p:spPr>
        <p:txBody>
          <a:bodyPr wrap="square" lIns="91440" tIns="45720" rIns="91440" bIns="45720">
            <a:prstTxWarp prst="textArchUp">
              <a:avLst/>
            </a:prstTxWarp>
            <a:spAutoFit/>
            <a:scene3d>
              <a:camera prst="isometricLeftDown"/>
              <a:lightRig rig="threePt" dir="t"/>
            </a:scene3d>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 t even think of doing this!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a:xfrm>
            <a:off x="8153400" y="6610350"/>
            <a:ext cx="2133600" cy="476250"/>
          </a:xfrm>
        </p:spPr>
        <p:txBody>
          <a:bodyPr/>
          <a:lstStyle/>
          <a:p>
            <a:pPr>
              <a:defRPr/>
            </a:pPr>
            <a:fld id="{19780F65-4CDF-41F6-85AB-D653BC7D1ECD}" type="datetime12">
              <a:rPr lang="en-US" smtClean="0"/>
              <a:t>7:59 PM</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J. Paul Robinson, Purdue University</a:t>
            </a:r>
          </a:p>
        </p:txBody>
      </p:sp>
      <p:sp>
        <p:nvSpPr>
          <p:cNvPr id="7" name="Slide Number Placeholder 5"/>
          <p:cNvSpPr>
            <a:spLocks noGrp="1"/>
          </p:cNvSpPr>
          <p:nvPr>
            <p:ph type="sldNum" sz="quarter" idx="12"/>
          </p:nvPr>
        </p:nvSpPr>
        <p:spPr/>
        <p:txBody>
          <a:bodyPr/>
          <a:lstStyle/>
          <a:p>
            <a:fld id="{0470D737-EEC4-4EE5-9470-05A5245DECB9}" type="slidenum">
              <a:rPr lang="en-US"/>
              <a:pPr/>
              <a:t>16</a:t>
            </a:fld>
            <a:r>
              <a:rPr lang="en-US"/>
              <a:t> of 46</a:t>
            </a:r>
          </a:p>
        </p:txBody>
      </p:sp>
      <p:sp>
        <p:nvSpPr>
          <p:cNvPr id="49154" name="Rectangle 2"/>
          <p:cNvSpPr>
            <a:spLocks noChangeArrowheads="1"/>
          </p:cNvSpPr>
          <p:nvPr/>
        </p:nvSpPr>
        <p:spPr bwMode="auto">
          <a:xfrm>
            <a:off x="6462713" y="5010150"/>
            <a:ext cx="990600" cy="533400"/>
          </a:xfrm>
          <a:prstGeom prst="rect">
            <a:avLst/>
          </a:prstGeom>
          <a:solidFill>
            <a:schemeClr val="tx1"/>
          </a:solidFill>
          <a:ln w="9525">
            <a:solidFill>
              <a:schemeClr val="tx1"/>
            </a:solidFill>
            <a:miter lim="800000"/>
            <a:headEnd/>
            <a:tailEnd/>
          </a:ln>
          <a:effectLst/>
        </p:spPr>
        <p:txBody>
          <a:bodyPr wrap="none" anchor="ctr"/>
          <a:lstStyle/>
          <a:p>
            <a:pPr algn="ctr"/>
            <a:r>
              <a:rPr lang="en-US" sz="2800">
                <a:solidFill>
                  <a:schemeClr val="bg1"/>
                </a:solidFill>
              </a:rPr>
              <a:t>White</a:t>
            </a:r>
          </a:p>
        </p:txBody>
      </p:sp>
      <p:sp>
        <p:nvSpPr>
          <p:cNvPr id="49155" name="Rectangle 3"/>
          <p:cNvSpPr>
            <a:spLocks noGrp="1" noChangeArrowheads="1"/>
          </p:cNvSpPr>
          <p:nvPr>
            <p:ph type="title"/>
          </p:nvPr>
        </p:nvSpPr>
        <p:spPr/>
        <p:txBody>
          <a:bodyPr/>
          <a:lstStyle/>
          <a:p>
            <a:r>
              <a:rPr lang="en-US"/>
              <a:t>Using Backgrounds</a:t>
            </a:r>
          </a:p>
        </p:txBody>
      </p:sp>
      <p:sp>
        <p:nvSpPr>
          <p:cNvPr id="49156" name="Rectangle 4"/>
          <p:cNvSpPr>
            <a:spLocks noGrp="1" noChangeArrowheads="1"/>
          </p:cNvSpPr>
          <p:nvPr>
            <p:ph type="body" idx="1"/>
          </p:nvPr>
        </p:nvSpPr>
        <p:spPr>
          <a:xfrm>
            <a:off x="457200" y="1447800"/>
            <a:ext cx="8229600" cy="2925763"/>
          </a:xfrm>
        </p:spPr>
        <p:txBody>
          <a:bodyPr/>
          <a:lstStyle/>
          <a:p>
            <a:pPr>
              <a:lnSpc>
                <a:spcPct val="90000"/>
              </a:lnSpc>
            </a:pPr>
            <a:r>
              <a:rPr lang="en-US" sz="2800"/>
              <a:t>Backgrounds are fun, but they can be distracting</a:t>
            </a:r>
          </a:p>
          <a:p>
            <a:pPr>
              <a:lnSpc>
                <a:spcPct val="90000"/>
              </a:lnSpc>
            </a:pPr>
            <a:r>
              <a:rPr lang="en-US" sz="2800"/>
              <a:t>Sometimes you cannot read the text</a:t>
            </a:r>
          </a:p>
          <a:p>
            <a:pPr>
              <a:lnSpc>
                <a:spcPct val="90000"/>
              </a:lnSpc>
            </a:pPr>
            <a:r>
              <a:rPr lang="en-US" sz="2800"/>
              <a:t>Sometimes they are more interesting than the data</a:t>
            </a:r>
          </a:p>
          <a:p>
            <a:pPr>
              <a:lnSpc>
                <a:spcPct val="90000"/>
              </a:lnSpc>
            </a:pPr>
            <a:r>
              <a:rPr lang="en-US" sz="2800"/>
              <a:t>They significantly increase the size of the file</a:t>
            </a:r>
          </a:p>
          <a:p>
            <a:pPr>
              <a:lnSpc>
                <a:spcPct val="90000"/>
              </a:lnSpc>
            </a:pPr>
            <a:r>
              <a:rPr lang="en-US" sz="2800"/>
              <a:t>Sometimes they just look ridiculous</a:t>
            </a:r>
          </a:p>
          <a:p>
            <a:pPr>
              <a:lnSpc>
                <a:spcPct val="90000"/>
              </a:lnSpc>
            </a:pPr>
            <a:r>
              <a:rPr lang="en-US" sz="2800"/>
              <a:t>It is a well known fact that the most important factor in reading text is …..</a:t>
            </a:r>
            <a:r>
              <a:rPr lang="en-US" sz="2800" b="1"/>
              <a:t>contrast</a:t>
            </a:r>
          </a:p>
          <a:p>
            <a:pPr>
              <a:lnSpc>
                <a:spcPct val="90000"/>
              </a:lnSpc>
            </a:pPr>
            <a:r>
              <a:rPr lang="en-US" sz="2800"/>
              <a:t>The best contrast is……Black and</a:t>
            </a:r>
          </a:p>
        </p:txBody>
      </p:sp>
      <p:sp>
        <p:nvSpPr>
          <p:cNvPr id="49157" name="Text Box 5"/>
          <p:cNvSpPr txBox="1">
            <a:spLocks noChangeArrowheads="1"/>
          </p:cNvSpPr>
          <p:nvPr/>
        </p:nvSpPr>
        <p:spPr bwMode="auto">
          <a:xfrm>
            <a:off x="457200" y="5867400"/>
            <a:ext cx="7696200" cy="366713"/>
          </a:xfrm>
          <a:prstGeom prst="rect">
            <a:avLst/>
          </a:prstGeom>
          <a:solidFill>
            <a:srgbClr val="CCFFFF"/>
          </a:solidFill>
          <a:ln w="9525">
            <a:noFill/>
            <a:miter lim="800000"/>
            <a:headEnd/>
            <a:tailEnd/>
          </a:ln>
          <a:effectLst/>
        </p:spPr>
        <p:txBody>
          <a:bodyPr>
            <a:spAutoFit/>
          </a:bodyPr>
          <a:lstStyle/>
          <a:p>
            <a:r>
              <a:rPr lang="en-US" b="1" dirty="0"/>
              <a:t>So:</a:t>
            </a:r>
            <a:r>
              <a:rPr lang="en-US" dirty="0"/>
              <a:t> Sometimes boring old black and white slides are </a:t>
            </a:r>
            <a:r>
              <a:rPr lang="en-US" dirty="0" smtClean="0"/>
              <a:t>much easier </a:t>
            </a:r>
            <a:r>
              <a:rPr lang="en-US" dirty="0"/>
              <a:t>to see!!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D2C1753D-0C44-448E-9735-A68888C8563E}" type="slidenum">
              <a:rPr lang="en-US"/>
              <a:pPr/>
              <a:t>17</a:t>
            </a:fld>
            <a:r>
              <a:rPr lang="en-US"/>
              <a:t> of 46</a:t>
            </a:r>
          </a:p>
        </p:txBody>
      </p:sp>
      <p:sp>
        <p:nvSpPr>
          <p:cNvPr id="51202" name="Rectangle 2"/>
          <p:cNvSpPr>
            <a:spLocks noGrp="1" noChangeArrowheads="1"/>
          </p:cNvSpPr>
          <p:nvPr>
            <p:ph type="title"/>
          </p:nvPr>
        </p:nvSpPr>
        <p:spPr>
          <a:xfrm>
            <a:off x="457200" y="274638"/>
            <a:ext cx="8229600" cy="944562"/>
          </a:xfrm>
        </p:spPr>
        <p:txBody>
          <a:bodyPr/>
          <a:lstStyle/>
          <a:p>
            <a:r>
              <a:rPr lang="en-US"/>
              <a:t>Backgrounds</a:t>
            </a:r>
          </a:p>
        </p:txBody>
      </p:sp>
      <p:sp>
        <p:nvSpPr>
          <p:cNvPr id="51203" name="Rectangle 3"/>
          <p:cNvSpPr>
            <a:spLocks noGrp="1" noChangeArrowheads="1"/>
          </p:cNvSpPr>
          <p:nvPr>
            <p:ph type="body" idx="1"/>
          </p:nvPr>
        </p:nvSpPr>
        <p:spPr>
          <a:xfrm>
            <a:off x="457200" y="1143000"/>
            <a:ext cx="8229600" cy="4525963"/>
          </a:xfrm>
        </p:spPr>
        <p:txBody>
          <a:bodyPr/>
          <a:lstStyle/>
          <a:p>
            <a:r>
              <a:rPr lang="en-US"/>
              <a:t>Be careful when using backgrounds available from templates</a:t>
            </a:r>
          </a:p>
          <a:p>
            <a:r>
              <a:rPr lang="en-US"/>
              <a:t>A more conservative approach is safer</a:t>
            </a:r>
          </a:p>
          <a:p>
            <a:r>
              <a:rPr lang="en-US"/>
              <a:t>You want the audience to focus on your data, not your background</a:t>
            </a:r>
          </a:p>
          <a:p>
            <a:r>
              <a:rPr lang="en-US"/>
              <a:t>If you must, use a simple color like blue</a:t>
            </a:r>
          </a:p>
          <a:p>
            <a:r>
              <a:rPr lang="en-US"/>
              <a:t>Some examples follow in the next 5 slides – the last 2 are not acceptable</a:t>
            </a:r>
          </a:p>
        </p:txBody>
      </p:sp>
      <p:sp>
        <p:nvSpPr>
          <p:cNvPr id="51204" name="Text Box 4"/>
          <p:cNvSpPr txBox="1">
            <a:spLocks noChangeArrowheads="1"/>
          </p:cNvSpPr>
          <p:nvPr/>
        </p:nvSpPr>
        <p:spPr bwMode="auto">
          <a:xfrm>
            <a:off x="685800" y="5562600"/>
            <a:ext cx="7162800" cy="915988"/>
          </a:xfrm>
          <a:prstGeom prst="rect">
            <a:avLst/>
          </a:prstGeom>
          <a:solidFill>
            <a:srgbClr val="CCFFFF"/>
          </a:solidFill>
          <a:ln w="9525">
            <a:noFill/>
            <a:miter lim="800000"/>
            <a:headEnd/>
            <a:tailEnd/>
          </a:ln>
          <a:effectLst/>
        </p:spPr>
        <p:txBody>
          <a:bodyPr>
            <a:spAutoFit/>
          </a:bodyPr>
          <a:lstStyle/>
          <a:p>
            <a:r>
              <a:rPr lang="en-US" b="1"/>
              <a:t>Lesson:</a:t>
            </a:r>
            <a:r>
              <a:rPr lang="en-US"/>
              <a:t> Pretty backgrounds are fun but foolish! It might seem like a good idea at the time, but your audience is thinking ...”</a:t>
            </a:r>
            <a:r>
              <a:rPr lang="en-US" i="1"/>
              <a:t>Oh no, not another symphony of colors</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AD0620DE-9828-4301-9595-5BD7D013B1E1}" type="slidenum">
              <a:rPr lang="en-US"/>
              <a:pPr/>
              <a:t>18</a:t>
            </a:fld>
            <a:r>
              <a:rPr lang="en-US"/>
              <a:t> of 46</a:t>
            </a:r>
          </a:p>
        </p:txBody>
      </p:sp>
      <p:sp>
        <p:nvSpPr>
          <p:cNvPr id="53250" name="Rectangle 2"/>
          <p:cNvSpPr>
            <a:spLocks noGrp="1" noChangeArrowheads="1"/>
          </p:cNvSpPr>
          <p:nvPr>
            <p:ph type="title"/>
          </p:nvPr>
        </p:nvSpPr>
        <p:spPr/>
        <p:txBody>
          <a:bodyPr/>
          <a:lstStyle/>
          <a:p>
            <a:r>
              <a:rPr lang="en-US"/>
              <a:t>What Resources are Required?</a:t>
            </a:r>
          </a:p>
        </p:txBody>
      </p:sp>
      <p:sp>
        <p:nvSpPr>
          <p:cNvPr id="53251" name="Rectangle 3"/>
          <p:cNvSpPr>
            <a:spLocks noGrp="1" noChangeArrowheads="1"/>
          </p:cNvSpPr>
          <p:nvPr>
            <p:ph type="body" idx="1"/>
          </p:nvPr>
        </p:nvSpPr>
        <p:spPr/>
        <p:txBody>
          <a:bodyPr/>
          <a:lstStyle/>
          <a:p>
            <a:r>
              <a:rPr lang="en-US" sz="2800"/>
              <a:t>Start with educational objectives and goals</a:t>
            </a:r>
          </a:p>
          <a:p>
            <a:r>
              <a:rPr lang="en-US" sz="2800"/>
              <a:t>Define needs based only on the educational objectives</a:t>
            </a:r>
          </a:p>
          <a:p>
            <a:r>
              <a:rPr lang="en-US" sz="2800"/>
              <a:t>Initially identify minimal hardware requirements, beg or borrow if necessary</a:t>
            </a:r>
          </a:p>
          <a:p>
            <a:r>
              <a:rPr lang="en-US" sz="2800"/>
              <a:t>Integrate staff into lab with scientific staff to increase participation</a:t>
            </a:r>
          </a:p>
        </p:txBody>
      </p:sp>
      <p:sp>
        <p:nvSpPr>
          <p:cNvPr id="53252" name="Text Box 4"/>
          <p:cNvSpPr txBox="1">
            <a:spLocks noChangeArrowheads="1"/>
          </p:cNvSpPr>
          <p:nvPr/>
        </p:nvSpPr>
        <p:spPr bwMode="auto">
          <a:xfrm>
            <a:off x="1219200" y="5791200"/>
            <a:ext cx="6781800" cy="646331"/>
          </a:xfrm>
          <a:prstGeom prst="rect">
            <a:avLst/>
          </a:prstGeom>
          <a:solidFill>
            <a:srgbClr val="CCFFFF"/>
          </a:solidFill>
          <a:ln w="9525">
            <a:noFill/>
            <a:miter lim="800000"/>
            <a:headEnd/>
            <a:tailEnd/>
          </a:ln>
          <a:effectLst/>
        </p:spPr>
        <p:txBody>
          <a:bodyPr wrap="square">
            <a:spAutoFit/>
          </a:bodyPr>
          <a:lstStyle/>
          <a:p>
            <a:r>
              <a:rPr lang="en-US" b="1" dirty="0"/>
              <a:t>So:</a:t>
            </a:r>
            <a:r>
              <a:rPr lang="en-US" dirty="0"/>
              <a:t> Very plain example slide. No frills</a:t>
            </a:r>
            <a:r>
              <a:rPr lang="en-US" dirty="0" smtClean="0"/>
              <a:t>. There is no question as to what your message is.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375285-3631-40B1-A028-64B767F1D9CC}" type="slidenum">
              <a:rPr lang="en-US"/>
              <a:pPr/>
              <a:t>19</a:t>
            </a:fld>
            <a:endParaRPr lang="en-US"/>
          </a:p>
        </p:txBody>
      </p:sp>
      <p:sp>
        <p:nvSpPr>
          <p:cNvPr id="55298" name="Rectangle 2"/>
          <p:cNvSpPr>
            <a:spLocks noGrp="1" noChangeArrowheads="1"/>
          </p:cNvSpPr>
          <p:nvPr>
            <p:ph type="title"/>
          </p:nvPr>
        </p:nvSpPr>
        <p:spPr/>
        <p:txBody>
          <a:bodyPr/>
          <a:lstStyle/>
          <a:p>
            <a:r>
              <a:rPr lang="en-US"/>
              <a:t>What Resources are Required?</a:t>
            </a:r>
          </a:p>
        </p:txBody>
      </p:sp>
      <p:sp>
        <p:nvSpPr>
          <p:cNvPr id="55299" name="Rectangle 3"/>
          <p:cNvSpPr>
            <a:spLocks noGrp="1" noChangeArrowheads="1"/>
          </p:cNvSpPr>
          <p:nvPr>
            <p:ph type="body" idx="1"/>
          </p:nvPr>
        </p:nvSpPr>
        <p:spPr/>
        <p:txBody>
          <a:bodyPr/>
          <a:lstStyle/>
          <a:p>
            <a:r>
              <a:rPr lang="en-US" sz="2800"/>
              <a:t>Start with educational objectives and goals</a:t>
            </a:r>
          </a:p>
          <a:p>
            <a:r>
              <a:rPr lang="en-US" sz="2800"/>
              <a:t>Define needs based only on the educational objectives</a:t>
            </a:r>
          </a:p>
          <a:p>
            <a:r>
              <a:rPr lang="en-US" sz="2800"/>
              <a:t>Initially identify minimal hardware requirements, beg or borrow if necessary</a:t>
            </a:r>
          </a:p>
          <a:p>
            <a:r>
              <a:rPr lang="en-US" sz="2800"/>
              <a:t>Integrate staff into lab with scientific staff to increase participation</a:t>
            </a:r>
          </a:p>
          <a:p>
            <a:endParaRPr lang="en-US" sz="2800"/>
          </a:p>
        </p:txBody>
      </p:sp>
      <p:sp>
        <p:nvSpPr>
          <p:cNvPr id="55300" name="Text Box 4"/>
          <p:cNvSpPr txBox="1">
            <a:spLocks noChangeArrowheads="1"/>
          </p:cNvSpPr>
          <p:nvPr/>
        </p:nvSpPr>
        <p:spPr bwMode="auto">
          <a:xfrm>
            <a:off x="2362200" y="5715000"/>
            <a:ext cx="5486400" cy="641350"/>
          </a:xfrm>
          <a:prstGeom prst="rect">
            <a:avLst/>
          </a:prstGeom>
          <a:solidFill>
            <a:srgbClr val="CCFFFF"/>
          </a:solidFill>
          <a:ln w="9525">
            <a:noFill/>
            <a:miter lim="800000"/>
            <a:headEnd/>
            <a:tailEnd/>
          </a:ln>
          <a:effectLst/>
        </p:spPr>
        <p:txBody>
          <a:bodyPr>
            <a:spAutoFit/>
          </a:bodyPr>
          <a:lstStyle/>
          <a:p>
            <a:r>
              <a:rPr lang="en-US" b="1" dirty="0"/>
              <a:t>So:</a:t>
            </a:r>
            <a:r>
              <a:rPr lang="en-US" dirty="0"/>
              <a:t> Good example slide (logo and top bar work OK) Colors are muted and tasteful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65856D8B-9AC3-4175-AA5F-455712F11883}" type="slidenum">
              <a:rPr lang="en-US"/>
              <a:pPr/>
              <a:t>2</a:t>
            </a:fld>
            <a:r>
              <a:rPr lang="en-US"/>
              <a:t> of 46</a:t>
            </a:r>
          </a:p>
        </p:txBody>
      </p:sp>
      <p:sp>
        <p:nvSpPr>
          <p:cNvPr id="22530" name="Rectangle 2"/>
          <p:cNvSpPr>
            <a:spLocks noGrp="1" noChangeArrowheads="1"/>
          </p:cNvSpPr>
          <p:nvPr>
            <p:ph type="title"/>
          </p:nvPr>
        </p:nvSpPr>
        <p:spPr>
          <a:xfrm>
            <a:off x="762000" y="457200"/>
            <a:ext cx="7543800" cy="563563"/>
          </a:xfrm>
        </p:spPr>
        <p:txBody>
          <a:bodyPr/>
          <a:lstStyle/>
          <a:p>
            <a:r>
              <a:rPr lang="en-US" sz="2400" b="1" dirty="0" smtClean="0"/>
              <a:t>Notes </a:t>
            </a:r>
            <a:r>
              <a:rPr lang="en-US" sz="2400" b="1" dirty="0"/>
              <a:t>for those reading this presentation from this online version</a:t>
            </a:r>
          </a:p>
        </p:txBody>
      </p:sp>
      <p:sp>
        <p:nvSpPr>
          <p:cNvPr id="22531" name="Rectangle 3"/>
          <p:cNvSpPr>
            <a:spLocks noGrp="1" noChangeArrowheads="1"/>
          </p:cNvSpPr>
          <p:nvPr>
            <p:ph type="body" idx="1"/>
          </p:nvPr>
        </p:nvSpPr>
        <p:spPr>
          <a:xfrm>
            <a:off x="381000" y="1371600"/>
            <a:ext cx="8229600" cy="3657600"/>
          </a:xfrm>
        </p:spPr>
        <p:txBody>
          <a:bodyPr/>
          <a:lstStyle/>
          <a:p>
            <a:pPr>
              <a:buFontTx/>
              <a:buNone/>
            </a:pPr>
            <a:r>
              <a:rPr lang="en-US" sz="2400" dirty="0"/>
              <a:t>   It is not ideal to review a set of slides without having heard the presentation. However, I have put them on line to assist new students when they have to give seminars or conference talks. My suggestions are mainly for beginners, but some things carry all the way to experienced speakers. My goal was to increase the confidence of students by giving them a solid basis to use when preparing their slides. To understand each slide, I suggest you download the PPT file and play it on your computer. I have added explanations to the slides that give my key pointers. </a:t>
            </a:r>
          </a:p>
          <a:p>
            <a:pPr>
              <a:lnSpc>
                <a:spcPct val="80000"/>
              </a:lnSpc>
              <a:buFontTx/>
              <a:buNone/>
            </a:pPr>
            <a:r>
              <a:rPr lang="en-US" sz="1400" i="1" dirty="0"/>
              <a:t>					</a:t>
            </a:r>
          </a:p>
          <a:p>
            <a:pPr>
              <a:lnSpc>
                <a:spcPct val="80000"/>
              </a:lnSpc>
              <a:buFontTx/>
              <a:buNone/>
            </a:pPr>
            <a:endParaRPr lang="en-US" sz="1400" i="1" dirty="0"/>
          </a:p>
          <a:p>
            <a:pPr>
              <a:lnSpc>
                <a:spcPct val="80000"/>
              </a:lnSpc>
              <a:buFontTx/>
              <a:buNone/>
            </a:pPr>
            <a:r>
              <a:rPr lang="en-US" sz="1400" i="1" dirty="0"/>
              <a:t>					   </a:t>
            </a:r>
          </a:p>
          <a:p>
            <a:pPr>
              <a:lnSpc>
                <a:spcPct val="80000"/>
              </a:lnSpc>
              <a:buFontTx/>
              <a:buNone/>
            </a:pPr>
            <a:r>
              <a:rPr lang="en-US" sz="1400" i="1" dirty="0"/>
              <a:t>						</a:t>
            </a:r>
            <a:r>
              <a:rPr lang="en-US" sz="1400" i="1" dirty="0" smtClean="0"/>
              <a:t>J</a:t>
            </a:r>
            <a:r>
              <a:rPr lang="en-US" sz="1400" i="1" dirty="0"/>
              <a:t>. Paul Robinson, Purdue University</a:t>
            </a:r>
          </a:p>
        </p:txBody>
      </p:sp>
      <p:sp>
        <p:nvSpPr>
          <p:cNvPr id="22532" name="Text Box 4"/>
          <p:cNvSpPr txBox="1">
            <a:spLocks noChangeArrowheads="1"/>
          </p:cNvSpPr>
          <p:nvPr/>
        </p:nvSpPr>
        <p:spPr bwMode="auto">
          <a:xfrm>
            <a:off x="762000" y="5576888"/>
            <a:ext cx="7550150" cy="366712"/>
          </a:xfrm>
          <a:prstGeom prst="rect">
            <a:avLst/>
          </a:prstGeom>
          <a:solidFill>
            <a:srgbClr val="CCECFF"/>
          </a:solidFill>
          <a:ln w="9525">
            <a:noFill/>
            <a:miter lim="800000"/>
            <a:headEnd/>
            <a:tailEnd/>
          </a:ln>
          <a:effectLst/>
        </p:spPr>
        <p:txBody>
          <a:bodyPr wrap="none">
            <a:spAutoFit/>
          </a:bodyPr>
          <a:lstStyle/>
          <a:p>
            <a:r>
              <a:rPr lang="en-US" b="1"/>
              <a:t>So:</a:t>
            </a:r>
            <a:r>
              <a:rPr lang="en-US"/>
              <a:t> These are in the boxes that look like this at the bottom of most slides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3A5FD82-C7EB-4A91-8EA7-4C1F23C5B791}" type="slidenum">
              <a:rPr lang="en-US"/>
              <a:pPr/>
              <a:t>20</a:t>
            </a:fld>
            <a:endParaRPr lang="en-US"/>
          </a:p>
        </p:txBody>
      </p:sp>
      <p:sp>
        <p:nvSpPr>
          <p:cNvPr id="57346" name="AutoShape 2"/>
          <p:cNvSpPr>
            <a:spLocks noGrp="1" noChangeArrowheads="1"/>
          </p:cNvSpPr>
          <p:nvPr>
            <p:ph type="title"/>
          </p:nvPr>
        </p:nvSpPr>
        <p:spPr/>
        <p:txBody>
          <a:bodyPr/>
          <a:lstStyle/>
          <a:p>
            <a:r>
              <a:rPr lang="en-US"/>
              <a:t>What Resources are Required?</a:t>
            </a:r>
          </a:p>
        </p:txBody>
      </p:sp>
      <p:sp>
        <p:nvSpPr>
          <p:cNvPr id="57347" name="Rectangle 3"/>
          <p:cNvSpPr>
            <a:spLocks noGrp="1" noChangeArrowheads="1"/>
          </p:cNvSpPr>
          <p:nvPr>
            <p:ph type="body" idx="1"/>
          </p:nvPr>
        </p:nvSpPr>
        <p:spPr/>
        <p:txBody>
          <a:bodyPr/>
          <a:lstStyle/>
          <a:p>
            <a:r>
              <a:rPr lang="en-US" dirty="0"/>
              <a:t>Start with educational objectives and goals</a:t>
            </a:r>
          </a:p>
          <a:p>
            <a:r>
              <a:rPr lang="en-US" dirty="0"/>
              <a:t>Define needs based only on the educational objectives</a:t>
            </a:r>
          </a:p>
          <a:p>
            <a:r>
              <a:rPr lang="en-US" dirty="0"/>
              <a:t>Initially identify minimal hardware requirements, beg or borrow if necessary</a:t>
            </a:r>
          </a:p>
          <a:p>
            <a:r>
              <a:rPr lang="en-US" dirty="0"/>
              <a:t>Integrate staff into lab with scientific staff to increase participation</a:t>
            </a:r>
          </a:p>
          <a:p>
            <a:endParaRPr lang="en-US" dirty="0"/>
          </a:p>
        </p:txBody>
      </p:sp>
      <p:sp>
        <p:nvSpPr>
          <p:cNvPr id="57348" name="Text Box 4"/>
          <p:cNvSpPr txBox="1">
            <a:spLocks noChangeArrowheads="1"/>
          </p:cNvSpPr>
          <p:nvPr/>
        </p:nvSpPr>
        <p:spPr bwMode="auto">
          <a:xfrm>
            <a:off x="4648200" y="8458200"/>
            <a:ext cx="4032250" cy="366713"/>
          </a:xfrm>
          <a:prstGeom prst="rect">
            <a:avLst/>
          </a:prstGeom>
          <a:noFill/>
          <a:ln w="9525">
            <a:noFill/>
            <a:miter lim="800000"/>
            <a:headEnd/>
            <a:tailEnd/>
          </a:ln>
          <a:effectLst/>
        </p:spPr>
        <p:txBody>
          <a:bodyPr wrap="none">
            <a:spAutoFit/>
          </a:bodyPr>
          <a:lstStyle/>
          <a:p>
            <a:r>
              <a:rPr lang="en-US"/>
              <a:t>Good example slide –top and side bar</a:t>
            </a:r>
          </a:p>
        </p:txBody>
      </p:sp>
      <p:sp>
        <p:nvSpPr>
          <p:cNvPr id="57349" name="Text Box 5"/>
          <p:cNvSpPr txBox="1">
            <a:spLocks noChangeArrowheads="1"/>
          </p:cNvSpPr>
          <p:nvPr/>
        </p:nvSpPr>
        <p:spPr bwMode="auto">
          <a:xfrm>
            <a:off x="1905000" y="6096000"/>
            <a:ext cx="5486400" cy="641350"/>
          </a:xfrm>
          <a:prstGeom prst="rect">
            <a:avLst/>
          </a:prstGeom>
          <a:solidFill>
            <a:srgbClr val="CCFFFF"/>
          </a:solidFill>
          <a:ln w="9525">
            <a:noFill/>
            <a:miter lim="800000"/>
            <a:headEnd/>
            <a:tailEnd/>
          </a:ln>
          <a:effectLst/>
        </p:spPr>
        <p:txBody>
          <a:bodyPr>
            <a:spAutoFit/>
          </a:bodyPr>
          <a:lstStyle/>
          <a:p>
            <a:r>
              <a:rPr lang="en-US" b="1"/>
              <a:t>So:</a:t>
            </a:r>
            <a:r>
              <a:rPr lang="en-US"/>
              <a:t> Good example slide (side/top bar work OK) Colors are fine, note slide number on left.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F4F484A-33C1-4710-9683-04B8CEAFEB91}" type="slidenum">
              <a:rPr lang="en-US"/>
              <a:pPr/>
              <a:t>21</a:t>
            </a:fld>
            <a:endParaRPr lang="en-US"/>
          </a:p>
        </p:txBody>
      </p:sp>
      <p:sp>
        <p:nvSpPr>
          <p:cNvPr id="59394" name="Rectangle 2"/>
          <p:cNvSpPr>
            <a:spLocks noGrp="1" noChangeArrowheads="1"/>
          </p:cNvSpPr>
          <p:nvPr>
            <p:ph type="title"/>
          </p:nvPr>
        </p:nvSpPr>
        <p:spPr/>
        <p:txBody>
          <a:bodyPr/>
          <a:lstStyle/>
          <a:p>
            <a:r>
              <a:rPr lang="en-US"/>
              <a:t>What Resources are Required?</a:t>
            </a:r>
          </a:p>
        </p:txBody>
      </p:sp>
      <p:sp>
        <p:nvSpPr>
          <p:cNvPr id="59395" name="Rectangle 3"/>
          <p:cNvSpPr>
            <a:spLocks noGrp="1" noChangeArrowheads="1"/>
          </p:cNvSpPr>
          <p:nvPr>
            <p:ph type="body" idx="1"/>
          </p:nvPr>
        </p:nvSpPr>
        <p:spPr/>
        <p:txBody>
          <a:bodyPr/>
          <a:lstStyle/>
          <a:p>
            <a:r>
              <a:rPr lang="en-US"/>
              <a:t>Start with educational objectives and goals</a:t>
            </a:r>
          </a:p>
          <a:p>
            <a:r>
              <a:rPr lang="en-US"/>
              <a:t>Define needs based only on the educational objectives</a:t>
            </a:r>
          </a:p>
          <a:p>
            <a:r>
              <a:rPr lang="en-US"/>
              <a:t>Initially identify minimal hardware requirements, beg or borrow if necessary</a:t>
            </a:r>
          </a:p>
          <a:p>
            <a:r>
              <a:rPr lang="en-US"/>
              <a:t>Integrate staff into lab with scientific staff to increase participation</a:t>
            </a:r>
          </a:p>
          <a:p>
            <a:endParaRPr lang="en-US"/>
          </a:p>
        </p:txBody>
      </p:sp>
      <p:sp>
        <p:nvSpPr>
          <p:cNvPr id="59396" name="Text Box 4"/>
          <p:cNvSpPr txBox="1">
            <a:spLocks noChangeArrowheads="1"/>
          </p:cNvSpPr>
          <p:nvPr/>
        </p:nvSpPr>
        <p:spPr bwMode="auto">
          <a:xfrm>
            <a:off x="3733800" y="7772400"/>
            <a:ext cx="2368550" cy="366713"/>
          </a:xfrm>
          <a:prstGeom prst="rect">
            <a:avLst/>
          </a:prstGeom>
          <a:noFill/>
          <a:ln w="9525">
            <a:noFill/>
            <a:miter lim="800000"/>
            <a:headEnd/>
            <a:tailEnd/>
          </a:ln>
          <a:effectLst/>
        </p:spPr>
        <p:txBody>
          <a:bodyPr wrap="none">
            <a:spAutoFit/>
          </a:bodyPr>
          <a:lstStyle/>
          <a:p>
            <a:r>
              <a:rPr lang="en-US"/>
              <a:t>BAD example slide – </a:t>
            </a:r>
          </a:p>
        </p:txBody>
      </p:sp>
      <p:sp>
        <p:nvSpPr>
          <p:cNvPr id="59397" name="Text Box 5"/>
          <p:cNvSpPr txBox="1">
            <a:spLocks noChangeArrowheads="1"/>
          </p:cNvSpPr>
          <p:nvPr/>
        </p:nvSpPr>
        <p:spPr bwMode="auto">
          <a:xfrm>
            <a:off x="1600200" y="6172200"/>
            <a:ext cx="5638800" cy="641350"/>
          </a:xfrm>
          <a:prstGeom prst="rect">
            <a:avLst/>
          </a:prstGeom>
          <a:solidFill>
            <a:srgbClr val="CCFFFF"/>
          </a:solidFill>
          <a:ln w="9525">
            <a:noFill/>
            <a:miter lim="800000"/>
            <a:headEnd/>
            <a:tailEnd/>
          </a:ln>
          <a:effectLst/>
        </p:spPr>
        <p:txBody>
          <a:bodyPr>
            <a:spAutoFit/>
          </a:bodyPr>
          <a:lstStyle/>
          <a:p>
            <a:r>
              <a:rPr lang="en-US" b="1" dirty="0">
                <a:solidFill>
                  <a:srgbClr val="000000"/>
                </a:solidFill>
              </a:rPr>
              <a:t>So:</a:t>
            </a:r>
            <a:r>
              <a:rPr lang="en-US" dirty="0">
                <a:solidFill>
                  <a:srgbClr val="000000"/>
                </a:solidFill>
              </a:rPr>
              <a:t> BAD example slide - nasty background – </a:t>
            </a:r>
            <a:r>
              <a:rPr lang="en-US" dirty="0" smtClean="0">
                <a:solidFill>
                  <a:srgbClr val="000000"/>
                </a:solidFill>
              </a:rPr>
              <a:t>it’s </a:t>
            </a:r>
            <a:r>
              <a:rPr lang="en-US" dirty="0">
                <a:solidFill>
                  <a:srgbClr val="000000"/>
                </a:solidFill>
              </a:rPr>
              <a:t>very distracting and much more interesting than the text!!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F5C631-A9FC-4E6C-8418-C8B4C619BB39}" type="slidenum">
              <a:rPr lang="en-US"/>
              <a:pPr/>
              <a:t>22</a:t>
            </a:fld>
            <a:endParaRPr lang="en-US"/>
          </a:p>
        </p:txBody>
      </p:sp>
      <p:sp>
        <p:nvSpPr>
          <p:cNvPr id="61442" name="Rectangle 2"/>
          <p:cNvSpPr>
            <a:spLocks noGrp="1" noChangeArrowheads="1"/>
          </p:cNvSpPr>
          <p:nvPr>
            <p:ph type="title"/>
          </p:nvPr>
        </p:nvSpPr>
        <p:spPr/>
        <p:txBody>
          <a:bodyPr/>
          <a:lstStyle/>
          <a:p>
            <a:r>
              <a:rPr lang="en-US"/>
              <a:t>What Resources are Required?</a:t>
            </a:r>
          </a:p>
        </p:txBody>
      </p:sp>
      <p:sp>
        <p:nvSpPr>
          <p:cNvPr id="61443" name="Rectangle 3"/>
          <p:cNvSpPr>
            <a:spLocks noGrp="1" noChangeArrowheads="1"/>
          </p:cNvSpPr>
          <p:nvPr>
            <p:ph type="body" idx="1"/>
          </p:nvPr>
        </p:nvSpPr>
        <p:spPr/>
        <p:txBody>
          <a:bodyPr/>
          <a:lstStyle/>
          <a:p>
            <a:r>
              <a:rPr lang="en-US" sz="2400" dirty="0"/>
              <a:t>Start with educational objectives and goals</a:t>
            </a:r>
          </a:p>
          <a:p>
            <a:r>
              <a:rPr lang="en-US" sz="2400" dirty="0"/>
              <a:t>Define needs based only on the educational objectives</a:t>
            </a:r>
          </a:p>
          <a:p>
            <a:r>
              <a:rPr lang="en-US" sz="2400" dirty="0"/>
              <a:t>Initially identify minimal hardware requirements, beg or borrow if necessary</a:t>
            </a:r>
          </a:p>
          <a:p>
            <a:r>
              <a:rPr lang="en-US" sz="2400" dirty="0"/>
              <a:t>Integrate staff into lab with scientific staff to increase participation</a:t>
            </a:r>
          </a:p>
          <a:p>
            <a:endParaRPr lang="en-US" sz="2400" dirty="0"/>
          </a:p>
        </p:txBody>
      </p:sp>
      <p:sp>
        <p:nvSpPr>
          <p:cNvPr id="61444" name="Text Box 4"/>
          <p:cNvSpPr txBox="1">
            <a:spLocks noChangeArrowheads="1"/>
          </p:cNvSpPr>
          <p:nvPr/>
        </p:nvSpPr>
        <p:spPr bwMode="auto">
          <a:xfrm>
            <a:off x="1828800" y="6096000"/>
            <a:ext cx="5340350" cy="366713"/>
          </a:xfrm>
          <a:prstGeom prst="rect">
            <a:avLst/>
          </a:prstGeom>
          <a:solidFill>
            <a:schemeClr val="accent3">
              <a:lumMod val="20000"/>
              <a:lumOff val="80000"/>
            </a:schemeClr>
          </a:solidFill>
          <a:ln w="9525">
            <a:noFill/>
            <a:miter lim="800000"/>
            <a:headEnd/>
            <a:tailEnd/>
          </a:ln>
          <a:effectLst/>
        </p:spPr>
        <p:txBody>
          <a:bodyPr wrap="none">
            <a:spAutoFit/>
          </a:bodyPr>
          <a:lstStyle/>
          <a:p>
            <a:r>
              <a:rPr lang="en-US" dirty="0">
                <a:solidFill>
                  <a:schemeClr val="bg1"/>
                </a:solidFill>
              </a:rPr>
              <a:t>So: VERY BAD example slide – drop the fireworks!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 J. Paul Robinson, Purdue University</a:t>
            </a:r>
          </a:p>
        </p:txBody>
      </p:sp>
      <p:sp>
        <p:nvSpPr>
          <p:cNvPr id="9" name="Slide Number Placeholder 5"/>
          <p:cNvSpPr>
            <a:spLocks noGrp="1"/>
          </p:cNvSpPr>
          <p:nvPr>
            <p:ph type="sldNum" sz="quarter" idx="12"/>
          </p:nvPr>
        </p:nvSpPr>
        <p:spPr/>
        <p:txBody>
          <a:bodyPr/>
          <a:lstStyle/>
          <a:p>
            <a:fld id="{8716FD57-3B17-431B-95EF-61E1EFF7D132}" type="slidenum">
              <a:rPr lang="en-US"/>
              <a:pPr/>
              <a:t>23</a:t>
            </a:fld>
            <a:r>
              <a:rPr lang="en-US"/>
              <a:t> of 46</a:t>
            </a:r>
          </a:p>
        </p:txBody>
      </p:sp>
      <p:sp>
        <p:nvSpPr>
          <p:cNvPr id="63490" name="Rectangle 2"/>
          <p:cNvSpPr>
            <a:spLocks noChangeArrowheads="1"/>
          </p:cNvSpPr>
          <p:nvPr/>
        </p:nvSpPr>
        <p:spPr bwMode="auto">
          <a:xfrm>
            <a:off x="762000" y="5181600"/>
            <a:ext cx="4572000" cy="381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3491" name="Rectangle 3"/>
          <p:cNvSpPr>
            <a:spLocks noChangeArrowheads="1"/>
          </p:cNvSpPr>
          <p:nvPr/>
        </p:nvSpPr>
        <p:spPr bwMode="auto">
          <a:xfrm>
            <a:off x="1066800" y="3276600"/>
            <a:ext cx="7467600" cy="6096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492" name="Rectangle 4"/>
          <p:cNvSpPr>
            <a:spLocks noChangeArrowheads="1"/>
          </p:cNvSpPr>
          <p:nvPr/>
        </p:nvSpPr>
        <p:spPr bwMode="auto">
          <a:xfrm>
            <a:off x="1066800" y="2667000"/>
            <a:ext cx="7467600" cy="609600"/>
          </a:xfrm>
          <a:prstGeom prst="rect">
            <a:avLst/>
          </a:prstGeom>
          <a:solidFill>
            <a:srgbClr val="0033CC"/>
          </a:solidFill>
          <a:ln w="9525">
            <a:solidFill>
              <a:schemeClr val="tx1"/>
            </a:solidFill>
            <a:miter lim="800000"/>
            <a:headEnd/>
            <a:tailEnd/>
          </a:ln>
          <a:effectLst/>
        </p:spPr>
        <p:txBody>
          <a:bodyPr wrap="none" anchor="ctr"/>
          <a:lstStyle/>
          <a:p>
            <a:endParaRPr lang="en-US"/>
          </a:p>
        </p:txBody>
      </p:sp>
      <p:sp>
        <p:nvSpPr>
          <p:cNvPr id="63493" name="Rectangle 5"/>
          <p:cNvSpPr>
            <a:spLocks noGrp="1" noChangeArrowheads="1"/>
          </p:cNvSpPr>
          <p:nvPr>
            <p:ph type="title"/>
          </p:nvPr>
        </p:nvSpPr>
        <p:spPr>
          <a:xfrm>
            <a:off x="457200" y="0"/>
            <a:ext cx="8229600" cy="792163"/>
          </a:xfrm>
        </p:spPr>
        <p:txBody>
          <a:bodyPr/>
          <a:lstStyle/>
          <a:p>
            <a:r>
              <a:rPr lang="en-US"/>
              <a:t>Use of Color</a:t>
            </a:r>
          </a:p>
        </p:txBody>
      </p:sp>
      <p:sp>
        <p:nvSpPr>
          <p:cNvPr id="63494" name="Rectangle 6"/>
          <p:cNvSpPr>
            <a:spLocks noGrp="1" noChangeArrowheads="1"/>
          </p:cNvSpPr>
          <p:nvPr>
            <p:ph type="body" idx="1"/>
          </p:nvPr>
        </p:nvSpPr>
        <p:spPr>
          <a:xfrm>
            <a:off x="304800" y="990600"/>
            <a:ext cx="8229600" cy="990600"/>
          </a:xfrm>
        </p:spPr>
        <p:txBody>
          <a:bodyPr/>
          <a:lstStyle/>
          <a:p>
            <a:pPr>
              <a:lnSpc>
                <a:spcPct val="80000"/>
              </a:lnSpc>
            </a:pPr>
            <a:r>
              <a:rPr lang="en-US" sz="2800"/>
              <a:t>Color shows </a:t>
            </a:r>
            <a:r>
              <a:rPr lang="en-US" sz="2800">
                <a:solidFill>
                  <a:srgbClr val="FF0000"/>
                </a:solidFill>
              </a:rPr>
              <a:t>emphasis….</a:t>
            </a:r>
            <a:r>
              <a:rPr lang="en-US" sz="2800"/>
              <a:t>BUT..</a:t>
            </a:r>
          </a:p>
          <a:p>
            <a:pPr>
              <a:lnSpc>
                <a:spcPct val="80000"/>
              </a:lnSpc>
            </a:pPr>
            <a:r>
              <a:rPr lang="en-US" sz="2800"/>
              <a:t>It should be used sparingly</a:t>
            </a:r>
          </a:p>
          <a:p>
            <a:pPr>
              <a:lnSpc>
                <a:spcPct val="80000"/>
              </a:lnSpc>
            </a:pPr>
            <a:r>
              <a:rPr lang="en-US" sz="2800"/>
              <a:t>Certain colors cannot be used together</a:t>
            </a:r>
          </a:p>
          <a:p>
            <a:pPr lvl="1">
              <a:lnSpc>
                <a:spcPct val="80000"/>
              </a:lnSpc>
            </a:pPr>
            <a:r>
              <a:rPr lang="en-US" sz="2400"/>
              <a:t>For example:</a:t>
            </a:r>
          </a:p>
          <a:p>
            <a:pPr lvl="1">
              <a:lnSpc>
                <a:spcPct val="80000"/>
              </a:lnSpc>
            </a:pPr>
            <a:r>
              <a:rPr lang="en-US" sz="2400">
                <a:solidFill>
                  <a:srgbClr val="FF0000"/>
                </a:solidFill>
              </a:rPr>
              <a:t>Red text cannot be used on blue backgrounds or vice versa</a:t>
            </a:r>
          </a:p>
          <a:p>
            <a:pPr lvl="1">
              <a:lnSpc>
                <a:spcPct val="80000"/>
              </a:lnSpc>
            </a:pPr>
            <a:r>
              <a:rPr lang="en-US" sz="2400">
                <a:solidFill>
                  <a:srgbClr val="0033CC"/>
                </a:solidFill>
              </a:rPr>
              <a:t>Blue text cannot be used on red backgrounds or vice versa</a:t>
            </a:r>
          </a:p>
          <a:p>
            <a:pPr>
              <a:lnSpc>
                <a:spcPct val="80000"/>
              </a:lnSpc>
            </a:pPr>
            <a:endParaRPr lang="en-US" sz="2800">
              <a:solidFill>
                <a:srgbClr val="0033CC"/>
              </a:solidFill>
            </a:endParaRPr>
          </a:p>
          <a:p>
            <a:pPr>
              <a:lnSpc>
                <a:spcPct val="80000"/>
              </a:lnSpc>
            </a:pPr>
            <a:r>
              <a:rPr lang="en-US" sz="2800">
                <a:solidFill>
                  <a:srgbClr val="FF0000"/>
                </a:solidFill>
              </a:rPr>
              <a:t>Colors that should virtually never be used are:</a:t>
            </a:r>
          </a:p>
          <a:p>
            <a:pPr lvl="1">
              <a:lnSpc>
                <a:spcPct val="80000"/>
              </a:lnSpc>
            </a:pPr>
            <a:r>
              <a:rPr lang="en-US" sz="2400">
                <a:solidFill>
                  <a:srgbClr val="990099"/>
                </a:solidFill>
              </a:rPr>
              <a:t>Purple</a:t>
            </a:r>
            <a:r>
              <a:rPr lang="en-US" sz="2400">
                <a:solidFill>
                  <a:srgbClr val="FF0000"/>
                </a:solidFill>
              </a:rPr>
              <a:t>, </a:t>
            </a:r>
            <a:r>
              <a:rPr lang="en-US" sz="2400">
                <a:solidFill>
                  <a:srgbClr val="FF6699"/>
                </a:solidFill>
              </a:rPr>
              <a:t>pink </a:t>
            </a:r>
            <a:r>
              <a:rPr lang="en-US" sz="2400"/>
              <a:t>and</a:t>
            </a:r>
            <a:r>
              <a:rPr lang="en-US" sz="2400">
                <a:solidFill>
                  <a:srgbClr val="FF0000"/>
                </a:solidFill>
              </a:rPr>
              <a:t>  </a:t>
            </a:r>
            <a:r>
              <a:rPr lang="en-US" sz="2400">
                <a:solidFill>
                  <a:srgbClr val="66FF33"/>
                </a:solidFill>
              </a:rPr>
              <a:t>bright green</a:t>
            </a:r>
          </a:p>
          <a:p>
            <a:pPr>
              <a:lnSpc>
                <a:spcPct val="80000"/>
              </a:lnSpc>
            </a:pPr>
            <a:r>
              <a:rPr lang="en-US" sz="2800">
                <a:solidFill>
                  <a:srgbClr val="FFFF00"/>
                </a:solidFill>
              </a:rPr>
              <a:t>Yellow can be used on black</a:t>
            </a:r>
            <a:r>
              <a:rPr lang="en-US" sz="2800"/>
              <a:t> </a:t>
            </a:r>
            <a:r>
              <a:rPr lang="en-US" sz="2800">
                <a:solidFill>
                  <a:srgbClr val="FFFF00"/>
                </a:solidFill>
              </a:rPr>
              <a:t>but never on white background</a:t>
            </a:r>
          </a:p>
        </p:txBody>
      </p:sp>
      <p:sp>
        <p:nvSpPr>
          <p:cNvPr id="63495" name="Text Box 7"/>
          <p:cNvSpPr txBox="1">
            <a:spLocks noChangeArrowheads="1"/>
          </p:cNvSpPr>
          <p:nvPr/>
        </p:nvSpPr>
        <p:spPr bwMode="auto">
          <a:xfrm>
            <a:off x="990600" y="5943600"/>
            <a:ext cx="6858000" cy="641350"/>
          </a:xfrm>
          <a:prstGeom prst="rect">
            <a:avLst/>
          </a:prstGeom>
          <a:solidFill>
            <a:srgbClr val="CCFFFF"/>
          </a:solidFill>
          <a:ln w="9525">
            <a:noFill/>
            <a:miter lim="800000"/>
            <a:headEnd/>
            <a:tailEnd/>
          </a:ln>
          <a:effectLst/>
        </p:spPr>
        <p:txBody>
          <a:bodyPr>
            <a:spAutoFit/>
          </a:bodyPr>
          <a:lstStyle/>
          <a:p>
            <a:r>
              <a:rPr lang="en-US" b="1"/>
              <a:t>So:</a:t>
            </a:r>
            <a:r>
              <a:rPr lang="en-US"/>
              <a:t> NEVER use red and blue together…it might look OK on your computer screen, but it’s horrible on the projector screen!!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t>© J. Paul Robinson, Purdue University</a:t>
            </a:r>
          </a:p>
        </p:txBody>
      </p:sp>
      <p:sp>
        <p:nvSpPr>
          <p:cNvPr id="18" name="Slide Number Placeholder 5"/>
          <p:cNvSpPr>
            <a:spLocks noGrp="1"/>
          </p:cNvSpPr>
          <p:nvPr>
            <p:ph type="sldNum" sz="quarter" idx="12"/>
          </p:nvPr>
        </p:nvSpPr>
        <p:spPr/>
        <p:txBody>
          <a:bodyPr/>
          <a:lstStyle/>
          <a:p>
            <a:fld id="{516D75DF-19B4-4C5E-A2CA-83D8419FD4F9}" type="slidenum">
              <a:rPr lang="en-US"/>
              <a:pPr/>
              <a:t>24</a:t>
            </a:fld>
            <a:r>
              <a:rPr lang="en-US"/>
              <a:t> of 46</a:t>
            </a:r>
          </a:p>
        </p:txBody>
      </p:sp>
      <p:sp>
        <p:nvSpPr>
          <p:cNvPr id="65538" name="Rectangle 2"/>
          <p:cNvSpPr>
            <a:spLocks noGrp="1" noChangeArrowheads="1"/>
          </p:cNvSpPr>
          <p:nvPr>
            <p:ph type="title"/>
          </p:nvPr>
        </p:nvSpPr>
        <p:spPr>
          <a:xfrm>
            <a:off x="0" y="0"/>
            <a:ext cx="9144000" cy="1143000"/>
          </a:xfrm>
        </p:spPr>
        <p:txBody>
          <a:bodyPr/>
          <a:lstStyle/>
          <a:p>
            <a:r>
              <a:rPr lang="en-US" sz="3600"/>
              <a:t>The difference between the computer screen and the projector screen</a:t>
            </a:r>
          </a:p>
        </p:txBody>
      </p:sp>
      <p:sp>
        <p:nvSpPr>
          <p:cNvPr id="65539" name="Rectangle 3"/>
          <p:cNvSpPr>
            <a:spLocks noGrp="1" noChangeArrowheads="1"/>
          </p:cNvSpPr>
          <p:nvPr>
            <p:ph type="body" idx="1"/>
          </p:nvPr>
        </p:nvSpPr>
        <p:spPr>
          <a:xfrm>
            <a:off x="228600" y="1143000"/>
            <a:ext cx="8610600" cy="4525963"/>
          </a:xfrm>
        </p:spPr>
        <p:txBody>
          <a:bodyPr/>
          <a:lstStyle/>
          <a:p>
            <a:r>
              <a:rPr lang="en-US" sz="2400"/>
              <a:t>Colors that look great on your computer screen may be HORRIBLE on the projector screen.</a:t>
            </a:r>
          </a:p>
          <a:p>
            <a:r>
              <a:rPr lang="en-US" sz="2400"/>
              <a:t>For example BLUE background CANNOT have black text.</a:t>
            </a:r>
          </a:p>
        </p:txBody>
      </p:sp>
      <p:sp>
        <p:nvSpPr>
          <p:cNvPr id="65540" name="Rectangle 4"/>
          <p:cNvSpPr>
            <a:spLocks noChangeArrowheads="1"/>
          </p:cNvSpPr>
          <p:nvPr/>
        </p:nvSpPr>
        <p:spPr bwMode="auto">
          <a:xfrm>
            <a:off x="4724400" y="2438400"/>
            <a:ext cx="3810000" cy="2743200"/>
          </a:xfrm>
          <a:prstGeom prst="rect">
            <a:avLst/>
          </a:prstGeom>
          <a:solidFill>
            <a:srgbClr val="002060"/>
          </a:solidFill>
          <a:ln w="9525">
            <a:solidFill>
              <a:schemeClr val="tx1"/>
            </a:solidFill>
            <a:miter lim="800000"/>
            <a:headEnd/>
            <a:tailEnd/>
          </a:ln>
          <a:effectLst/>
        </p:spPr>
        <p:txBody>
          <a:bodyPr wrap="none" anchor="ctr"/>
          <a:lstStyle/>
          <a:p>
            <a:endParaRPr lang="en-US"/>
          </a:p>
        </p:txBody>
      </p:sp>
      <p:sp>
        <p:nvSpPr>
          <p:cNvPr id="65541" name="Rectangle 5"/>
          <p:cNvSpPr>
            <a:spLocks noChangeArrowheads="1"/>
          </p:cNvSpPr>
          <p:nvPr/>
        </p:nvSpPr>
        <p:spPr bwMode="auto">
          <a:xfrm>
            <a:off x="533400" y="2438400"/>
            <a:ext cx="3810000" cy="2743200"/>
          </a:xfrm>
          <a:prstGeom prst="rect">
            <a:avLst/>
          </a:prstGeom>
          <a:solidFill>
            <a:srgbClr val="6600FF"/>
          </a:solidFill>
          <a:ln w="9525">
            <a:solidFill>
              <a:schemeClr val="tx1"/>
            </a:solidFill>
            <a:miter lim="800000"/>
            <a:headEnd/>
            <a:tailEnd/>
          </a:ln>
          <a:effectLst/>
        </p:spPr>
        <p:txBody>
          <a:bodyPr wrap="none" anchor="ctr"/>
          <a:lstStyle/>
          <a:p>
            <a:pPr algn="ctr"/>
            <a:endParaRPr lang="en-US">
              <a:solidFill>
                <a:schemeClr val="accent2"/>
              </a:solidFill>
            </a:endParaRPr>
          </a:p>
        </p:txBody>
      </p:sp>
      <p:sp>
        <p:nvSpPr>
          <p:cNvPr id="65542" name="Text Box 6"/>
          <p:cNvSpPr txBox="1">
            <a:spLocks noChangeArrowheads="1"/>
          </p:cNvSpPr>
          <p:nvPr/>
        </p:nvSpPr>
        <p:spPr bwMode="auto">
          <a:xfrm>
            <a:off x="762000" y="5181600"/>
            <a:ext cx="3702050" cy="641350"/>
          </a:xfrm>
          <a:prstGeom prst="rect">
            <a:avLst/>
          </a:prstGeom>
          <a:noFill/>
          <a:ln w="9525">
            <a:noFill/>
            <a:miter lim="800000"/>
            <a:headEnd/>
            <a:tailEnd/>
          </a:ln>
          <a:effectLst/>
        </p:spPr>
        <p:txBody>
          <a:bodyPr wrap="none">
            <a:spAutoFit/>
          </a:bodyPr>
          <a:lstStyle/>
          <a:p>
            <a:r>
              <a:rPr lang="en-US"/>
              <a:t>Your computer SCREEN looks like</a:t>
            </a:r>
          </a:p>
          <a:p>
            <a:r>
              <a:rPr lang="en-US"/>
              <a:t>this….It’s just OK.</a:t>
            </a:r>
          </a:p>
        </p:txBody>
      </p:sp>
      <p:sp>
        <p:nvSpPr>
          <p:cNvPr id="65543" name="Text Box 7"/>
          <p:cNvSpPr txBox="1">
            <a:spLocks noChangeArrowheads="1"/>
          </p:cNvSpPr>
          <p:nvPr/>
        </p:nvSpPr>
        <p:spPr bwMode="auto">
          <a:xfrm>
            <a:off x="5010150" y="5181600"/>
            <a:ext cx="3676650" cy="641350"/>
          </a:xfrm>
          <a:prstGeom prst="rect">
            <a:avLst/>
          </a:prstGeom>
          <a:noFill/>
          <a:ln w="9525">
            <a:noFill/>
            <a:miter lim="800000"/>
            <a:headEnd/>
            <a:tailEnd/>
          </a:ln>
          <a:effectLst/>
        </p:spPr>
        <p:txBody>
          <a:bodyPr wrap="none">
            <a:spAutoFit/>
          </a:bodyPr>
          <a:lstStyle/>
          <a:p>
            <a:r>
              <a:rPr lang="en-US"/>
              <a:t>But this is what happens when it is</a:t>
            </a:r>
          </a:p>
          <a:p>
            <a:r>
              <a:rPr lang="en-US"/>
              <a:t>projected onto the screen….</a:t>
            </a:r>
          </a:p>
        </p:txBody>
      </p:sp>
      <p:sp>
        <p:nvSpPr>
          <p:cNvPr id="65544" name="Text Box 8"/>
          <p:cNvSpPr txBox="1">
            <a:spLocks noChangeArrowheads="1"/>
          </p:cNvSpPr>
          <p:nvPr/>
        </p:nvSpPr>
        <p:spPr bwMode="auto">
          <a:xfrm>
            <a:off x="838200" y="2743200"/>
            <a:ext cx="3105150" cy="641350"/>
          </a:xfrm>
          <a:prstGeom prst="rect">
            <a:avLst/>
          </a:prstGeom>
          <a:noFill/>
          <a:ln w="9525">
            <a:noFill/>
            <a:miter lim="800000"/>
            <a:headEnd/>
            <a:tailEnd/>
          </a:ln>
          <a:effectLst/>
        </p:spPr>
        <p:txBody>
          <a:bodyPr wrap="none">
            <a:spAutoFit/>
          </a:bodyPr>
          <a:lstStyle/>
          <a:p>
            <a:r>
              <a:rPr lang="en-US"/>
              <a:t>Black Text looks fine on your</a:t>
            </a:r>
          </a:p>
          <a:p>
            <a:r>
              <a:rPr lang="en-US"/>
              <a:t>Computer screen</a:t>
            </a:r>
          </a:p>
        </p:txBody>
      </p:sp>
      <p:sp>
        <p:nvSpPr>
          <p:cNvPr id="65545" name="Line 9"/>
          <p:cNvSpPr>
            <a:spLocks noChangeShapeType="1"/>
          </p:cNvSpPr>
          <p:nvPr/>
        </p:nvSpPr>
        <p:spPr bwMode="auto">
          <a:xfrm>
            <a:off x="1066800" y="3657600"/>
            <a:ext cx="0" cy="1066800"/>
          </a:xfrm>
          <a:prstGeom prst="line">
            <a:avLst/>
          </a:prstGeom>
          <a:noFill/>
          <a:ln w="9525">
            <a:solidFill>
              <a:schemeClr val="tx1"/>
            </a:solidFill>
            <a:round/>
            <a:headEnd/>
            <a:tailEnd/>
          </a:ln>
          <a:effectLst/>
        </p:spPr>
        <p:txBody>
          <a:bodyPr wrap="none"/>
          <a:lstStyle/>
          <a:p>
            <a:endParaRPr lang="en-US"/>
          </a:p>
        </p:txBody>
      </p:sp>
      <p:sp>
        <p:nvSpPr>
          <p:cNvPr id="65546" name="Line 10"/>
          <p:cNvSpPr>
            <a:spLocks noChangeShapeType="1"/>
          </p:cNvSpPr>
          <p:nvPr/>
        </p:nvSpPr>
        <p:spPr bwMode="auto">
          <a:xfrm>
            <a:off x="1066800" y="4724400"/>
            <a:ext cx="2667000" cy="0"/>
          </a:xfrm>
          <a:prstGeom prst="line">
            <a:avLst/>
          </a:prstGeom>
          <a:noFill/>
          <a:ln w="9525">
            <a:solidFill>
              <a:schemeClr val="tx1"/>
            </a:solidFill>
            <a:round/>
            <a:headEnd/>
            <a:tailEnd/>
          </a:ln>
          <a:effectLst/>
        </p:spPr>
        <p:txBody>
          <a:bodyPr wrap="none"/>
          <a:lstStyle/>
          <a:p>
            <a:endParaRPr lang="en-US"/>
          </a:p>
        </p:txBody>
      </p:sp>
      <p:sp>
        <p:nvSpPr>
          <p:cNvPr id="65547" name="Freeform 11"/>
          <p:cNvSpPr>
            <a:spLocks/>
          </p:cNvSpPr>
          <p:nvPr/>
        </p:nvSpPr>
        <p:spPr bwMode="auto">
          <a:xfrm>
            <a:off x="1262063" y="3479800"/>
            <a:ext cx="2584450" cy="1184275"/>
          </a:xfrm>
          <a:custGeom>
            <a:avLst/>
            <a:gdLst/>
            <a:ahLst/>
            <a:cxnLst>
              <a:cxn ang="0">
                <a:pos x="0" y="695"/>
              </a:cxn>
              <a:cxn ang="0">
                <a:pos x="46" y="603"/>
              </a:cxn>
              <a:cxn ang="0">
                <a:pos x="92" y="613"/>
              </a:cxn>
              <a:cxn ang="0">
                <a:pos x="110" y="667"/>
              </a:cxn>
              <a:cxn ang="0">
                <a:pos x="156" y="603"/>
              </a:cxn>
              <a:cxn ang="0">
                <a:pos x="238" y="613"/>
              </a:cxn>
              <a:cxn ang="0">
                <a:pos x="266" y="457"/>
              </a:cxn>
              <a:cxn ang="0">
                <a:pos x="293" y="448"/>
              </a:cxn>
              <a:cxn ang="0">
                <a:pos x="311" y="567"/>
              </a:cxn>
              <a:cxn ang="0">
                <a:pos x="357" y="558"/>
              </a:cxn>
              <a:cxn ang="0">
                <a:pos x="412" y="393"/>
              </a:cxn>
              <a:cxn ang="0">
                <a:pos x="439" y="430"/>
              </a:cxn>
              <a:cxn ang="0">
                <a:pos x="458" y="485"/>
              </a:cxn>
              <a:cxn ang="0">
                <a:pos x="503" y="475"/>
              </a:cxn>
              <a:cxn ang="0">
                <a:pos x="549" y="421"/>
              </a:cxn>
              <a:cxn ang="0">
                <a:pos x="622" y="247"/>
              </a:cxn>
              <a:cxn ang="0">
                <a:pos x="732" y="283"/>
              </a:cxn>
              <a:cxn ang="0">
                <a:pos x="778" y="439"/>
              </a:cxn>
              <a:cxn ang="0">
                <a:pos x="832" y="421"/>
              </a:cxn>
              <a:cxn ang="0">
                <a:pos x="915" y="293"/>
              </a:cxn>
              <a:cxn ang="0">
                <a:pos x="960" y="366"/>
              </a:cxn>
              <a:cxn ang="0">
                <a:pos x="997" y="283"/>
              </a:cxn>
              <a:cxn ang="0">
                <a:pos x="1034" y="201"/>
              </a:cxn>
              <a:cxn ang="0">
                <a:pos x="1070" y="101"/>
              </a:cxn>
              <a:cxn ang="0">
                <a:pos x="1098" y="37"/>
              </a:cxn>
              <a:cxn ang="0">
                <a:pos x="1152" y="0"/>
              </a:cxn>
              <a:cxn ang="0">
                <a:pos x="1152" y="101"/>
              </a:cxn>
              <a:cxn ang="0">
                <a:pos x="1098" y="448"/>
              </a:cxn>
              <a:cxn ang="0">
                <a:pos x="1198" y="722"/>
              </a:cxn>
              <a:cxn ang="0">
                <a:pos x="1235" y="603"/>
              </a:cxn>
              <a:cxn ang="0">
                <a:pos x="1271" y="494"/>
              </a:cxn>
              <a:cxn ang="0">
                <a:pos x="1326" y="585"/>
              </a:cxn>
              <a:cxn ang="0">
                <a:pos x="1354" y="384"/>
              </a:cxn>
              <a:cxn ang="0">
                <a:pos x="1436" y="475"/>
              </a:cxn>
              <a:cxn ang="0">
                <a:pos x="1500" y="475"/>
              </a:cxn>
              <a:cxn ang="0">
                <a:pos x="1509" y="439"/>
              </a:cxn>
              <a:cxn ang="0">
                <a:pos x="1518" y="393"/>
              </a:cxn>
              <a:cxn ang="0">
                <a:pos x="1546" y="430"/>
              </a:cxn>
              <a:cxn ang="0">
                <a:pos x="1610" y="549"/>
              </a:cxn>
              <a:cxn ang="0">
                <a:pos x="1628" y="658"/>
              </a:cxn>
            </a:cxnLst>
            <a:rect l="0" t="0" r="r" b="b"/>
            <a:pathLst>
              <a:path w="1628" h="746">
                <a:moveTo>
                  <a:pt x="0" y="695"/>
                </a:moveTo>
                <a:cubicBezTo>
                  <a:pt x="9" y="651"/>
                  <a:pt x="16" y="634"/>
                  <a:pt x="46" y="603"/>
                </a:cubicBezTo>
                <a:cubicBezTo>
                  <a:pt x="61" y="606"/>
                  <a:pt x="81" y="602"/>
                  <a:pt x="92" y="613"/>
                </a:cubicBezTo>
                <a:cubicBezTo>
                  <a:pt x="105" y="626"/>
                  <a:pt x="110" y="667"/>
                  <a:pt x="110" y="667"/>
                </a:cubicBezTo>
                <a:cubicBezTo>
                  <a:pt x="120" y="636"/>
                  <a:pt x="134" y="626"/>
                  <a:pt x="156" y="603"/>
                </a:cubicBezTo>
                <a:cubicBezTo>
                  <a:pt x="189" y="615"/>
                  <a:pt x="203" y="625"/>
                  <a:pt x="238" y="613"/>
                </a:cubicBezTo>
                <a:cubicBezTo>
                  <a:pt x="239" y="601"/>
                  <a:pt x="247" y="476"/>
                  <a:pt x="266" y="457"/>
                </a:cubicBezTo>
                <a:cubicBezTo>
                  <a:pt x="273" y="450"/>
                  <a:pt x="284" y="451"/>
                  <a:pt x="293" y="448"/>
                </a:cubicBezTo>
                <a:cubicBezTo>
                  <a:pt x="306" y="486"/>
                  <a:pt x="289" y="534"/>
                  <a:pt x="311" y="567"/>
                </a:cubicBezTo>
                <a:cubicBezTo>
                  <a:pt x="320" y="580"/>
                  <a:pt x="342" y="561"/>
                  <a:pt x="357" y="558"/>
                </a:cubicBezTo>
                <a:cubicBezTo>
                  <a:pt x="364" y="459"/>
                  <a:pt x="333" y="418"/>
                  <a:pt x="412" y="393"/>
                </a:cubicBezTo>
                <a:cubicBezTo>
                  <a:pt x="421" y="405"/>
                  <a:pt x="432" y="416"/>
                  <a:pt x="439" y="430"/>
                </a:cubicBezTo>
                <a:cubicBezTo>
                  <a:pt x="448" y="447"/>
                  <a:pt x="458" y="485"/>
                  <a:pt x="458" y="485"/>
                </a:cubicBezTo>
                <a:cubicBezTo>
                  <a:pt x="473" y="482"/>
                  <a:pt x="489" y="481"/>
                  <a:pt x="503" y="475"/>
                </a:cubicBezTo>
                <a:cubicBezTo>
                  <a:pt x="516" y="469"/>
                  <a:pt x="547" y="425"/>
                  <a:pt x="549" y="421"/>
                </a:cubicBezTo>
                <a:cubicBezTo>
                  <a:pt x="586" y="364"/>
                  <a:pt x="604" y="312"/>
                  <a:pt x="622" y="247"/>
                </a:cubicBezTo>
                <a:cubicBezTo>
                  <a:pt x="670" y="255"/>
                  <a:pt x="693" y="258"/>
                  <a:pt x="732" y="283"/>
                </a:cubicBezTo>
                <a:cubicBezTo>
                  <a:pt x="751" y="342"/>
                  <a:pt x="710" y="417"/>
                  <a:pt x="778" y="439"/>
                </a:cubicBezTo>
                <a:cubicBezTo>
                  <a:pt x="796" y="433"/>
                  <a:pt x="816" y="431"/>
                  <a:pt x="832" y="421"/>
                </a:cubicBezTo>
                <a:cubicBezTo>
                  <a:pt x="883" y="389"/>
                  <a:pt x="836" y="318"/>
                  <a:pt x="915" y="293"/>
                </a:cubicBezTo>
                <a:cubicBezTo>
                  <a:pt x="932" y="319"/>
                  <a:pt x="939" y="344"/>
                  <a:pt x="960" y="366"/>
                </a:cubicBezTo>
                <a:cubicBezTo>
                  <a:pt x="969" y="332"/>
                  <a:pt x="973" y="309"/>
                  <a:pt x="997" y="283"/>
                </a:cubicBezTo>
                <a:cubicBezTo>
                  <a:pt x="1007" y="253"/>
                  <a:pt x="1026" y="231"/>
                  <a:pt x="1034" y="201"/>
                </a:cubicBezTo>
                <a:cubicBezTo>
                  <a:pt x="1045" y="159"/>
                  <a:pt x="1046" y="137"/>
                  <a:pt x="1070" y="101"/>
                </a:cubicBezTo>
                <a:cubicBezTo>
                  <a:pt x="1076" y="74"/>
                  <a:pt x="1076" y="56"/>
                  <a:pt x="1098" y="37"/>
                </a:cubicBezTo>
                <a:cubicBezTo>
                  <a:pt x="1114" y="23"/>
                  <a:pt x="1152" y="0"/>
                  <a:pt x="1152" y="0"/>
                </a:cubicBezTo>
                <a:cubicBezTo>
                  <a:pt x="1192" y="38"/>
                  <a:pt x="1172" y="8"/>
                  <a:pt x="1152" y="101"/>
                </a:cubicBezTo>
                <a:cubicBezTo>
                  <a:pt x="1127" y="217"/>
                  <a:pt x="1109" y="330"/>
                  <a:pt x="1098" y="448"/>
                </a:cubicBezTo>
                <a:cubicBezTo>
                  <a:pt x="1106" y="696"/>
                  <a:pt x="1027" y="746"/>
                  <a:pt x="1198" y="722"/>
                </a:cubicBezTo>
                <a:cubicBezTo>
                  <a:pt x="1238" y="658"/>
                  <a:pt x="1226" y="691"/>
                  <a:pt x="1235" y="603"/>
                </a:cubicBezTo>
                <a:cubicBezTo>
                  <a:pt x="1246" y="493"/>
                  <a:pt x="1212" y="514"/>
                  <a:pt x="1271" y="494"/>
                </a:cubicBezTo>
                <a:cubicBezTo>
                  <a:pt x="1309" y="518"/>
                  <a:pt x="1315" y="542"/>
                  <a:pt x="1326" y="585"/>
                </a:cubicBezTo>
                <a:cubicBezTo>
                  <a:pt x="1339" y="519"/>
                  <a:pt x="1345" y="451"/>
                  <a:pt x="1354" y="384"/>
                </a:cubicBezTo>
                <a:cubicBezTo>
                  <a:pt x="1367" y="424"/>
                  <a:pt x="1395" y="462"/>
                  <a:pt x="1436" y="475"/>
                </a:cubicBezTo>
                <a:cubicBezTo>
                  <a:pt x="1469" y="509"/>
                  <a:pt x="1472" y="518"/>
                  <a:pt x="1500" y="475"/>
                </a:cubicBezTo>
                <a:cubicBezTo>
                  <a:pt x="1503" y="463"/>
                  <a:pt x="1506" y="451"/>
                  <a:pt x="1509" y="439"/>
                </a:cubicBezTo>
                <a:cubicBezTo>
                  <a:pt x="1512" y="424"/>
                  <a:pt x="1503" y="397"/>
                  <a:pt x="1518" y="393"/>
                </a:cubicBezTo>
                <a:cubicBezTo>
                  <a:pt x="1533" y="389"/>
                  <a:pt x="1537" y="417"/>
                  <a:pt x="1546" y="430"/>
                </a:cubicBezTo>
                <a:cubicBezTo>
                  <a:pt x="1576" y="473"/>
                  <a:pt x="1587" y="504"/>
                  <a:pt x="1610" y="549"/>
                </a:cubicBezTo>
                <a:cubicBezTo>
                  <a:pt x="1618" y="588"/>
                  <a:pt x="1628" y="619"/>
                  <a:pt x="1628" y="658"/>
                </a:cubicBezTo>
              </a:path>
            </a:pathLst>
          </a:custGeom>
          <a:noFill/>
          <a:ln w="9525">
            <a:solidFill>
              <a:schemeClr val="tx1"/>
            </a:solidFill>
            <a:round/>
            <a:headEnd/>
            <a:tailEnd/>
          </a:ln>
          <a:effectLst/>
        </p:spPr>
        <p:txBody>
          <a:bodyPr wrap="none"/>
          <a:lstStyle/>
          <a:p>
            <a:endParaRPr lang="en-US"/>
          </a:p>
        </p:txBody>
      </p:sp>
      <p:sp>
        <p:nvSpPr>
          <p:cNvPr id="65548" name="Text Box 12"/>
          <p:cNvSpPr txBox="1">
            <a:spLocks noChangeArrowheads="1"/>
          </p:cNvSpPr>
          <p:nvPr/>
        </p:nvSpPr>
        <p:spPr bwMode="auto">
          <a:xfrm>
            <a:off x="4972050" y="2743200"/>
            <a:ext cx="3105150" cy="641350"/>
          </a:xfrm>
          <a:prstGeom prst="rect">
            <a:avLst/>
          </a:prstGeom>
          <a:noFill/>
          <a:ln w="9525">
            <a:noFill/>
            <a:miter lim="800000"/>
            <a:headEnd/>
            <a:tailEnd/>
          </a:ln>
          <a:effectLst/>
        </p:spPr>
        <p:txBody>
          <a:bodyPr wrap="none">
            <a:spAutoFit/>
          </a:bodyPr>
          <a:lstStyle/>
          <a:p>
            <a:r>
              <a:rPr lang="en-US"/>
              <a:t>Black Text looks fine on your</a:t>
            </a:r>
          </a:p>
          <a:p>
            <a:r>
              <a:rPr lang="en-US"/>
              <a:t>Computer screen</a:t>
            </a:r>
          </a:p>
        </p:txBody>
      </p:sp>
      <p:sp>
        <p:nvSpPr>
          <p:cNvPr id="65549" name="Line 13"/>
          <p:cNvSpPr>
            <a:spLocks noChangeShapeType="1"/>
          </p:cNvSpPr>
          <p:nvPr/>
        </p:nvSpPr>
        <p:spPr bwMode="auto">
          <a:xfrm>
            <a:off x="5200650" y="3657600"/>
            <a:ext cx="0" cy="1066800"/>
          </a:xfrm>
          <a:prstGeom prst="line">
            <a:avLst/>
          </a:prstGeom>
          <a:noFill/>
          <a:ln w="9525">
            <a:solidFill>
              <a:schemeClr val="tx1"/>
            </a:solidFill>
            <a:round/>
            <a:headEnd/>
            <a:tailEnd/>
          </a:ln>
          <a:effectLst/>
        </p:spPr>
        <p:txBody>
          <a:bodyPr wrap="none"/>
          <a:lstStyle/>
          <a:p>
            <a:endParaRPr lang="en-US"/>
          </a:p>
        </p:txBody>
      </p:sp>
      <p:sp>
        <p:nvSpPr>
          <p:cNvPr id="65550" name="Line 14"/>
          <p:cNvSpPr>
            <a:spLocks noChangeShapeType="1"/>
          </p:cNvSpPr>
          <p:nvPr/>
        </p:nvSpPr>
        <p:spPr bwMode="auto">
          <a:xfrm>
            <a:off x="5200650" y="4724400"/>
            <a:ext cx="2667000" cy="0"/>
          </a:xfrm>
          <a:prstGeom prst="line">
            <a:avLst/>
          </a:prstGeom>
          <a:noFill/>
          <a:ln w="9525">
            <a:solidFill>
              <a:schemeClr val="tx1"/>
            </a:solidFill>
            <a:round/>
            <a:headEnd/>
            <a:tailEnd/>
          </a:ln>
          <a:effectLst/>
        </p:spPr>
        <p:txBody>
          <a:bodyPr wrap="none"/>
          <a:lstStyle/>
          <a:p>
            <a:endParaRPr lang="en-US"/>
          </a:p>
        </p:txBody>
      </p:sp>
      <p:sp>
        <p:nvSpPr>
          <p:cNvPr id="65551" name="Freeform 15"/>
          <p:cNvSpPr>
            <a:spLocks/>
          </p:cNvSpPr>
          <p:nvPr/>
        </p:nvSpPr>
        <p:spPr bwMode="auto">
          <a:xfrm>
            <a:off x="5395913" y="3479800"/>
            <a:ext cx="2584450" cy="1184275"/>
          </a:xfrm>
          <a:custGeom>
            <a:avLst/>
            <a:gdLst/>
            <a:ahLst/>
            <a:cxnLst>
              <a:cxn ang="0">
                <a:pos x="0" y="695"/>
              </a:cxn>
              <a:cxn ang="0">
                <a:pos x="46" y="603"/>
              </a:cxn>
              <a:cxn ang="0">
                <a:pos x="92" y="613"/>
              </a:cxn>
              <a:cxn ang="0">
                <a:pos x="110" y="667"/>
              </a:cxn>
              <a:cxn ang="0">
                <a:pos x="156" y="603"/>
              </a:cxn>
              <a:cxn ang="0">
                <a:pos x="238" y="613"/>
              </a:cxn>
              <a:cxn ang="0">
                <a:pos x="266" y="457"/>
              </a:cxn>
              <a:cxn ang="0">
                <a:pos x="293" y="448"/>
              </a:cxn>
              <a:cxn ang="0">
                <a:pos x="311" y="567"/>
              </a:cxn>
              <a:cxn ang="0">
                <a:pos x="357" y="558"/>
              </a:cxn>
              <a:cxn ang="0">
                <a:pos x="412" y="393"/>
              </a:cxn>
              <a:cxn ang="0">
                <a:pos x="439" y="430"/>
              </a:cxn>
              <a:cxn ang="0">
                <a:pos x="458" y="485"/>
              </a:cxn>
              <a:cxn ang="0">
                <a:pos x="503" y="475"/>
              </a:cxn>
              <a:cxn ang="0">
                <a:pos x="549" y="421"/>
              </a:cxn>
              <a:cxn ang="0">
                <a:pos x="622" y="247"/>
              </a:cxn>
              <a:cxn ang="0">
                <a:pos x="732" y="283"/>
              </a:cxn>
              <a:cxn ang="0">
                <a:pos x="778" y="439"/>
              </a:cxn>
              <a:cxn ang="0">
                <a:pos x="832" y="421"/>
              </a:cxn>
              <a:cxn ang="0">
                <a:pos x="915" y="293"/>
              </a:cxn>
              <a:cxn ang="0">
                <a:pos x="960" y="366"/>
              </a:cxn>
              <a:cxn ang="0">
                <a:pos x="997" y="283"/>
              </a:cxn>
              <a:cxn ang="0">
                <a:pos x="1034" y="201"/>
              </a:cxn>
              <a:cxn ang="0">
                <a:pos x="1070" y="101"/>
              </a:cxn>
              <a:cxn ang="0">
                <a:pos x="1098" y="37"/>
              </a:cxn>
              <a:cxn ang="0">
                <a:pos x="1152" y="0"/>
              </a:cxn>
              <a:cxn ang="0">
                <a:pos x="1152" y="101"/>
              </a:cxn>
              <a:cxn ang="0">
                <a:pos x="1098" y="448"/>
              </a:cxn>
              <a:cxn ang="0">
                <a:pos x="1198" y="722"/>
              </a:cxn>
              <a:cxn ang="0">
                <a:pos x="1235" y="603"/>
              </a:cxn>
              <a:cxn ang="0">
                <a:pos x="1271" y="494"/>
              </a:cxn>
              <a:cxn ang="0">
                <a:pos x="1326" y="585"/>
              </a:cxn>
              <a:cxn ang="0">
                <a:pos x="1354" y="384"/>
              </a:cxn>
              <a:cxn ang="0">
                <a:pos x="1436" y="475"/>
              </a:cxn>
              <a:cxn ang="0">
                <a:pos x="1500" y="475"/>
              </a:cxn>
              <a:cxn ang="0">
                <a:pos x="1509" y="439"/>
              </a:cxn>
              <a:cxn ang="0">
                <a:pos x="1518" y="393"/>
              </a:cxn>
              <a:cxn ang="0">
                <a:pos x="1546" y="430"/>
              </a:cxn>
              <a:cxn ang="0">
                <a:pos x="1610" y="549"/>
              </a:cxn>
              <a:cxn ang="0">
                <a:pos x="1628" y="658"/>
              </a:cxn>
            </a:cxnLst>
            <a:rect l="0" t="0" r="r" b="b"/>
            <a:pathLst>
              <a:path w="1628" h="746">
                <a:moveTo>
                  <a:pt x="0" y="695"/>
                </a:moveTo>
                <a:cubicBezTo>
                  <a:pt x="9" y="651"/>
                  <a:pt x="16" y="634"/>
                  <a:pt x="46" y="603"/>
                </a:cubicBezTo>
                <a:cubicBezTo>
                  <a:pt x="61" y="606"/>
                  <a:pt x="81" y="602"/>
                  <a:pt x="92" y="613"/>
                </a:cubicBezTo>
                <a:cubicBezTo>
                  <a:pt x="105" y="626"/>
                  <a:pt x="110" y="667"/>
                  <a:pt x="110" y="667"/>
                </a:cubicBezTo>
                <a:cubicBezTo>
                  <a:pt x="120" y="636"/>
                  <a:pt x="134" y="626"/>
                  <a:pt x="156" y="603"/>
                </a:cubicBezTo>
                <a:cubicBezTo>
                  <a:pt x="189" y="615"/>
                  <a:pt x="203" y="625"/>
                  <a:pt x="238" y="613"/>
                </a:cubicBezTo>
                <a:cubicBezTo>
                  <a:pt x="239" y="601"/>
                  <a:pt x="247" y="476"/>
                  <a:pt x="266" y="457"/>
                </a:cubicBezTo>
                <a:cubicBezTo>
                  <a:pt x="273" y="450"/>
                  <a:pt x="284" y="451"/>
                  <a:pt x="293" y="448"/>
                </a:cubicBezTo>
                <a:cubicBezTo>
                  <a:pt x="306" y="486"/>
                  <a:pt x="289" y="534"/>
                  <a:pt x="311" y="567"/>
                </a:cubicBezTo>
                <a:cubicBezTo>
                  <a:pt x="320" y="580"/>
                  <a:pt x="342" y="561"/>
                  <a:pt x="357" y="558"/>
                </a:cubicBezTo>
                <a:cubicBezTo>
                  <a:pt x="364" y="459"/>
                  <a:pt x="333" y="418"/>
                  <a:pt x="412" y="393"/>
                </a:cubicBezTo>
                <a:cubicBezTo>
                  <a:pt x="421" y="405"/>
                  <a:pt x="432" y="416"/>
                  <a:pt x="439" y="430"/>
                </a:cubicBezTo>
                <a:cubicBezTo>
                  <a:pt x="448" y="447"/>
                  <a:pt x="458" y="485"/>
                  <a:pt x="458" y="485"/>
                </a:cubicBezTo>
                <a:cubicBezTo>
                  <a:pt x="473" y="482"/>
                  <a:pt x="489" y="481"/>
                  <a:pt x="503" y="475"/>
                </a:cubicBezTo>
                <a:cubicBezTo>
                  <a:pt x="516" y="469"/>
                  <a:pt x="547" y="425"/>
                  <a:pt x="549" y="421"/>
                </a:cubicBezTo>
                <a:cubicBezTo>
                  <a:pt x="586" y="364"/>
                  <a:pt x="604" y="312"/>
                  <a:pt x="622" y="247"/>
                </a:cubicBezTo>
                <a:cubicBezTo>
                  <a:pt x="670" y="255"/>
                  <a:pt x="693" y="258"/>
                  <a:pt x="732" y="283"/>
                </a:cubicBezTo>
                <a:cubicBezTo>
                  <a:pt x="751" y="342"/>
                  <a:pt x="710" y="417"/>
                  <a:pt x="778" y="439"/>
                </a:cubicBezTo>
                <a:cubicBezTo>
                  <a:pt x="796" y="433"/>
                  <a:pt x="816" y="431"/>
                  <a:pt x="832" y="421"/>
                </a:cubicBezTo>
                <a:cubicBezTo>
                  <a:pt x="883" y="389"/>
                  <a:pt x="836" y="318"/>
                  <a:pt x="915" y="293"/>
                </a:cubicBezTo>
                <a:cubicBezTo>
                  <a:pt x="932" y="319"/>
                  <a:pt x="939" y="344"/>
                  <a:pt x="960" y="366"/>
                </a:cubicBezTo>
                <a:cubicBezTo>
                  <a:pt x="969" y="332"/>
                  <a:pt x="973" y="309"/>
                  <a:pt x="997" y="283"/>
                </a:cubicBezTo>
                <a:cubicBezTo>
                  <a:pt x="1007" y="253"/>
                  <a:pt x="1026" y="231"/>
                  <a:pt x="1034" y="201"/>
                </a:cubicBezTo>
                <a:cubicBezTo>
                  <a:pt x="1045" y="159"/>
                  <a:pt x="1046" y="137"/>
                  <a:pt x="1070" y="101"/>
                </a:cubicBezTo>
                <a:cubicBezTo>
                  <a:pt x="1076" y="74"/>
                  <a:pt x="1076" y="56"/>
                  <a:pt x="1098" y="37"/>
                </a:cubicBezTo>
                <a:cubicBezTo>
                  <a:pt x="1114" y="23"/>
                  <a:pt x="1152" y="0"/>
                  <a:pt x="1152" y="0"/>
                </a:cubicBezTo>
                <a:cubicBezTo>
                  <a:pt x="1192" y="38"/>
                  <a:pt x="1172" y="8"/>
                  <a:pt x="1152" y="101"/>
                </a:cubicBezTo>
                <a:cubicBezTo>
                  <a:pt x="1127" y="217"/>
                  <a:pt x="1109" y="330"/>
                  <a:pt x="1098" y="448"/>
                </a:cubicBezTo>
                <a:cubicBezTo>
                  <a:pt x="1106" y="696"/>
                  <a:pt x="1027" y="746"/>
                  <a:pt x="1198" y="722"/>
                </a:cubicBezTo>
                <a:cubicBezTo>
                  <a:pt x="1238" y="658"/>
                  <a:pt x="1226" y="691"/>
                  <a:pt x="1235" y="603"/>
                </a:cubicBezTo>
                <a:cubicBezTo>
                  <a:pt x="1246" y="493"/>
                  <a:pt x="1212" y="514"/>
                  <a:pt x="1271" y="494"/>
                </a:cubicBezTo>
                <a:cubicBezTo>
                  <a:pt x="1309" y="518"/>
                  <a:pt x="1315" y="542"/>
                  <a:pt x="1326" y="585"/>
                </a:cubicBezTo>
                <a:cubicBezTo>
                  <a:pt x="1339" y="519"/>
                  <a:pt x="1345" y="451"/>
                  <a:pt x="1354" y="384"/>
                </a:cubicBezTo>
                <a:cubicBezTo>
                  <a:pt x="1367" y="424"/>
                  <a:pt x="1395" y="462"/>
                  <a:pt x="1436" y="475"/>
                </a:cubicBezTo>
                <a:cubicBezTo>
                  <a:pt x="1469" y="509"/>
                  <a:pt x="1472" y="518"/>
                  <a:pt x="1500" y="475"/>
                </a:cubicBezTo>
                <a:cubicBezTo>
                  <a:pt x="1503" y="463"/>
                  <a:pt x="1506" y="451"/>
                  <a:pt x="1509" y="439"/>
                </a:cubicBezTo>
                <a:cubicBezTo>
                  <a:pt x="1512" y="424"/>
                  <a:pt x="1503" y="397"/>
                  <a:pt x="1518" y="393"/>
                </a:cubicBezTo>
                <a:cubicBezTo>
                  <a:pt x="1533" y="389"/>
                  <a:pt x="1537" y="417"/>
                  <a:pt x="1546" y="430"/>
                </a:cubicBezTo>
                <a:cubicBezTo>
                  <a:pt x="1576" y="473"/>
                  <a:pt x="1587" y="504"/>
                  <a:pt x="1610" y="549"/>
                </a:cubicBezTo>
                <a:cubicBezTo>
                  <a:pt x="1618" y="588"/>
                  <a:pt x="1628" y="619"/>
                  <a:pt x="1628" y="658"/>
                </a:cubicBezTo>
              </a:path>
            </a:pathLst>
          </a:custGeom>
          <a:noFill/>
          <a:ln w="9525">
            <a:solidFill>
              <a:schemeClr val="tx1"/>
            </a:solidFill>
            <a:round/>
            <a:headEnd/>
            <a:tailEnd/>
          </a:ln>
          <a:effectLst/>
        </p:spPr>
        <p:txBody>
          <a:bodyPr wrap="none"/>
          <a:lstStyle/>
          <a:p>
            <a:endParaRPr lang="en-US"/>
          </a:p>
        </p:txBody>
      </p:sp>
      <p:sp>
        <p:nvSpPr>
          <p:cNvPr id="65552" name="Text Box 16"/>
          <p:cNvSpPr txBox="1">
            <a:spLocks noChangeArrowheads="1"/>
          </p:cNvSpPr>
          <p:nvPr/>
        </p:nvSpPr>
        <p:spPr bwMode="auto">
          <a:xfrm>
            <a:off x="304800" y="5835650"/>
            <a:ext cx="7467600" cy="641350"/>
          </a:xfrm>
          <a:prstGeom prst="rect">
            <a:avLst/>
          </a:prstGeom>
          <a:solidFill>
            <a:srgbClr val="CCFFFF"/>
          </a:solidFill>
          <a:ln w="9525">
            <a:noFill/>
            <a:miter lim="800000"/>
            <a:headEnd/>
            <a:tailEnd/>
          </a:ln>
          <a:effectLst/>
        </p:spPr>
        <p:txBody>
          <a:bodyPr>
            <a:spAutoFit/>
          </a:bodyPr>
          <a:lstStyle/>
          <a:p>
            <a:r>
              <a:rPr lang="en-US" b="1"/>
              <a:t>So:</a:t>
            </a:r>
            <a:r>
              <a:rPr lang="en-US"/>
              <a:t> NEVER use black text on a blue background…it might look OK on your computer screen, but it’s unreadable on the projector screen!!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D76CC94C-8BE5-453B-B39B-74435B78A513}" type="slidenum">
              <a:rPr lang="en-US"/>
              <a:pPr/>
              <a:t>25</a:t>
            </a:fld>
            <a:endParaRPr lang="en-US"/>
          </a:p>
        </p:txBody>
      </p:sp>
      <p:sp>
        <p:nvSpPr>
          <p:cNvPr id="67586" name="Rectangle 2"/>
          <p:cNvSpPr>
            <a:spLocks noGrp="1" noChangeArrowheads="1"/>
          </p:cNvSpPr>
          <p:nvPr>
            <p:ph type="title"/>
          </p:nvPr>
        </p:nvSpPr>
        <p:spPr/>
        <p:txBody>
          <a:bodyPr/>
          <a:lstStyle/>
          <a:p>
            <a:r>
              <a:rPr lang="en-US"/>
              <a:t>Advantages</a:t>
            </a:r>
          </a:p>
        </p:txBody>
      </p:sp>
      <p:sp>
        <p:nvSpPr>
          <p:cNvPr id="67587" name="Rectangle 3"/>
          <p:cNvSpPr>
            <a:spLocks noGrp="1" noChangeArrowheads="1"/>
          </p:cNvSpPr>
          <p:nvPr>
            <p:ph type="body" sz="half" idx="1"/>
          </p:nvPr>
        </p:nvSpPr>
        <p:spPr>
          <a:xfrm>
            <a:off x="533400" y="1828800"/>
            <a:ext cx="4002088" cy="4038600"/>
          </a:xfrm>
        </p:spPr>
        <p:txBody>
          <a:bodyPr/>
          <a:lstStyle/>
          <a:p>
            <a:pPr algn="ctr">
              <a:buFont typeface="Wingdings" pitchFamily="2" charset="2"/>
              <a:buNone/>
            </a:pPr>
            <a:r>
              <a:rPr lang="en-US" sz="2700">
                <a:solidFill>
                  <a:srgbClr val="FF3300"/>
                </a:solidFill>
              </a:rPr>
              <a:t>Standard Assay</a:t>
            </a:r>
          </a:p>
          <a:p>
            <a:r>
              <a:rPr lang="en-US" sz="2700">
                <a:solidFill>
                  <a:srgbClr val="FF3300"/>
                </a:solidFill>
              </a:rPr>
              <a:t>Uses whole blood</a:t>
            </a:r>
          </a:p>
          <a:p>
            <a:r>
              <a:rPr lang="en-US" sz="2700">
                <a:solidFill>
                  <a:srgbClr val="FF3300"/>
                </a:solidFill>
              </a:rPr>
              <a:t>Cheaper than microdrop</a:t>
            </a:r>
          </a:p>
          <a:p>
            <a:endParaRPr lang="en-US" sz="2700">
              <a:solidFill>
                <a:srgbClr val="FF3300"/>
              </a:solidFill>
            </a:endParaRPr>
          </a:p>
        </p:txBody>
      </p:sp>
      <p:sp>
        <p:nvSpPr>
          <p:cNvPr id="67588" name="Rectangle 4"/>
          <p:cNvSpPr>
            <a:spLocks noGrp="1" noChangeArrowheads="1"/>
          </p:cNvSpPr>
          <p:nvPr>
            <p:ph type="body" sz="half" idx="2"/>
          </p:nvPr>
        </p:nvSpPr>
        <p:spPr>
          <a:xfrm>
            <a:off x="4684713" y="1828800"/>
            <a:ext cx="4002087" cy="4038600"/>
          </a:xfrm>
        </p:spPr>
        <p:txBody>
          <a:bodyPr/>
          <a:lstStyle/>
          <a:p>
            <a:pPr algn="ctr">
              <a:buFont typeface="Wingdings" pitchFamily="2" charset="2"/>
              <a:buNone/>
            </a:pPr>
            <a:r>
              <a:rPr lang="en-US" sz="2700">
                <a:solidFill>
                  <a:srgbClr val="66FF33"/>
                </a:solidFill>
              </a:rPr>
              <a:t>Gel Microdrop</a:t>
            </a:r>
          </a:p>
          <a:p>
            <a:r>
              <a:rPr lang="en-US" sz="2700">
                <a:solidFill>
                  <a:srgbClr val="66FF33"/>
                </a:solidFill>
              </a:rPr>
              <a:t>Rare populations</a:t>
            </a:r>
          </a:p>
          <a:p>
            <a:r>
              <a:rPr lang="en-US" sz="2700">
                <a:solidFill>
                  <a:srgbClr val="66FF33"/>
                </a:solidFill>
              </a:rPr>
              <a:t>Short incubation</a:t>
            </a:r>
          </a:p>
          <a:p>
            <a:r>
              <a:rPr lang="en-US" sz="2700">
                <a:solidFill>
                  <a:srgbClr val="66FF33"/>
                </a:solidFill>
              </a:rPr>
              <a:t>Sort and recover live cells</a:t>
            </a:r>
          </a:p>
        </p:txBody>
      </p:sp>
      <p:sp>
        <p:nvSpPr>
          <p:cNvPr id="67589" name="Rectangle 5"/>
          <p:cNvSpPr>
            <a:spLocks noChangeArrowheads="1"/>
          </p:cNvSpPr>
          <p:nvPr/>
        </p:nvSpPr>
        <p:spPr bwMode="auto">
          <a:xfrm>
            <a:off x="5029200" y="6642100"/>
            <a:ext cx="2928938" cy="214313"/>
          </a:xfrm>
          <a:prstGeom prst="rect">
            <a:avLst/>
          </a:prstGeom>
          <a:noFill/>
          <a:ln w="9525">
            <a:noFill/>
            <a:miter lim="800000"/>
            <a:headEnd/>
            <a:tailEnd/>
          </a:ln>
          <a:effectLst/>
        </p:spPr>
        <p:txBody>
          <a:bodyPr wrap="none">
            <a:spAutoFit/>
          </a:bodyPr>
          <a:lstStyle/>
          <a:p>
            <a:r>
              <a:rPr lang="en-US" sz="800"/>
              <a:t>Source: One Cell System, 2002; BD Resource Manual, 2001</a:t>
            </a:r>
          </a:p>
        </p:txBody>
      </p:sp>
      <p:sp>
        <p:nvSpPr>
          <p:cNvPr id="67590" name="Text Box 6"/>
          <p:cNvSpPr txBox="1">
            <a:spLocks noChangeArrowheads="1"/>
          </p:cNvSpPr>
          <p:nvPr/>
        </p:nvSpPr>
        <p:spPr bwMode="auto">
          <a:xfrm>
            <a:off x="762000" y="6150428"/>
            <a:ext cx="7467600" cy="523220"/>
          </a:xfrm>
          <a:prstGeom prst="rect">
            <a:avLst/>
          </a:prstGeom>
          <a:solidFill>
            <a:srgbClr val="CCFFFF"/>
          </a:solidFill>
          <a:ln w="9525">
            <a:noFill/>
            <a:miter lim="800000"/>
            <a:headEnd/>
            <a:tailEnd/>
          </a:ln>
          <a:effectLst/>
        </p:spPr>
        <p:txBody>
          <a:bodyPr>
            <a:spAutoFit/>
          </a:bodyPr>
          <a:lstStyle/>
          <a:p>
            <a:r>
              <a:rPr lang="en-US" sz="1400" b="1" dirty="0">
                <a:solidFill>
                  <a:srgbClr val="000000"/>
                </a:solidFill>
              </a:rPr>
              <a:t>So:</a:t>
            </a:r>
            <a:r>
              <a:rPr lang="en-US" sz="1400" dirty="0">
                <a:solidFill>
                  <a:srgbClr val="000000"/>
                </a:solidFill>
              </a:rPr>
              <a:t> EXAMPLE: bad color, way too much  animation – it’s just a bad </a:t>
            </a:r>
            <a:r>
              <a:rPr lang="en-US" sz="1400" dirty="0" smtClean="0">
                <a:solidFill>
                  <a:srgbClr val="000000"/>
                </a:solidFill>
              </a:rPr>
              <a:t>slide. (Note for PDF – this slide has gratuitous animation you won’t see on the PDF!!)</a:t>
            </a:r>
            <a:endParaRPr lang="en-US" sz="1400" dirty="0">
              <a:solidFill>
                <a:srgbClr val="000000"/>
              </a:solidFill>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500" fill="hold"/>
                                        <p:tgtEl>
                                          <p:spTgt spid="6758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75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75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 calcmode="lin" valueType="num">
                                      <p:cBhvr>
                                        <p:cTn id="15" dur="500" fill="hold"/>
                                        <p:tgtEl>
                                          <p:spTgt spid="6758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758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75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7587">
                                            <p:txEl>
                                              <p:pRg st="2" end="2"/>
                                            </p:txEl>
                                          </p:spTgt>
                                        </p:tgtEl>
                                        <p:attrNameLst>
                                          <p:attrName>style.visibility</p:attrName>
                                        </p:attrNameLst>
                                      </p:cBhvr>
                                      <p:to>
                                        <p:strVal val="visible"/>
                                      </p:to>
                                    </p:set>
                                    <p:anim calcmode="lin" valueType="num">
                                      <p:cBhvr>
                                        <p:cTn id="23" dur="500" fill="hold"/>
                                        <p:tgtEl>
                                          <p:spTgt spid="6758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758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75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7588">
                                            <p:txEl>
                                              <p:pRg st="0" end="0"/>
                                            </p:txEl>
                                          </p:spTgt>
                                        </p:tgtEl>
                                        <p:attrNameLst>
                                          <p:attrName>style.visibility</p:attrName>
                                        </p:attrNameLst>
                                      </p:cBhvr>
                                      <p:to>
                                        <p:strVal val="visible"/>
                                      </p:to>
                                    </p:set>
                                    <p:anim calcmode="lin" valueType="num">
                                      <p:cBhvr>
                                        <p:cTn id="31" dur="500" fill="hold"/>
                                        <p:tgtEl>
                                          <p:spTgt spid="67588">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7588">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758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75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7588">
                                            <p:txEl>
                                              <p:pRg st="1" end="1"/>
                                            </p:txEl>
                                          </p:spTgt>
                                        </p:tgtEl>
                                        <p:attrNameLst>
                                          <p:attrName>style.visibility</p:attrName>
                                        </p:attrNameLst>
                                      </p:cBhvr>
                                      <p:to>
                                        <p:strVal val="visible"/>
                                      </p:to>
                                    </p:set>
                                    <p:anim calcmode="lin" valueType="num">
                                      <p:cBhvr>
                                        <p:cTn id="39" dur="500" fill="hold"/>
                                        <p:tgtEl>
                                          <p:spTgt spid="67588">
                                            <p:txEl>
                                              <p:pRg st="1" end="1"/>
                                            </p:txEl>
                                          </p:spTgt>
                                        </p:tgtEl>
                                        <p:attrNameLst>
                                          <p:attrName>ppt_x</p:attrName>
                                        </p:attrNameLst>
                                      </p:cBhvr>
                                      <p:tavLst>
                                        <p:tav tm="0">
                                          <p:val>
                                            <p:strVal val="#ppt_x-#ppt_w/2"/>
                                          </p:val>
                                        </p:tav>
                                        <p:tav tm="100000">
                                          <p:val>
                                            <p:strVal val="#ppt_x"/>
                                          </p:val>
                                        </p:tav>
                                      </p:tavLst>
                                    </p:anim>
                                    <p:anim calcmode="lin" valueType="num">
                                      <p:cBhvr>
                                        <p:cTn id="40" dur="500" fill="hold"/>
                                        <p:tgtEl>
                                          <p:spTgt spid="67588">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67588">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6758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7588">
                                            <p:txEl>
                                              <p:pRg st="2" end="2"/>
                                            </p:txEl>
                                          </p:spTgt>
                                        </p:tgtEl>
                                        <p:attrNameLst>
                                          <p:attrName>style.visibility</p:attrName>
                                        </p:attrNameLst>
                                      </p:cBhvr>
                                      <p:to>
                                        <p:strVal val="visible"/>
                                      </p:to>
                                    </p:set>
                                    <p:anim calcmode="lin" valueType="num">
                                      <p:cBhvr>
                                        <p:cTn id="47" dur="500" fill="hold"/>
                                        <p:tgtEl>
                                          <p:spTgt spid="67588">
                                            <p:txEl>
                                              <p:pRg st="2" end="2"/>
                                            </p:txEl>
                                          </p:spTgt>
                                        </p:tgtEl>
                                        <p:attrNameLst>
                                          <p:attrName>ppt_x</p:attrName>
                                        </p:attrNameLst>
                                      </p:cBhvr>
                                      <p:tavLst>
                                        <p:tav tm="0">
                                          <p:val>
                                            <p:strVal val="#ppt_x-#ppt_w/2"/>
                                          </p:val>
                                        </p:tav>
                                        <p:tav tm="100000">
                                          <p:val>
                                            <p:strVal val="#ppt_x"/>
                                          </p:val>
                                        </p:tav>
                                      </p:tavLst>
                                    </p:anim>
                                    <p:anim calcmode="lin" valueType="num">
                                      <p:cBhvr>
                                        <p:cTn id="48" dur="500" fill="hold"/>
                                        <p:tgtEl>
                                          <p:spTgt spid="67588">
                                            <p:txEl>
                                              <p:p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67588">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758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7588">
                                            <p:txEl>
                                              <p:pRg st="3" end="3"/>
                                            </p:txEl>
                                          </p:spTgt>
                                        </p:tgtEl>
                                        <p:attrNameLst>
                                          <p:attrName>style.visibility</p:attrName>
                                        </p:attrNameLst>
                                      </p:cBhvr>
                                      <p:to>
                                        <p:strVal val="visible"/>
                                      </p:to>
                                    </p:set>
                                    <p:anim calcmode="lin" valueType="num">
                                      <p:cBhvr>
                                        <p:cTn id="55" dur="500" fill="hold"/>
                                        <p:tgtEl>
                                          <p:spTgt spid="67588">
                                            <p:txEl>
                                              <p:pRg st="3" end="3"/>
                                            </p:txEl>
                                          </p:spTgt>
                                        </p:tgtEl>
                                        <p:attrNameLst>
                                          <p:attrName>ppt_x</p:attrName>
                                        </p:attrNameLst>
                                      </p:cBhvr>
                                      <p:tavLst>
                                        <p:tav tm="0">
                                          <p:val>
                                            <p:strVal val="#ppt_x-#ppt_w/2"/>
                                          </p:val>
                                        </p:tav>
                                        <p:tav tm="100000">
                                          <p:val>
                                            <p:strVal val="#ppt_x"/>
                                          </p:val>
                                        </p:tav>
                                      </p:tavLst>
                                    </p:anim>
                                    <p:anim calcmode="lin" valueType="num">
                                      <p:cBhvr>
                                        <p:cTn id="56" dur="500" fill="hold"/>
                                        <p:tgtEl>
                                          <p:spTgt spid="67588">
                                            <p:txEl>
                                              <p:pRg st="3" end="3"/>
                                            </p:txEl>
                                          </p:spTgt>
                                        </p:tgtEl>
                                        <p:attrNameLst>
                                          <p:attrName>ppt_y</p:attrName>
                                        </p:attrNameLst>
                                      </p:cBhvr>
                                      <p:tavLst>
                                        <p:tav tm="0">
                                          <p:val>
                                            <p:strVal val="#ppt_y"/>
                                          </p:val>
                                        </p:tav>
                                        <p:tav tm="100000">
                                          <p:val>
                                            <p:strVal val="#ppt_y"/>
                                          </p:val>
                                        </p:tav>
                                      </p:tavLst>
                                    </p:anim>
                                    <p:anim calcmode="lin" valueType="num">
                                      <p:cBhvr>
                                        <p:cTn id="57" dur="500" fill="hold"/>
                                        <p:tgtEl>
                                          <p:spTgt spid="67588">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6758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8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 J. Paul Robinson, Purdue University</a:t>
            </a:r>
          </a:p>
        </p:txBody>
      </p:sp>
      <p:sp>
        <p:nvSpPr>
          <p:cNvPr id="10" name="Slide Number Placeholder 6"/>
          <p:cNvSpPr>
            <a:spLocks noGrp="1"/>
          </p:cNvSpPr>
          <p:nvPr>
            <p:ph type="sldNum" sz="quarter" idx="12"/>
          </p:nvPr>
        </p:nvSpPr>
        <p:spPr/>
        <p:txBody>
          <a:bodyPr/>
          <a:lstStyle/>
          <a:p>
            <a:fld id="{A6CACAA6-DD9D-4A34-ABAB-34519D4C96FB}" type="slidenum">
              <a:rPr lang="en-US"/>
              <a:pPr/>
              <a:t>26</a:t>
            </a:fld>
            <a:r>
              <a:rPr lang="en-US"/>
              <a:t> of 46</a:t>
            </a:r>
          </a:p>
        </p:txBody>
      </p:sp>
      <p:sp>
        <p:nvSpPr>
          <p:cNvPr id="69634" name="Rectangle 2"/>
          <p:cNvSpPr>
            <a:spLocks noGrp="1" noChangeArrowheads="1"/>
          </p:cNvSpPr>
          <p:nvPr>
            <p:ph type="title"/>
          </p:nvPr>
        </p:nvSpPr>
        <p:spPr>
          <a:xfrm>
            <a:off x="457200" y="457200"/>
            <a:ext cx="8229600" cy="1143000"/>
          </a:xfrm>
        </p:spPr>
        <p:txBody>
          <a:bodyPr/>
          <a:lstStyle/>
          <a:p>
            <a:r>
              <a:rPr lang="en-US"/>
              <a:t>Advantages</a:t>
            </a:r>
          </a:p>
        </p:txBody>
      </p:sp>
      <p:sp>
        <p:nvSpPr>
          <p:cNvPr id="69635" name="Rectangle 3"/>
          <p:cNvSpPr>
            <a:spLocks noGrp="1" noChangeArrowheads="1"/>
          </p:cNvSpPr>
          <p:nvPr>
            <p:ph type="body" sz="half" idx="1"/>
          </p:nvPr>
        </p:nvSpPr>
        <p:spPr>
          <a:xfrm>
            <a:off x="457200" y="2286000"/>
            <a:ext cx="4040188" cy="3840163"/>
          </a:xfrm>
        </p:spPr>
        <p:txBody>
          <a:bodyPr/>
          <a:lstStyle/>
          <a:p>
            <a:pPr algn="ctr">
              <a:buFontTx/>
              <a:buNone/>
            </a:pPr>
            <a:r>
              <a:rPr lang="en-US" b="1" dirty="0"/>
              <a:t>Standard Assay</a:t>
            </a:r>
          </a:p>
          <a:p>
            <a:r>
              <a:rPr lang="en-US" dirty="0"/>
              <a:t>Uses whole blood</a:t>
            </a:r>
          </a:p>
          <a:p>
            <a:r>
              <a:rPr lang="en-US" dirty="0"/>
              <a:t>Cheaper than </a:t>
            </a:r>
            <a:r>
              <a:rPr lang="en-US" dirty="0" err="1"/>
              <a:t>microdrop</a:t>
            </a:r>
            <a:endParaRPr lang="en-US" dirty="0"/>
          </a:p>
          <a:p>
            <a:endParaRPr lang="en-US" dirty="0"/>
          </a:p>
        </p:txBody>
      </p:sp>
      <p:sp>
        <p:nvSpPr>
          <p:cNvPr id="69636" name="Rectangle 4"/>
          <p:cNvSpPr>
            <a:spLocks noGrp="1" noChangeArrowheads="1"/>
          </p:cNvSpPr>
          <p:nvPr>
            <p:ph type="body" sz="half" idx="2"/>
          </p:nvPr>
        </p:nvSpPr>
        <p:spPr>
          <a:xfrm>
            <a:off x="4648200" y="2295525"/>
            <a:ext cx="4040188" cy="3687763"/>
          </a:xfrm>
        </p:spPr>
        <p:txBody>
          <a:bodyPr/>
          <a:lstStyle/>
          <a:p>
            <a:pPr algn="ctr">
              <a:buFontTx/>
              <a:buNone/>
            </a:pPr>
            <a:r>
              <a:rPr lang="en-US" b="1"/>
              <a:t>Gel Microdrop</a:t>
            </a:r>
          </a:p>
          <a:p>
            <a:r>
              <a:rPr lang="en-US"/>
              <a:t>Rare populations</a:t>
            </a:r>
          </a:p>
          <a:p>
            <a:r>
              <a:rPr lang="en-US"/>
              <a:t>Short incubation</a:t>
            </a:r>
          </a:p>
          <a:p>
            <a:r>
              <a:rPr lang="en-US"/>
              <a:t>Sort and recover live cells</a:t>
            </a:r>
          </a:p>
        </p:txBody>
      </p:sp>
      <p:sp>
        <p:nvSpPr>
          <p:cNvPr id="69637" name="Line 5"/>
          <p:cNvSpPr>
            <a:spLocks noChangeShapeType="1"/>
          </p:cNvSpPr>
          <p:nvPr/>
        </p:nvSpPr>
        <p:spPr bwMode="auto">
          <a:xfrm flipV="1">
            <a:off x="4495800" y="2057400"/>
            <a:ext cx="0" cy="3276600"/>
          </a:xfrm>
          <a:prstGeom prst="line">
            <a:avLst/>
          </a:prstGeom>
          <a:noFill/>
          <a:ln w="9525">
            <a:solidFill>
              <a:schemeClr val="tx1"/>
            </a:solidFill>
            <a:round/>
            <a:headEnd/>
            <a:tailEnd/>
          </a:ln>
          <a:effectLst/>
        </p:spPr>
        <p:txBody>
          <a:bodyPr wrap="none"/>
          <a:lstStyle/>
          <a:p>
            <a:endParaRPr lang="en-US"/>
          </a:p>
        </p:txBody>
      </p:sp>
      <p:sp>
        <p:nvSpPr>
          <p:cNvPr id="69638" name="Line 6"/>
          <p:cNvSpPr>
            <a:spLocks noChangeShapeType="1"/>
          </p:cNvSpPr>
          <p:nvPr/>
        </p:nvSpPr>
        <p:spPr bwMode="auto">
          <a:xfrm>
            <a:off x="533400" y="2057400"/>
            <a:ext cx="8229600" cy="0"/>
          </a:xfrm>
          <a:prstGeom prst="line">
            <a:avLst/>
          </a:prstGeom>
          <a:noFill/>
          <a:ln w="9525">
            <a:solidFill>
              <a:schemeClr val="tx1"/>
            </a:solidFill>
            <a:round/>
            <a:headEnd/>
            <a:tailEnd/>
          </a:ln>
          <a:effectLst/>
        </p:spPr>
        <p:txBody>
          <a:bodyPr wrap="none"/>
          <a:lstStyle/>
          <a:p>
            <a:endParaRPr lang="en-US"/>
          </a:p>
        </p:txBody>
      </p:sp>
      <p:sp>
        <p:nvSpPr>
          <p:cNvPr id="69639" name="Rectangle 7"/>
          <p:cNvSpPr>
            <a:spLocks noChangeArrowheads="1"/>
          </p:cNvSpPr>
          <p:nvPr/>
        </p:nvSpPr>
        <p:spPr bwMode="auto">
          <a:xfrm>
            <a:off x="5029200" y="6642100"/>
            <a:ext cx="2928938" cy="214313"/>
          </a:xfrm>
          <a:prstGeom prst="rect">
            <a:avLst/>
          </a:prstGeom>
          <a:noFill/>
          <a:ln w="9525">
            <a:noFill/>
            <a:miter lim="800000"/>
            <a:headEnd/>
            <a:tailEnd/>
          </a:ln>
          <a:effectLst/>
        </p:spPr>
        <p:txBody>
          <a:bodyPr wrap="none">
            <a:spAutoFit/>
          </a:bodyPr>
          <a:lstStyle/>
          <a:p>
            <a:r>
              <a:rPr lang="en-US" sz="800"/>
              <a:t>Source: One Cell System, 2002; BD Resource Manual, 2001</a:t>
            </a:r>
          </a:p>
        </p:txBody>
      </p:sp>
      <p:sp>
        <p:nvSpPr>
          <p:cNvPr id="69640" name="Text Box 8"/>
          <p:cNvSpPr txBox="1">
            <a:spLocks noChangeArrowheads="1"/>
          </p:cNvSpPr>
          <p:nvPr/>
        </p:nvSpPr>
        <p:spPr bwMode="auto">
          <a:xfrm>
            <a:off x="762000" y="5562600"/>
            <a:ext cx="7391400" cy="641350"/>
          </a:xfrm>
          <a:prstGeom prst="rect">
            <a:avLst/>
          </a:prstGeom>
          <a:solidFill>
            <a:srgbClr val="CCFFFF"/>
          </a:solidFill>
          <a:ln w="9525">
            <a:noFill/>
            <a:miter lim="800000"/>
            <a:headEnd/>
            <a:tailEnd/>
          </a:ln>
          <a:effectLst/>
        </p:spPr>
        <p:txBody>
          <a:bodyPr>
            <a:spAutoFit/>
          </a:bodyPr>
          <a:lstStyle/>
          <a:p>
            <a:r>
              <a:rPr lang="en-US" b="1"/>
              <a:t>So:</a:t>
            </a:r>
            <a:r>
              <a:rPr lang="en-US"/>
              <a:t> OK – it might look boring, but this is a very basic slide and really does not need any enhancement. Audience is focusing on just the text.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C291E693-6EBE-4B8D-9D4C-70CE82D9DA03}" type="slidenum">
              <a:rPr lang="en-US"/>
              <a:pPr/>
              <a:t>27</a:t>
            </a:fld>
            <a:endParaRPr lang="en-US"/>
          </a:p>
        </p:txBody>
      </p:sp>
      <p:sp>
        <p:nvSpPr>
          <p:cNvPr id="71682" name="Rectangle 2"/>
          <p:cNvSpPr>
            <a:spLocks noGrp="1" noChangeArrowheads="1"/>
          </p:cNvSpPr>
          <p:nvPr>
            <p:ph type="title"/>
          </p:nvPr>
        </p:nvSpPr>
        <p:spPr>
          <a:xfrm>
            <a:off x="2743200" y="381000"/>
            <a:ext cx="4038600" cy="762000"/>
          </a:xfrm>
        </p:spPr>
        <p:txBody>
          <a:bodyPr/>
          <a:lstStyle/>
          <a:p>
            <a:r>
              <a:rPr lang="en-US"/>
              <a:t>Advantages</a:t>
            </a:r>
          </a:p>
        </p:txBody>
      </p:sp>
      <p:sp>
        <p:nvSpPr>
          <p:cNvPr id="71683" name="Rectangle 3"/>
          <p:cNvSpPr>
            <a:spLocks noGrp="1" noChangeArrowheads="1"/>
          </p:cNvSpPr>
          <p:nvPr>
            <p:ph type="body" sz="half" idx="1"/>
          </p:nvPr>
        </p:nvSpPr>
        <p:spPr>
          <a:xfrm>
            <a:off x="609600" y="2270125"/>
            <a:ext cx="3890963" cy="3749675"/>
          </a:xfrm>
        </p:spPr>
        <p:txBody>
          <a:bodyPr/>
          <a:lstStyle/>
          <a:p>
            <a:pPr algn="ctr">
              <a:buFont typeface="Wingdings" pitchFamily="2" charset="2"/>
              <a:buNone/>
            </a:pPr>
            <a:r>
              <a:rPr lang="en-US" b="1"/>
              <a:t>Standard Assay</a:t>
            </a:r>
          </a:p>
          <a:p>
            <a:r>
              <a:rPr lang="en-US"/>
              <a:t>Uses whole blood</a:t>
            </a:r>
          </a:p>
          <a:p>
            <a:r>
              <a:rPr lang="en-US"/>
              <a:t>Cheaper than microdrop</a:t>
            </a:r>
          </a:p>
          <a:p>
            <a:endParaRPr lang="en-US"/>
          </a:p>
        </p:txBody>
      </p:sp>
      <p:sp>
        <p:nvSpPr>
          <p:cNvPr id="71684" name="Rectangle 4"/>
          <p:cNvSpPr>
            <a:spLocks noGrp="1" noChangeArrowheads="1"/>
          </p:cNvSpPr>
          <p:nvPr>
            <p:ph type="body" sz="half" idx="2"/>
          </p:nvPr>
        </p:nvSpPr>
        <p:spPr>
          <a:xfrm>
            <a:off x="4645025" y="2279650"/>
            <a:ext cx="3890963" cy="3600450"/>
          </a:xfrm>
        </p:spPr>
        <p:txBody>
          <a:bodyPr/>
          <a:lstStyle/>
          <a:p>
            <a:pPr algn="ctr">
              <a:buFont typeface="Wingdings" pitchFamily="2" charset="2"/>
              <a:buNone/>
            </a:pPr>
            <a:r>
              <a:rPr lang="en-US" b="1"/>
              <a:t>Gel Microdrop</a:t>
            </a:r>
          </a:p>
          <a:p>
            <a:r>
              <a:rPr lang="en-US"/>
              <a:t>Rare populations</a:t>
            </a:r>
          </a:p>
          <a:p>
            <a:r>
              <a:rPr lang="en-US"/>
              <a:t>Short incubation</a:t>
            </a:r>
          </a:p>
          <a:p>
            <a:r>
              <a:rPr lang="en-US"/>
              <a:t>Sort and recover live cells</a:t>
            </a:r>
          </a:p>
        </p:txBody>
      </p:sp>
      <p:sp>
        <p:nvSpPr>
          <p:cNvPr id="71685" name="Line 5"/>
          <p:cNvSpPr>
            <a:spLocks noChangeShapeType="1"/>
          </p:cNvSpPr>
          <p:nvPr/>
        </p:nvSpPr>
        <p:spPr bwMode="auto">
          <a:xfrm flipV="1">
            <a:off x="4495800" y="2057400"/>
            <a:ext cx="0" cy="3276600"/>
          </a:xfrm>
          <a:prstGeom prst="line">
            <a:avLst/>
          </a:prstGeom>
          <a:noFill/>
          <a:ln w="9525">
            <a:solidFill>
              <a:schemeClr val="tx1"/>
            </a:solidFill>
            <a:round/>
            <a:headEnd/>
            <a:tailEnd/>
          </a:ln>
          <a:effectLst/>
        </p:spPr>
        <p:txBody>
          <a:bodyPr wrap="none"/>
          <a:lstStyle/>
          <a:p>
            <a:endParaRPr lang="en-US"/>
          </a:p>
        </p:txBody>
      </p:sp>
      <p:sp>
        <p:nvSpPr>
          <p:cNvPr id="71686" name="Line 6"/>
          <p:cNvSpPr>
            <a:spLocks noChangeShapeType="1"/>
          </p:cNvSpPr>
          <p:nvPr/>
        </p:nvSpPr>
        <p:spPr bwMode="auto">
          <a:xfrm>
            <a:off x="533400" y="2057400"/>
            <a:ext cx="8229600" cy="0"/>
          </a:xfrm>
          <a:prstGeom prst="line">
            <a:avLst/>
          </a:prstGeom>
          <a:noFill/>
          <a:ln w="9525">
            <a:solidFill>
              <a:schemeClr val="tx1"/>
            </a:solidFill>
            <a:round/>
            <a:headEnd/>
            <a:tailEnd/>
          </a:ln>
          <a:effectLst/>
        </p:spPr>
        <p:txBody>
          <a:bodyPr wrap="none"/>
          <a:lstStyle/>
          <a:p>
            <a:endParaRPr lang="en-US"/>
          </a:p>
        </p:txBody>
      </p:sp>
      <p:sp>
        <p:nvSpPr>
          <p:cNvPr id="71687" name="Rectangle 7"/>
          <p:cNvSpPr>
            <a:spLocks noChangeArrowheads="1"/>
          </p:cNvSpPr>
          <p:nvPr/>
        </p:nvSpPr>
        <p:spPr bwMode="auto">
          <a:xfrm>
            <a:off x="5029200" y="6642100"/>
            <a:ext cx="2928938" cy="214313"/>
          </a:xfrm>
          <a:prstGeom prst="rect">
            <a:avLst/>
          </a:prstGeom>
          <a:noFill/>
          <a:ln w="9525">
            <a:noFill/>
            <a:miter lim="800000"/>
            <a:headEnd/>
            <a:tailEnd/>
          </a:ln>
          <a:effectLst/>
        </p:spPr>
        <p:txBody>
          <a:bodyPr wrap="none">
            <a:spAutoFit/>
          </a:bodyPr>
          <a:lstStyle/>
          <a:p>
            <a:r>
              <a:rPr lang="en-US" sz="800"/>
              <a:t>Source: One Cell System, 2002; BD Resource Manual, 2001</a:t>
            </a:r>
          </a:p>
        </p:txBody>
      </p:sp>
      <p:sp>
        <p:nvSpPr>
          <p:cNvPr id="71688" name="Text Box 8"/>
          <p:cNvSpPr txBox="1">
            <a:spLocks noChangeArrowheads="1"/>
          </p:cNvSpPr>
          <p:nvPr/>
        </p:nvSpPr>
        <p:spPr bwMode="auto">
          <a:xfrm>
            <a:off x="1066800" y="5562600"/>
            <a:ext cx="7086600" cy="366713"/>
          </a:xfrm>
          <a:prstGeom prst="rect">
            <a:avLst/>
          </a:prstGeom>
          <a:solidFill>
            <a:srgbClr val="CCFFFF"/>
          </a:solidFill>
          <a:ln w="9525">
            <a:noFill/>
            <a:miter lim="800000"/>
            <a:headEnd/>
            <a:tailEnd/>
          </a:ln>
          <a:effectLst/>
        </p:spPr>
        <p:txBody>
          <a:bodyPr>
            <a:spAutoFit/>
          </a:bodyPr>
          <a:lstStyle/>
          <a:p>
            <a:r>
              <a:rPr lang="en-US" b="1"/>
              <a:t>So:</a:t>
            </a:r>
            <a:r>
              <a:rPr lang="en-US"/>
              <a:t> If you want to make it a little more attractive…this works well.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1148F25A-A6E3-43C4-9E72-40C4274AAED8}" type="slidenum">
              <a:rPr lang="en-US"/>
              <a:pPr/>
              <a:t>28</a:t>
            </a:fld>
            <a:r>
              <a:rPr lang="en-US"/>
              <a:t> of 46</a:t>
            </a:r>
          </a:p>
        </p:txBody>
      </p:sp>
      <p:sp>
        <p:nvSpPr>
          <p:cNvPr id="73730" name="Rectangle 2"/>
          <p:cNvSpPr>
            <a:spLocks noGrp="1" noChangeArrowheads="1"/>
          </p:cNvSpPr>
          <p:nvPr>
            <p:ph type="title"/>
          </p:nvPr>
        </p:nvSpPr>
        <p:spPr/>
        <p:txBody>
          <a:bodyPr/>
          <a:lstStyle/>
          <a:p>
            <a:r>
              <a:rPr lang="en-US"/>
              <a:t>Animation</a:t>
            </a:r>
          </a:p>
        </p:txBody>
      </p:sp>
      <p:sp>
        <p:nvSpPr>
          <p:cNvPr id="73731" name="Rectangle 3"/>
          <p:cNvSpPr>
            <a:spLocks noGrp="1" noChangeArrowheads="1"/>
          </p:cNvSpPr>
          <p:nvPr>
            <p:ph type="body" idx="1"/>
          </p:nvPr>
        </p:nvSpPr>
        <p:spPr/>
        <p:txBody>
          <a:bodyPr/>
          <a:lstStyle/>
          <a:p>
            <a:r>
              <a:rPr lang="en-US"/>
              <a:t>How much animation is right?</a:t>
            </a:r>
          </a:p>
          <a:p>
            <a:r>
              <a:rPr lang="en-US"/>
              <a:t>Make sure you test it carefully!</a:t>
            </a:r>
          </a:p>
          <a:p>
            <a:r>
              <a:rPr lang="en-US"/>
              <a:t>A small amount of animation is good</a:t>
            </a:r>
          </a:p>
          <a:p>
            <a:r>
              <a:rPr lang="en-US"/>
              <a:t>Too much is “ditzy” and often annoys your audience</a:t>
            </a:r>
          </a:p>
        </p:txBody>
      </p:sp>
      <p:sp>
        <p:nvSpPr>
          <p:cNvPr id="73732" name="Text Box 4"/>
          <p:cNvSpPr txBox="1">
            <a:spLocks noChangeArrowheads="1"/>
          </p:cNvSpPr>
          <p:nvPr/>
        </p:nvSpPr>
        <p:spPr bwMode="auto">
          <a:xfrm>
            <a:off x="990600" y="5562600"/>
            <a:ext cx="7086600" cy="641350"/>
          </a:xfrm>
          <a:prstGeom prst="rect">
            <a:avLst/>
          </a:prstGeom>
          <a:solidFill>
            <a:srgbClr val="CCFFFF"/>
          </a:solidFill>
          <a:ln w="9525">
            <a:noFill/>
            <a:miter lim="800000"/>
            <a:headEnd/>
            <a:tailEnd/>
          </a:ln>
          <a:effectLst/>
        </p:spPr>
        <p:txBody>
          <a:bodyPr>
            <a:spAutoFit/>
          </a:bodyPr>
          <a:lstStyle/>
          <a:p>
            <a:r>
              <a:rPr lang="en-US" b="1"/>
              <a:t>So:</a:t>
            </a:r>
            <a:r>
              <a:rPr lang="en-US"/>
              <a:t> “Ditzy” animations are really off-putting to the audience. Good animations, such as how a reaction takes place, are fine.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fld id="{D468136B-C01E-4A77-8F0A-1E930C08B8E2}" type="slidenum">
              <a:rPr lang="en-US"/>
              <a:pPr/>
              <a:t>29</a:t>
            </a:fld>
            <a:r>
              <a:rPr lang="en-US"/>
              <a:t> of 48</a:t>
            </a:r>
          </a:p>
        </p:txBody>
      </p:sp>
      <p:sp>
        <p:nvSpPr>
          <p:cNvPr id="75778" name="Rectangle 2"/>
          <p:cNvSpPr>
            <a:spLocks noGrp="1" noChangeArrowheads="1"/>
          </p:cNvSpPr>
          <p:nvPr>
            <p:ph type="title"/>
          </p:nvPr>
        </p:nvSpPr>
        <p:spPr>
          <a:xfrm>
            <a:off x="0" y="228600"/>
            <a:ext cx="9144000" cy="641350"/>
          </a:xfrm>
        </p:spPr>
        <p:txBody>
          <a:bodyPr/>
          <a:lstStyle/>
          <a:p>
            <a:r>
              <a:rPr lang="en-US" sz="3600"/>
              <a:t>And for Imaging Technologies?</a:t>
            </a:r>
          </a:p>
        </p:txBody>
      </p:sp>
      <p:sp>
        <p:nvSpPr>
          <p:cNvPr id="75779" name="Text Box 3"/>
          <p:cNvSpPr txBox="1">
            <a:spLocks noChangeArrowheads="1"/>
          </p:cNvSpPr>
          <p:nvPr/>
        </p:nvSpPr>
        <p:spPr bwMode="auto">
          <a:xfrm>
            <a:off x="1219200" y="1371600"/>
            <a:ext cx="6477000" cy="4725988"/>
          </a:xfrm>
          <a:prstGeom prst="rect">
            <a:avLst/>
          </a:prstGeom>
          <a:noFill/>
          <a:ln w="9525">
            <a:noFill/>
            <a:miter lim="800000"/>
            <a:headEnd/>
            <a:tailEnd/>
          </a:ln>
          <a:effectLst/>
        </p:spPr>
        <p:txBody>
          <a:bodyPr>
            <a:spAutoFit/>
          </a:bodyPr>
          <a:lstStyle/>
          <a:p>
            <a:pPr>
              <a:spcBef>
                <a:spcPct val="50000"/>
              </a:spcBef>
              <a:buFontTx/>
              <a:buChar char="•"/>
            </a:pPr>
            <a:r>
              <a:rPr lang="en-US" sz="3200">
                <a:latin typeface="Times New Roman" charset="0"/>
                <a:cs typeface="Times New Roman" charset="0"/>
              </a:rPr>
              <a:t> DNA arrays</a:t>
            </a:r>
          </a:p>
          <a:p>
            <a:pPr>
              <a:spcBef>
                <a:spcPct val="50000"/>
              </a:spcBef>
              <a:buFontTx/>
              <a:buChar char="•"/>
            </a:pPr>
            <a:r>
              <a:rPr lang="en-US" sz="3200">
                <a:latin typeface="Times New Roman" charset="0"/>
                <a:cs typeface="Times New Roman" charset="0"/>
              </a:rPr>
              <a:t> “Quantitative” fluorescence  assays</a:t>
            </a:r>
          </a:p>
          <a:p>
            <a:pPr>
              <a:spcBef>
                <a:spcPct val="50000"/>
              </a:spcBef>
              <a:buFontTx/>
              <a:buChar char="•"/>
            </a:pPr>
            <a:r>
              <a:rPr lang="en-US" sz="3200">
                <a:latin typeface="Times New Roman" charset="0"/>
                <a:cs typeface="Times New Roman" charset="0"/>
              </a:rPr>
              <a:t> High Throughput assays (96-384   	well plates)</a:t>
            </a:r>
          </a:p>
          <a:p>
            <a:pPr>
              <a:spcBef>
                <a:spcPct val="50000"/>
              </a:spcBef>
              <a:buFontTx/>
              <a:buChar char="•"/>
            </a:pPr>
            <a:r>
              <a:rPr lang="en-US" sz="3200">
                <a:latin typeface="Times New Roman" charset="0"/>
                <a:cs typeface="Times New Roman" charset="0"/>
              </a:rPr>
              <a:t> Elispot</a:t>
            </a:r>
          </a:p>
          <a:p>
            <a:pPr>
              <a:spcBef>
                <a:spcPct val="50000"/>
              </a:spcBef>
              <a:buFontTx/>
              <a:buChar char="•"/>
            </a:pPr>
            <a:r>
              <a:rPr lang="en-US" sz="3200">
                <a:latin typeface="Times New Roman" charset="0"/>
                <a:cs typeface="Times New Roman" charset="0"/>
              </a:rPr>
              <a:t> Drug effect assays</a:t>
            </a:r>
          </a:p>
          <a:p>
            <a:pPr>
              <a:spcBef>
                <a:spcPct val="50000"/>
              </a:spcBef>
              <a:buFontTx/>
              <a:buChar char="•"/>
            </a:pPr>
            <a:r>
              <a:rPr lang="en-US" sz="3200">
                <a:latin typeface="Times New Roman" charset="0"/>
                <a:cs typeface="Times New Roman" charset="0"/>
              </a:rPr>
              <a:t>Toxicology assays</a:t>
            </a:r>
          </a:p>
        </p:txBody>
      </p:sp>
      <p:sp>
        <p:nvSpPr>
          <p:cNvPr id="75780" name="Rectangle 4">
            <a:hlinkClick r:id="rId3"/>
          </p:cNvPr>
          <p:cNvSpPr>
            <a:spLocks noChangeArrowheads="1"/>
          </p:cNvSpPr>
          <p:nvPr/>
        </p:nvSpPr>
        <p:spPr bwMode="auto">
          <a:xfrm>
            <a:off x="3619500" y="2686050"/>
            <a:ext cx="9144000" cy="0"/>
          </a:xfrm>
          <a:prstGeom prst="rect">
            <a:avLst/>
          </a:prstGeom>
          <a:noFill/>
          <a:ln w="9525">
            <a:noFill/>
            <a:miter lim="800000"/>
            <a:headEnd/>
            <a:tailEnd/>
          </a:ln>
          <a:effectLst/>
        </p:spPr>
        <p:txBody>
          <a:bodyPr>
            <a:spAutoFit/>
          </a:bodyPr>
          <a:lstStyle/>
          <a:p>
            <a:endParaRPr lang="en-US"/>
          </a:p>
        </p:txBody>
      </p:sp>
      <p:sp>
        <p:nvSpPr>
          <p:cNvPr id="75781" name="Text Box 5"/>
          <p:cNvSpPr txBox="1">
            <a:spLocks noChangeArrowheads="1"/>
          </p:cNvSpPr>
          <p:nvPr/>
        </p:nvSpPr>
        <p:spPr bwMode="auto">
          <a:xfrm>
            <a:off x="184150" y="6324600"/>
            <a:ext cx="7814960" cy="369332"/>
          </a:xfrm>
          <a:prstGeom prst="rect">
            <a:avLst/>
          </a:prstGeom>
          <a:solidFill>
            <a:schemeClr val="accent3">
              <a:lumMod val="20000"/>
              <a:lumOff val="80000"/>
            </a:schemeClr>
          </a:solidFill>
          <a:ln w="9525">
            <a:noFill/>
            <a:miter lim="800000"/>
            <a:headEnd/>
            <a:tailEnd/>
          </a:ln>
          <a:effectLst/>
        </p:spPr>
        <p:txBody>
          <a:bodyPr wrap="none">
            <a:spAutoFit/>
          </a:bodyPr>
          <a:lstStyle/>
          <a:p>
            <a:r>
              <a:rPr lang="en-US" dirty="0">
                <a:solidFill>
                  <a:schemeClr val="bg1"/>
                </a:solidFill>
              </a:rPr>
              <a:t>So: Example - simple animation – it works </a:t>
            </a:r>
            <a:r>
              <a:rPr lang="en-US" dirty="0" smtClean="0">
                <a:solidFill>
                  <a:schemeClr val="bg1"/>
                </a:solidFill>
              </a:rPr>
              <a:t>but the </a:t>
            </a:r>
            <a:r>
              <a:rPr lang="en-US" dirty="0">
                <a:solidFill>
                  <a:schemeClr val="bg1"/>
                </a:solidFill>
              </a:rPr>
              <a:t>background is </a:t>
            </a:r>
            <a:r>
              <a:rPr lang="en-US" dirty="0" smtClean="0">
                <a:solidFill>
                  <a:schemeClr val="bg1"/>
                </a:solidFill>
              </a:rPr>
              <a:t>still nasty!</a:t>
            </a:r>
            <a:endParaRPr lang="en-US" dirty="0">
              <a:solidFill>
                <a:schemeClr val="bg1"/>
              </a:solidFill>
            </a:endParaRPr>
          </a:p>
        </p:txBody>
      </p:sp>
      <p:pic>
        <p:nvPicPr>
          <p:cNvPr id="75782" name="Picture 6"/>
          <p:cNvPicPr>
            <a:picLocks noChangeAspect="1" noChangeArrowheads="1"/>
          </p:cNvPicPr>
          <p:nvPr/>
        </p:nvPicPr>
        <p:blipFill>
          <a:blip r:embed="rId4" cstate="print"/>
          <a:srcRect/>
          <a:stretch>
            <a:fillRect/>
          </a:stretch>
        </p:blipFill>
        <p:spPr bwMode="auto">
          <a:xfrm>
            <a:off x="838200" y="1447800"/>
            <a:ext cx="7543800" cy="464185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75782"/>
                                        </p:tgtEl>
                                      </p:cBhvr>
                                    </p:animEffect>
                                    <p:set>
                                      <p:cBhvr>
                                        <p:cTn id="7" dur="1" fill="hold">
                                          <p:stCondLst>
                                            <p:cond delay="499"/>
                                          </p:stCondLst>
                                        </p:cTn>
                                        <p:tgtEl>
                                          <p:spTgt spid="757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5782"/>
                    </p:tgtEl>
                  </p:cond>
                </p:stCondLst>
                <p:endSync evt="end" delay="0">
                  <p:rtn val="all"/>
                </p:endSync>
                <p:childTnLst>
                  <p:par>
                    <p:cTn id="9" fill="hold">
                      <p:stCondLst>
                        <p:cond delay="0"/>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5782"/>
                                        </p:tgtEl>
                                        <p:attrNameLst>
                                          <p:attrName>style.visibility</p:attrName>
                                        </p:attrNameLst>
                                      </p:cBhvr>
                                      <p:to>
                                        <p:strVal val="visible"/>
                                      </p:to>
                                    </p:set>
                                    <p:animEffect transition="in" filter="checkerboard(across)">
                                      <p:cBhvr>
                                        <p:cTn id="13" dur="500"/>
                                        <p:tgtEl>
                                          <p:spTgt spid="75782"/>
                                        </p:tgtEl>
                                      </p:cBhvr>
                                    </p:animEffect>
                                  </p:childTnLst>
                                  <p:subTnLst>
                                    <p:set>
                                      <p:cBhvr override="childStyle">
                                        <p:cTn dur="1" fill="hold" display="0" masterRel="sameClick" afterEffect="1">
                                          <p:stCondLst>
                                            <p:cond evt="end" delay="0">
                                              <p:tn val="11"/>
                                            </p:cond>
                                          </p:stCondLst>
                                        </p:cTn>
                                        <p:tgtEl>
                                          <p:spTgt spid="75782"/>
                                        </p:tgtEl>
                                        <p:attrNameLst>
                                          <p:attrName>style.visibility</p:attrName>
                                        </p:attrNameLst>
                                      </p:cBhvr>
                                      <p:to>
                                        <p:strVal val="hidden"/>
                                      </p:to>
                                    </p:set>
                                  </p:subTnLst>
                                </p:cTn>
                              </p:par>
                            </p:childTnLst>
                          </p:cTn>
                        </p:par>
                      </p:childTnLst>
                    </p:cTn>
                  </p:par>
                </p:childTnLst>
              </p:cTn>
              <p:nextCondLst>
                <p:cond evt="onClick" delay="0">
                  <p:tgtEl>
                    <p:spTgt spid="7578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J. Paul Robinson, Purdue University</a:t>
            </a:r>
          </a:p>
        </p:txBody>
      </p:sp>
      <p:sp>
        <p:nvSpPr>
          <p:cNvPr id="5" name="Slide Number Placeholder 5"/>
          <p:cNvSpPr>
            <a:spLocks noGrp="1"/>
          </p:cNvSpPr>
          <p:nvPr>
            <p:ph type="sldNum" sz="quarter" idx="12"/>
          </p:nvPr>
        </p:nvSpPr>
        <p:spPr/>
        <p:txBody>
          <a:bodyPr/>
          <a:lstStyle/>
          <a:p>
            <a:fld id="{130717A2-B50F-4E74-98AE-DC805C8D1A0B}" type="slidenum">
              <a:rPr lang="en-US"/>
              <a:pPr/>
              <a:t>3</a:t>
            </a:fld>
            <a:r>
              <a:rPr lang="en-US"/>
              <a:t> of 46</a:t>
            </a:r>
          </a:p>
        </p:txBody>
      </p:sp>
      <p:sp>
        <p:nvSpPr>
          <p:cNvPr id="24578" name="Rectangle 2"/>
          <p:cNvSpPr>
            <a:spLocks noGrp="1" noChangeArrowheads="1"/>
          </p:cNvSpPr>
          <p:nvPr>
            <p:ph type="title"/>
          </p:nvPr>
        </p:nvSpPr>
        <p:spPr>
          <a:xfrm>
            <a:off x="457200" y="381000"/>
            <a:ext cx="8229600" cy="1143000"/>
          </a:xfrm>
        </p:spPr>
        <p:txBody>
          <a:bodyPr/>
          <a:lstStyle/>
          <a:p>
            <a:r>
              <a:rPr lang="en-US"/>
              <a:t>Goals of this Presentation</a:t>
            </a:r>
          </a:p>
        </p:txBody>
      </p:sp>
      <p:sp>
        <p:nvSpPr>
          <p:cNvPr id="24579" name="Rectangle 3"/>
          <p:cNvSpPr>
            <a:spLocks noGrp="1" noChangeArrowheads="1"/>
          </p:cNvSpPr>
          <p:nvPr>
            <p:ph type="body" idx="1"/>
          </p:nvPr>
        </p:nvSpPr>
        <p:spPr>
          <a:xfrm>
            <a:off x="457200" y="1600200"/>
            <a:ext cx="8229600" cy="4038600"/>
          </a:xfrm>
        </p:spPr>
        <p:txBody>
          <a:bodyPr/>
          <a:lstStyle/>
          <a:p>
            <a:r>
              <a:rPr lang="en-US" sz="2800"/>
              <a:t>To demonstrate good principles for public presentations using PowerPoint</a:t>
            </a:r>
            <a:r>
              <a:rPr lang="en-US" sz="2800" baseline="30000"/>
              <a:t>TM</a:t>
            </a:r>
            <a:r>
              <a:rPr lang="en-US" sz="2800"/>
              <a:t> and computer projectors</a:t>
            </a:r>
          </a:p>
          <a:p>
            <a:r>
              <a:rPr lang="en-US" sz="2800"/>
              <a:t>To show how slides might be better used</a:t>
            </a:r>
          </a:p>
          <a:p>
            <a:r>
              <a:rPr lang="en-US" sz="2800"/>
              <a:t>To demonstrate good and bad slides, distracting habits, some suggestions to assist your presentation</a:t>
            </a:r>
          </a:p>
          <a:p>
            <a:r>
              <a:rPr lang="en-US" sz="2800"/>
              <a:t>To suggest a baseline for a good presentation</a:t>
            </a:r>
          </a:p>
          <a:p>
            <a:endParaRPr lang="en-US" sz="2800"/>
          </a:p>
          <a:p>
            <a:endParaRPr lang="en-US"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fld id="{DBA6816A-AE3A-40FF-83A5-45A41FCFD365}" type="slidenum">
              <a:rPr lang="en-US"/>
              <a:pPr/>
              <a:t>30</a:t>
            </a:fld>
            <a:r>
              <a:rPr lang="en-US"/>
              <a:t> of 48</a:t>
            </a:r>
          </a:p>
        </p:txBody>
      </p:sp>
      <p:sp>
        <p:nvSpPr>
          <p:cNvPr id="77826" name="Rectangle 2"/>
          <p:cNvSpPr>
            <a:spLocks noGrp="1" noChangeArrowheads="1"/>
          </p:cNvSpPr>
          <p:nvPr>
            <p:ph type="title"/>
          </p:nvPr>
        </p:nvSpPr>
        <p:spPr>
          <a:xfrm>
            <a:off x="0" y="228600"/>
            <a:ext cx="9144000" cy="641350"/>
          </a:xfrm>
        </p:spPr>
        <p:txBody>
          <a:bodyPr/>
          <a:lstStyle/>
          <a:p>
            <a:r>
              <a:rPr lang="en-US" sz="3600"/>
              <a:t>And for Imaging Technologies?</a:t>
            </a:r>
          </a:p>
        </p:txBody>
      </p:sp>
      <p:sp>
        <p:nvSpPr>
          <p:cNvPr id="77827" name="Text Box 3"/>
          <p:cNvSpPr txBox="1">
            <a:spLocks noChangeArrowheads="1"/>
          </p:cNvSpPr>
          <p:nvPr/>
        </p:nvSpPr>
        <p:spPr bwMode="auto">
          <a:xfrm>
            <a:off x="1219200" y="1371600"/>
            <a:ext cx="6477000" cy="4725988"/>
          </a:xfrm>
          <a:prstGeom prst="rect">
            <a:avLst/>
          </a:prstGeom>
          <a:noFill/>
          <a:ln w="9525">
            <a:noFill/>
            <a:miter lim="800000"/>
            <a:headEnd/>
            <a:tailEnd/>
          </a:ln>
          <a:effectLst/>
        </p:spPr>
        <p:txBody>
          <a:bodyPr>
            <a:spAutoFit/>
          </a:bodyPr>
          <a:lstStyle/>
          <a:p>
            <a:pPr>
              <a:spcBef>
                <a:spcPct val="50000"/>
              </a:spcBef>
              <a:buFontTx/>
              <a:buChar char="•"/>
            </a:pPr>
            <a:r>
              <a:rPr lang="en-US" sz="3200">
                <a:latin typeface="Times New Roman" charset="0"/>
                <a:cs typeface="Times New Roman" charset="0"/>
              </a:rPr>
              <a:t> DNA arrays</a:t>
            </a:r>
          </a:p>
          <a:p>
            <a:pPr>
              <a:spcBef>
                <a:spcPct val="50000"/>
              </a:spcBef>
              <a:buFontTx/>
              <a:buChar char="•"/>
            </a:pPr>
            <a:r>
              <a:rPr lang="en-US" sz="3200">
                <a:latin typeface="Times New Roman" charset="0"/>
                <a:cs typeface="Times New Roman" charset="0"/>
              </a:rPr>
              <a:t> “Quantitative” fluorescence  assays</a:t>
            </a:r>
          </a:p>
          <a:p>
            <a:pPr>
              <a:spcBef>
                <a:spcPct val="50000"/>
              </a:spcBef>
              <a:buFontTx/>
              <a:buChar char="•"/>
            </a:pPr>
            <a:r>
              <a:rPr lang="en-US" sz="3200">
                <a:latin typeface="Times New Roman" charset="0"/>
                <a:cs typeface="Times New Roman" charset="0"/>
              </a:rPr>
              <a:t> High Throughput assays (96-384   	well plates)</a:t>
            </a:r>
          </a:p>
          <a:p>
            <a:pPr>
              <a:spcBef>
                <a:spcPct val="50000"/>
              </a:spcBef>
              <a:buFontTx/>
              <a:buChar char="•"/>
            </a:pPr>
            <a:r>
              <a:rPr lang="en-US" sz="3200">
                <a:latin typeface="Times New Roman" charset="0"/>
                <a:cs typeface="Times New Roman" charset="0"/>
              </a:rPr>
              <a:t> Elispot</a:t>
            </a:r>
          </a:p>
          <a:p>
            <a:pPr>
              <a:spcBef>
                <a:spcPct val="50000"/>
              </a:spcBef>
              <a:buFontTx/>
              <a:buChar char="•"/>
            </a:pPr>
            <a:r>
              <a:rPr lang="en-US" sz="3200">
                <a:latin typeface="Times New Roman" charset="0"/>
                <a:cs typeface="Times New Roman" charset="0"/>
              </a:rPr>
              <a:t> Drug effect assays</a:t>
            </a:r>
          </a:p>
          <a:p>
            <a:pPr>
              <a:spcBef>
                <a:spcPct val="50000"/>
              </a:spcBef>
              <a:buFontTx/>
              <a:buChar char="•"/>
            </a:pPr>
            <a:r>
              <a:rPr lang="en-US" sz="3200">
                <a:latin typeface="Times New Roman" charset="0"/>
                <a:cs typeface="Times New Roman" charset="0"/>
              </a:rPr>
              <a:t>Toxicology assays</a:t>
            </a:r>
          </a:p>
        </p:txBody>
      </p:sp>
      <p:sp>
        <p:nvSpPr>
          <p:cNvPr id="77828" name="Rectangle 4">
            <a:hlinkClick r:id="rId3"/>
          </p:cNvPr>
          <p:cNvSpPr>
            <a:spLocks noChangeArrowheads="1"/>
          </p:cNvSpPr>
          <p:nvPr/>
        </p:nvSpPr>
        <p:spPr bwMode="auto">
          <a:xfrm>
            <a:off x="3619500" y="2686050"/>
            <a:ext cx="9144000" cy="0"/>
          </a:xfrm>
          <a:prstGeom prst="rect">
            <a:avLst/>
          </a:prstGeom>
          <a:noFill/>
          <a:ln w="9525">
            <a:noFill/>
            <a:miter lim="800000"/>
            <a:headEnd/>
            <a:tailEnd/>
          </a:ln>
          <a:effectLst/>
        </p:spPr>
        <p:txBody>
          <a:bodyPr>
            <a:spAutoFit/>
          </a:bodyPr>
          <a:lstStyle/>
          <a:p>
            <a:endParaRPr lang="en-US"/>
          </a:p>
        </p:txBody>
      </p:sp>
      <p:sp>
        <p:nvSpPr>
          <p:cNvPr id="77829" name="Text Box 5"/>
          <p:cNvSpPr txBox="1">
            <a:spLocks noChangeArrowheads="1"/>
          </p:cNvSpPr>
          <p:nvPr/>
        </p:nvSpPr>
        <p:spPr bwMode="auto">
          <a:xfrm>
            <a:off x="2362200" y="6324600"/>
            <a:ext cx="5645150" cy="366713"/>
          </a:xfrm>
          <a:prstGeom prst="rect">
            <a:avLst/>
          </a:prstGeom>
          <a:noFill/>
          <a:ln w="9525">
            <a:noFill/>
            <a:miter lim="800000"/>
            <a:headEnd/>
            <a:tailEnd/>
          </a:ln>
          <a:effectLst/>
        </p:spPr>
        <p:txBody>
          <a:bodyPr wrap="none">
            <a:spAutoFit/>
          </a:bodyPr>
          <a:lstStyle/>
          <a:p>
            <a:r>
              <a:rPr lang="en-US"/>
              <a:t>So: Example – gratuitous animation – plain annoying!!</a:t>
            </a:r>
          </a:p>
        </p:txBody>
      </p:sp>
      <p:pic>
        <p:nvPicPr>
          <p:cNvPr id="77830" name="Picture 6"/>
          <p:cNvPicPr>
            <a:picLocks noChangeAspect="1" noChangeArrowheads="1"/>
          </p:cNvPicPr>
          <p:nvPr/>
        </p:nvPicPr>
        <p:blipFill>
          <a:blip r:embed="rId4" cstate="print"/>
          <a:srcRect/>
          <a:stretch>
            <a:fillRect/>
          </a:stretch>
        </p:blipFill>
        <p:spPr bwMode="auto">
          <a:xfrm>
            <a:off x="990600" y="1447800"/>
            <a:ext cx="7543800" cy="464185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7830"/>
                                        </p:tgtEl>
                                      </p:cBhvr>
                                    </p:animEffect>
                                    <p:set>
                                      <p:cBhvr>
                                        <p:cTn id="7" dur="1" fill="hold">
                                          <p:stCondLst>
                                            <p:cond delay="499"/>
                                          </p:stCondLst>
                                        </p:cTn>
                                        <p:tgtEl>
                                          <p:spTgt spid="77830"/>
                                        </p:tgtEl>
                                        <p:attrNameLst>
                                          <p:attrName>style.visibility</p:attrName>
                                        </p:attrNameLst>
                                      </p:cBhvr>
                                      <p:to>
                                        <p:strVal val="hidden"/>
                                      </p:to>
                                    </p:se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anim calcmode="lin" valueType="num">
                                      <p:cBhvr additive="base">
                                        <p:cTn id="11"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7" presetClass="entr" presetSubtype="4" fill="hold" grpId="0" nodeType="afterEffect">
                                  <p:stCondLst>
                                    <p:cond delay="0"/>
                                  </p:stCondLst>
                                  <p:childTnLst>
                                    <p:set>
                                      <p:cBhvr>
                                        <p:cTn id="15" dur="1" fill="hold">
                                          <p:stCondLst>
                                            <p:cond delay="0"/>
                                          </p:stCondLst>
                                        </p:cTn>
                                        <p:tgtEl>
                                          <p:spTgt spid="77827">
                                            <p:txEl>
                                              <p:pRg st="1" end="1"/>
                                            </p:txEl>
                                          </p:spTgt>
                                        </p:tgtEl>
                                        <p:attrNameLst>
                                          <p:attrName>style.visibility</p:attrName>
                                        </p:attrNameLst>
                                      </p:cBhvr>
                                      <p:to>
                                        <p:strVal val="visible"/>
                                      </p:to>
                                    </p:set>
                                    <p:anim calcmode="lin" valueType="num">
                                      <p:cBhvr additive="base">
                                        <p:cTn id="16"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7" presetClass="entr" presetSubtype="4" fill="hold" grpId="0" nodeType="after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additive="base">
                                        <p:cTn id="21"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7" presetClass="entr" presetSubtype="4" fill="hold" grpId="0" nodeType="afterEffect">
                                  <p:stCondLst>
                                    <p:cond delay="0"/>
                                  </p:stCondLst>
                                  <p:childTnLst>
                                    <p:set>
                                      <p:cBhvr>
                                        <p:cTn id="25" dur="1" fill="hold">
                                          <p:stCondLst>
                                            <p:cond delay="0"/>
                                          </p:stCondLst>
                                        </p:cTn>
                                        <p:tgtEl>
                                          <p:spTgt spid="77827">
                                            <p:txEl>
                                              <p:pRg st="3" end="3"/>
                                            </p:txEl>
                                          </p:spTgt>
                                        </p:tgtEl>
                                        <p:attrNameLst>
                                          <p:attrName>style.visibility</p:attrName>
                                        </p:attrNameLst>
                                      </p:cBhvr>
                                      <p:to>
                                        <p:strVal val="visible"/>
                                      </p:to>
                                    </p:set>
                                    <p:anim calcmode="lin" valueType="num">
                                      <p:cBhvr additive="base">
                                        <p:cTn id="26"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7" presetClass="entr" presetSubtype="4" fill="hold" grpId="0"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7" presetClass="entr" presetSubtype="4" fill="hold" grpId="0" nodeType="afterEffect">
                                  <p:stCondLst>
                                    <p:cond delay="0"/>
                                  </p:stCondLst>
                                  <p:childTnLst>
                                    <p:set>
                                      <p:cBhvr>
                                        <p:cTn id="35" dur="1" fill="hold">
                                          <p:stCondLst>
                                            <p:cond delay="0"/>
                                          </p:stCondLst>
                                        </p:cTn>
                                        <p:tgtEl>
                                          <p:spTgt spid="77827">
                                            <p:txEl>
                                              <p:pRg st="5" end="5"/>
                                            </p:txEl>
                                          </p:spTgt>
                                        </p:tgtEl>
                                        <p:attrNameLst>
                                          <p:attrName>style.visibility</p:attrName>
                                        </p:attrNameLst>
                                      </p:cBhvr>
                                      <p:to>
                                        <p:strVal val="visible"/>
                                      </p:to>
                                    </p:set>
                                    <p:anim calcmode="lin" valueType="num">
                                      <p:cBhvr additive="base">
                                        <p:cTn id="36"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77830"/>
                    </p:tgtEl>
                  </p:cond>
                </p:stCondLst>
                <p:endSync evt="end" delay="0">
                  <p:rtn val="all"/>
                </p:endSync>
                <p:childTnLst>
                  <p:par>
                    <p:cTn id="39" fill="hold">
                      <p:stCondLst>
                        <p:cond delay="0"/>
                      </p:stCondLst>
                      <p:childTnLst>
                        <p:par>
                          <p:cTn id="40" fill="hold">
                            <p:stCondLst>
                              <p:cond delay="0"/>
                            </p:stCondLst>
                            <p:childTnLst>
                              <p:par>
                                <p:cTn id="41" presetID="5" presetClass="entr" presetSubtype="10" fill="hold" nodeType="afterEffect">
                                  <p:stCondLst>
                                    <p:cond delay="0"/>
                                  </p:stCondLst>
                                  <p:childTnLst>
                                    <p:set>
                                      <p:cBhvr>
                                        <p:cTn id="42" dur="1" fill="hold">
                                          <p:stCondLst>
                                            <p:cond delay="0"/>
                                          </p:stCondLst>
                                        </p:cTn>
                                        <p:tgtEl>
                                          <p:spTgt spid="77830"/>
                                        </p:tgtEl>
                                        <p:attrNameLst>
                                          <p:attrName>style.visibility</p:attrName>
                                        </p:attrNameLst>
                                      </p:cBhvr>
                                      <p:to>
                                        <p:strVal val="visible"/>
                                      </p:to>
                                    </p:set>
                                    <p:animEffect transition="in" filter="checkerboard(across)">
                                      <p:cBhvr>
                                        <p:cTn id="43" dur="500"/>
                                        <p:tgtEl>
                                          <p:spTgt spid="77830"/>
                                        </p:tgtEl>
                                      </p:cBhvr>
                                    </p:animEffect>
                                  </p:childTnLst>
                                  <p:subTnLst>
                                    <p:set>
                                      <p:cBhvr override="childStyle">
                                        <p:cTn dur="1" fill="hold" display="0" masterRel="sameClick" afterEffect="1">
                                          <p:stCondLst>
                                            <p:cond evt="end" delay="0">
                                              <p:tn val="41"/>
                                            </p:cond>
                                          </p:stCondLst>
                                        </p:cTn>
                                        <p:tgtEl>
                                          <p:spTgt spid="77830"/>
                                        </p:tgtEl>
                                        <p:attrNameLst>
                                          <p:attrName>style.visibility</p:attrName>
                                        </p:attrNameLst>
                                      </p:cBhvr>
                                      <p:to>
                                        <p:strVal val="hidden"/>
                                      </p:to>
                                    </p:set>
                                  </p:subTnLst>
                                </p:cTn>
                              </p:par>
                            </p:childTnLst>
                          </p:cTn>
                        </p:par>
                      </p:childTnLst>
                    </p:cTn>
                  </p:par>
                </p:childTnLst>
              </p:cTn>
              <p:nextCondLst>
                <p:cond evt="onClick" delay="0">
                  <p:tgtEl>
                    <p:spTgt spid="77830"/>
                  </p:tgtEl>
                </p:cond>
              </p:nextCondLst>
            </p:seq>
          </p:childTnLst>
        </p:cTn>
      </p:par>
    </p:tnLst>
    <p:bldLst>
      <p:bldP spid="7782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 name="Footer Placeholder 4"/>
          <p:cNvSpPr>
            <a:spLocks noGrp="1"/>
          </p:cNvSpPr>
          <p:nvPr>
            <p:ph type="ftr" sz="quarter" idx="11"/>
          </p:nvPr>
        </p:nvSpPr>
        <p:spPr/>
        <p:txBody>
          <a:bodyPr/>
          <a:lstStyle/>
          <a:p>
            <a:r>
              <a:rPr lang="en-US"/>
              <a:t>© J. Paul Robinson, Purdue University</a:t>
            </a:r>
          </a:p>
        </p:txBody>
      </p:sp>
      <p:sp>
        <p:nvSpPr>
          <p:cNvPr id="82" name="Slide Number Placeholder 5"/>
          <p:cNvSpPr>
            <a:spLocks noGrp="1"/>
          </p:cNvSpPr>
          <p:nvPr>
            <p:ph type="sldNum" sz="quarter" idx="12"/>
          </p:nvPr>
        </p:nvSpPr>
        <p:spPr>
          <a:xfrm>
            <a:off x="6858000" y="6019800"/>
            <a:ext cx="2133600" cy="304800"/>
          </a:xfrm>
        </p:spPr>
        <p:txBody>
          <a:bodyPr/>
          <a:lstStyle/>
          <a:p>
            <a:fld id="{5AB65F77-3B23-41AA-9FA5-1F93A8D32327}" type="slidenum">
              <a:rPr lang="en-US"/>
              <a:pPr/>
              <a:t>31</a:t>
            </a:fld>
            <a:r>
              <a:rPr lang="en-US"/>
              <a:t> of 46</a:t>
            </a:r>
          </a:p>
        </p:txBody>
      </p:sp>
      <p:grpSp>
        <p:nvGrpSpPr>
          <p:cNvPr id="79874" name="Group 2"/>
          <p:cNvGrpSpPr>
            <a:grpSpLocks/>
          </p:cNvGrpSpPr>
          <p:nvPr/>
        </p:nvGrpSpPr>
        <p:grpSpPr bwMode="auto">
          <a:xfrm>
            <a:off x="1376363" y="3771900"/>
            <a:ext cx="192087" cy="196850"/>
            <a:chOff x="2167" y="1085"/>
            <a:chExt cx="121" cy="124"/>
          </a:xfrm>
        </p:grpSpPr>
        <p:sp>
          <p:nvSpPr>
            <p:cNvPr id="79875" name="Freeform 3"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76" name="Freeform 4"/>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79877" name="Rectangle 5"/>
          <p:cNvSpPr>
            <a:spLocks noGrp="1" noChangeArrowheads="1"/>
          </p:cNvSpPr>
          <p:nvPr>
            <p:ph type="title"/>
          </p:nvPr>
        </p:nvSpPr>
        <p:spPr>
          <a:xfrm>
            <a:off x="457200" y="152400"/>
            <a:ext cx="8229600" cy="609600"/>
          </a:xfrm>
          <a:noFill/>
          <a:ln/>
        </p:spPr>
        <p:txBody>
          <a:bodyPr lIns="88900" tIns="44450" rIns="88900" bIns="44450" anchor="b"/>
          <a:lstStyle/>
          <a:p>
            <a:pPr defTabSz="887413"/>
            <a:r>
              <a:rPr lang="en-US" sz="3600" dirty="0" err="1"/>
              <a:t>Hydrodynamically</a:t>
            </a:r>
            <a:r>
              <a:rPr lang="en-US" sz="3600" dirty="0"/>
              <a:t> focused fluidics</a:t>
            </a:r>
          </a:p>
        </p:txBody>
      </p:sp>
      <p:sp>
        <p:nvSpPr>
          <p:cNvPr id="79878" name="Freeform 6"/>
          <p:cNvSpPr>
            <a:spLocks/>
          </p:cNvSpPr>
          <p:nvPr/>
        </p:nvSpPr>
        <p:spPr bwMode="auto">
          <a:xfrm>
            <a:off x="4603750" y="1284288"/>
            <a:ext cx="2698750" cy="2530475"/>
          </a:xfrm>
          <a:custGeom>
            <a:avLst/>
            <a:gdLst/>
            <a:ahLst/>
            <a:cxnLst>
              <a:cxn ang="0">
                <a:pos x="39" y="813"/>
              </a:cxn>
              <a:cxn ang="0">
                <a:pos x="988" y="232"/>
              </a:cxn>
              <a:cxn ang="0">
                <a:pos x="1007" y="165"/>
              </a:cxn>
              <a:cxn ang="0">
                <a:pos x="979" y="134"/>
              </a:cxn>
              <a:cxn ang="0">
                <a:pos x="996" y="92"/>
              </a:cxn>
              <a:cxn ang="0">
                <a:pos x="974" y="89"/>
              </a:cxn>
              <a:cxn ang="0">
                <a:pos x="965" y="87"/>
              </a:cxn>
              <a:cxn ang="0">
                <a:pos x="968" y="53"/>
              </a:cxn>
              <a:cxn ang="0">
                <a:pos x="976" y="0"/>
              </a:cxn>
              <a:cxn ang="0">
                <a:pos x="361" y="550"/>
              </a:cxn>
              <a:cxn ang="0">
                <a:pos x="0" y="791"/>
              </a:cxn>
              <a:cxn ang="0">
                <a:pos x="39" y="813"/>
              </a:cxn>
            </a:cxnLst>
            <a:rect l="0" t="0" r="r" b="b"/>
            <a:pathLst>
              <a:path w="1008" h="814">
                <a:moveTo>
                  <a:pt x="39" y="813"/>
                </a:moveTo>
                <a:lnTo>
                  <a:pt x="988" y="232"/>
                </a:lnTo>
                <a:lnTo>
                  <a:pt x="1007" y="165"/>
                </a:lnTo>
                <a:lnTo>
                  <a:pt x="979" y="134"/>
                </a:lnTo>
                <a:lnTo>
                  <a:pt x="996" y="92"/>
                </a:lnTo>
                <a:lnTo>
                  <a:pt x="974" y="89"/>
                </a:lnTo>
                <a:lnTo>
                  <a:pt x="965" y="87"/>
                </a:lnTo>
                <a:lnTo>
                  <a:pt x="968" y="53"/>
                </a:lnTo>
                <a:lnTo>
                  <a:pt x="976" y="0"/>
                </a:lnTo>
                <a:lnTo>
                  <a:pt x="361" y="550"/>
                </a:lnTo>
                <a:lnTo>
                  <a:pt x="0" y="791"/>
                </a:lnTo>
                <a:lnTo>
                  <a:pt x="39" y="813"/>
                </a:lnTo>
              </a:path>
            </a:pathLst>
          </a:custGeom>
          <a:solidFill>
            <a:srgbClr val="00A9E0"/>
          </a:solidFill>
          <a:ln w="76200" cap="rnd" cmpd="sng">
            <a:solidFill>
              <a:srgbClr val="00A9E0"/>
            </a:solidFill>
            <a:prstDash val="solid"/>
            <a:round/>
            <a:headEnd type="none" w="med" len="med"/>
            <a:tailEnd type="none" w="med" len="med"/>
          </a:ln>
          <a:effectLst/>
        </p:spPr>
        <p:txBody>
          <a:bodyPr/>
          <a:lstStyle/>
          <a:p>
            <a:endParaRPr lang="en-US"/>
          </a:p>
        </p:txBody>
      </p:sp>
      <p:sp>
        <p:nvSpPr>
          <p:cNvPr id="79879" name="Freeform 7" descr="Large confetti"/>
          <p:cNvSpPr>
            <a:spLocks/>
          </p:cNvSpPr>
          <p:nvPr/>
        </p:nvSpPr>
        <p:spPr bwMode="auto">
          <a:xfrm>
            <a:off x="2743200" y="914400"/>
            <a:ext cx="3292475" cy="4270375"/>
          </a:xfrm>
          <a:custGeom>
            <a:avLst/>
            <a:gdLst/>
            <a:ahLst/>
            <a:cxnLst>
              <a:cxn ang="0">
                <a:pos x="910" y="36"/>
              </a:cxn>
              <a:cxn ang="0">
                <a:pos x="1046" y="0"/>
              </a:cxn>
              <a:cxn ang="0">
                <a:pos x="1221" y="86"/>
              </a:cxn>
              <a:cxn ang="0">
                <a:pos x="1229" y="356"/>
              </a:cxn>
              <a:cxn ang="0">
                <a:pos x="894" y="804"/>
              </a:cxn>
              <a:cxn ang="0">
                <a:pos x="891" y="1358"/>
              </a:cxn>
              <a:cxn ang="0">
                <a:pos x="753" y="1345"/>
              </a:cxn>
              <a:cxn ang="0">
                <a:pos x="736" y="1347"/>
              </a:cxn>
              <a:cxn ang="0">
                <a:pos x="649" y="1374"/>
              </a:cxn>
              <a:cxn ang="0">
                <a:pos x="532" y="1330"/>
              </a:cxn>
              <a:cxn ang="0">
                <a:pos x="529" y="1318"/>
              </a:cxn>
              <a:cxn ang="0">
                <a:pos x="531" y="1325"/>
              </a:cxn>
              <a:cxn ang="0">
                <a:pos x="537" y="1332"/>
              </a:cxn>
              <a:cxn ang="0">
                <a:pos x="453" y="1358"/>
              </a:cxn>
              <a:cxn ang="0">
                <a:pos x="352" y="1339"/>
              </a:cxn>
              <a:cxn ang="0">
                <a:pos x="349" y="795"/>
              </a:cxn>
              <a:cxn ang="0">
                <a:pos x="0" y="338"/>
              </a:cxn>
              <a:cxn ang="0">
                <a:pos x="18" y="90"/>
              </a:cxn>
              <a:cxn ang="0">
                <a:pos x="131" y="14"/>
              </a:cxn>
              <a:cxn ang="0">
                <a:pos x="220" y="22"/>
              </a:cxn>
              <a:cxn ang="0">
                <a:pos x="267" y="9"/>
              </a:cxn>
              <a:cxn ang="0">
                <a:pos x="355" y="59"/>
              </a:cxn>
              <a:cxn ang="0">
                <a:pos x="601" y="86"/>
              </a:cxn>
              <a:cxn ang="0">
                <a:pos x="910" y="36"/>
              </a:cxn>
            </a:cxnLst>
            <a:rect l="0" t="0" r="r" b="b"/>
            <a:pathLst>
              <a:path w="1230" h="1375">
                <a:moveTo>
                  <a:pt x="910" y="36"/>
                </a:moveTo>
                <a:lnTo>
                  <a:pt x="1046" y="0"/>
                </a:lnTo>
                <a:lnTo>
                  <a:pt x="1221" y="86"/>
                </a:lnTo>
                <a:lnTo>
                  <a:pt x="1229" y="356"/>
                </a:lnTo>
                <a:lnTo>
                  <a:pt x="894" y="804"/>
                </a:lnTo>
                <a:lnTo>
                  <a:pt x="891" y="1358"/>
                </a:lnTo>
                <a:lnTo>
                  <a:pt x="753" y="1345"/>
                </a:lnTo>
                <a:lnTo>
                  <a:pt x="736" y="1347"/>
                </a:lnTo>
                <a:lnTo>
                  <a:pt x="649" y="1374"/>
                </a:lnTo>
                <a:lnTo>
                  <a:pt x="532" y="1330"/>
                </a:lnTo>
                <a:lnTo>
                  <a:pt x="529" y="1318"/>
                </a:lnTo>
                <a:lnTo>
                  <a:pt x="531" y="1325"/>
                </a:lnTo>
                <a:lnTo>
                  <a:pt x="537" y="1332"/>
                </a:lnTo>
                <a:lnTo>
                  <a:pt x="453" y="1358"/>
                </a:lnTo>
                <a:lnTo>
                  <a:pt x="352" y="1339"/>
                </a:lnTo>
                <a:lnTo>
                  <a:pt x="349" y="795"/>
                </a:lnTo>
                <a:lnTo>
                  <a:pt x="0" y="338"/>
                </a:lnTo>
                <a:lnTo>
                  <a:pt x="18" y="90"/>
                </a:lnTo>
                <a:lnTo>
                  <a:pt x="131" y="14"/>
                </a:lnTo>
                <a:lnTo>
                  <a:pt x="220" y="22"/>
                </a:lnTo>
                <a:lnTo>
                  <a:pt x="267" y="9"/>
                </a:lnTo>
                <a:lnTo>
                  <a:pt x="355" y="59"/>
                </a:lnTo>
                <a:lnTo>
                  <a:pt x="601" y="86"/>
                </a:lnTo>
                <a:lnTo>
                  <a:pt x="910" y="36"/>
                </a:lnTo>
              </a:path>
            </a:pathLst>
          </a:custGeom>
          <a:pattFill prst="lgConfetti">
            <a:fgClr>
              <a:schemeClr val="tx1">
                <a:alpha val="20000"/>
              </a:schemeClr>
            </a:fgClr>
            <a:bgClr>
              <a:schemeClr val="bg1">
                <a:alpha val="20000"/>
              </a:schemeClr>
            </a:bgClr>
          </a:pattFill>
          <a:ln w="50800" cap="rnd" cmpd="sng">
            <a:noFill/>
            <a:prstDash val="solid"/>
            <a:round/>
            <a:headEnd type="none" w="med" len="med"/>
            <a:tailEnd type="none" w="med" len="med"/>
          </a:ln>
          <a:effectLst/>
        </p:spPr>
        <p:txBody>
          <a:bodyPr/>
          <a:lstStyle/>
          <a:p>
            <a:endParaRPr lang="en-US"/>
          </a:p>
        </p:txBody>
      </p:sp>
      <p:sp>
        <p:nvSpPr>
          <p:cNvPr id="79880" name="Freeform 8"/>
          <p:cNvSpPr>
            <a:spLocks/>
          </p:cNvSpPr>
          <p:nvPr/>
        </p:nvSpPr>
        <p:spPr bwMode="auto">
          <a:xfrm>
            <a:off x="2541588" y="947738"/>
            <a:ext cx="1122362" cy="3360737"/>
          </a:xfrm>
          <a:custGeom>
            <a:avLst/>
            <a:gdLst/>
            <a:ahLst/>
            <a:cxnLst>
              <a:cxn ang="0">
                <a:pos x="105" y="86"/>
              </a:cxn>
              <a:cxn ang="0">
                <a:pos x="105" y="342"/>
              </a:cxn>
              <a:cxn ang="0">
                <a:pos x="419" y="774"/>
              </a:cxn>
              <a:cxn ang="0">
                <a:pos x="419" y="1080"/>
              </a:cxn>
              <a:cxn ang="0">
                <a:pos x="398" y="1076"/>
              </a:cxn>
              <a:cxn ang="0">
                <a:pos x="361" y="1076"/>
              </a:cxn>
              <a:cxn ang="0">
                <a:pos x="356" y="1071"/>
              </a:cxn>
              <a:cxn ang="0">
                <a:pos x="330" y="1058"/>
              </a:cxn>
              <a:cxn ang="0">
                <a:pos x="319" y="1040"/>
              </a:cxn>
              <a:cxn ang="0">
                <a:pos x="309" y="1017"/>
              </a:cxn>
              <a:cxn ang="0">
                <a:pos x="309" y="770"/>
              </a:cxn>
              <a:cxn ang="0">
                <a:pos x="0" y="342"/>
              </a:cxn>
              <a:cxn ang="0">
                <a:pos x="0" y="0"/>
              </a:cxn>
              <a:cxn ang="0">
                <a:pos x="26" y="14"/>
              </a:cxn>
            </a:cxnLst>
            <a:rect l="0" t="0" r="r" b="b"/>
            <a:pathLst>
              <a:path w="420" h="1081">
                <a:moveTo>
                  <a:pt x="105" y="86"/>
                </a:moveTo>
                <a:lnTo>
                  <a:pt x="105" y="342"/>
                </a:lnTo>
                <a:lnTo>
                  <a:pt x="419" y="774"/>
                </a:lnTo>
                <a:lnTo>
                  <a:pt x="419" y="1080"/>
                </a:lnTo>
                <a:lnTo>
                  <a:pt x="398" y="1076"/>
                </a:lnTo>
                <a:lnTo>
                  <a:pt x="361" y="1076"/>
                </a:lnTo>
                <a:lnTo>
                  <a:pt x="356" y="1071"/>
                </a:lnTo>
                <a:lnTo>
                  <a:pt x="330" y="1058"/>
                </a:lnTo>
                <a:lnTo>
                  <a:pt x="319" y="1040"/>
                </a:lnTo>
                <a:lnTo>
                  <a:pt x="309" y="1017"/>
                </a:lnTo>
                <a:lnTo>
                  <a:pt x="309" y="770"/>
                </a:lnTo>
                <a:lnTo>
                  <a:pt x="0" y="342"/>
                </a:lnTo>
                <a:lnTo>
                  <a:pt x="0" y="0"/>
                </a:lnTo>
                <a:lnTo>
                  <a:pt x="26" y="14"/>
                </a:lnTo>
              </a:path>
            </a:pathLst>
          </a:custGeom>
          <a:gradFill rotWithShape="0">
            <a:gsLst>
              <a:gs pos="0">
                <a:srgbClr val="C6C6C6"/>
              </a:gs>
              <a:gs pos="100000">
                <a:srgbClr val="C6C6C6">
                  <a:gamma/>
                  <a:shade val="89804"/>
                  <a:invGamma/>
                </a:srgbClr>
              </a:gs>
            </a:gsLst>
            <a:path path="rect">
              <a:fillToRect l="100000" t="100000"/>
            </a:path>
          </a:gradFill>
          <a:ln w="12700" cap="rnd" cmpd="sng">
            <a:solidFill>
              <a:schemeClr val="bg2"/>
            </a:solidFill>
            <a:prstDash val="solid"/>
            <a:round/>
            <a:headEnd type="none" w="med" len="med"/>
            <a:tailEnd type="none" w="med" len="med"/>
          </a:ln>
          <a:effectLst/>
        </p:spPr>
        <p:txBody>
          <a:bodyPr/>
          <a:lstStyle/>
          <a:p>
            <a:endParaRPr lang="en-US"/>
          </a:p>
        </p:txBody>
      </p:sp>
      <p:sp>
        <p:nvSpPr>
          <p:cNvPr id="79881" name="Freeform 9"/>
          <p:cNvSpPr>
            <a:spLocks/>
          </p:cNvSpPr>
          <p:nvPr/>
        </p:nvSpPr>
        <p:spPr bwMode="auto">
          <a:xfrm>
            <a:off x="2611438" y="947738"/>
            <a:ext cx="212725" cy="242887"/>
          </a:xfrm>
          <a:custGeom>
            <a:avLst/>
            <a:gdLst/>
            <a:ahLst/>
            <a:cxnLst>
              <a:cxn ang="0">
                <a:pos x="0" y="0"/>
              </a:cxn>
              <a:cxn ang="0">
                <a:pos x="26" y="36"/>
              </a:cxn>
              <a:cxn ang="0">
                <a:pos x="42" y="41"/>
              </a:cxn>
              <a:cxn ang="0">
                <a:pos x="58" y="50"/>
              </a:cxn>
              <a:cxn ang="0">
                <a:pos x="68" y="63"/>
              </a:cxn>
              <a:cxn ang="0">
                <a:pos x="79" y="77"/>
              </a:cxn>
            </a:cxnLst>
            <a:rect l="0" t="0" r="r" b="b"/>
            <a:pathLst>
              <a:path w="80" h="78">
                <a:moveTo>
                  <a:pt x="0" y="0"/>
                </a:moveTo>
                <a:lnTo>
                  <a:pt x="26" y="36"/>
                </a:lnTo>
                <a:lnTo>
                  <a:pt x="42" y="41"/>
                </a:lnTo>
                <a:lnTo>
                  <a:pt x="58" y="50"/>
                </a:lnTo>
                <a:lnTo>
                  <a:pt x="68" y="63"/>
                </a:lnTo>
                <a:lnTo>
                  <a:pt x="79" y="77"/>
                </a:lnTo>
              </a:path>
            </a:pathLst>
          </a:custGeom>
          <a:gradFill rotWithShape="0">
            <a:gsLst>
              <a:gs pos="0">
                <a:srgbClr val="C6C6C6"/>
              </a:gs>
              <a:gs pos="100000">
                <a:srgbClr val="C6C6C6">
                  <a:gamma/>
                  <a:shade val="89804"/>
                  <a:invGamma/>
                </a:srgbClr>
              </a:gs>
            </a:gsLst>
            <a:path path="rect">
              <a:fillToRect l="100000" t="100000"/>
            </a:path>
          </a:gradFill>
          <a:ln w="12700" cap="rnd" cmpd="sng">
            <a:solidFill>
              <a:schemeClr val="bg2"/>
            </a:solidFill>
            <a:prstDash val="solid"/>
            <a:round/>
            <a:headEnd type="none" w="med" len="med"/>
            <a:tailEnd type="none" w="med" len="med"/>
          </a:ln>
          <a:effectLst/>
        </p:spPr>
        <p:txBody>
          <a:bodyPr/>
          <a:lstStyle/>
          <a:p>
            <a:endParaRPr lang="en-US"/>
          </a:p>
        </p:txBody>
      </p:sp>
      <p:sp>
        <p:nvSpPr>
          <p:cNvPr id="79882" name="Freeform 10"/>
          <p:cNvSpPr>
            <a:spLocks/>
          </p:cNvSpPr>
          <p:nvPr/>
        </p:nvSpPr>
        <p:spPr bwMode="auto">
          <a:xfrm>
            <a:off x="5102225" y="947738"/>
            <a:ext cx="1123950" cy="3360737"/>
          </a:xfrm>
          <a:custGeom>
            <a:avLst/>
            <a:gdLst/>
            <a:ahLst/>
            <a:cxnLst>
              <a:cxn ang="0">
                <a:pos x="314" y="86"/>
              </a:cxn>
              <a:cxn ang="0">
                <a:pos x="314" y="342"/>
              </a:cxn>
              <a:cxn ang="0">
                <a:pos x="0" y="774"/>
              </a:cxn>
              <a:cxn ang="0">
                <a:pos x="0" y="1080"/>
              </a:cxn>
              <a:cxn ang="0">
                <a:pos x="21" y="1076"/>
              </a:cxn>
              <a:cxn ang="0">
                <a:pos x="58" y="1076"/>
              </a:cxn>
              <a:cxn ang="0">
                <a:pos x="63" y="1071"/>
              </a:cxn>
              <a:cxn ang="0">
                <a:pos x="89" y="1058"/>
              </a:cxn>
              <a:cxn ang="0">
                <a:pos x="100" y="1040"/>
              </a:cxn>
              <a:cxn ang="0">
                <a:pos x="110" y="1017"/>
              </a:cxn>
              <a:cxn ang="0">
                <a:pos x="110" y="770"/>
              </a:cxn>
              <a:cxn ang="0">
                <a:pos x="419" y="342"/>
              </a:cxn>
              <a:cxn ang="0">
                <a:pos x="419" y="0"/>
              </a:cxn>
              <a:cxn ang="0">
                <a:pos x="393" y="14"/>
              </a:cxn>
            </a:cxnLst>
            <a:rect l="0" t="0" r="r" b="b"/>
            <a:pathLst>
              <a:path w="420" h="1081">
                <a:moveTo>
                  <a:pt x="314" y="86"/>
                </a:moveTo>
                <a:lnTo>
                  <a:pt x="314" y="342"/>
                </a:lnTo>
                <a:lnTo>
                  <a:pt x="0" y="774"/>
                </a:lnTo>
                <a:lnTo>
                  <a:pt x="0" y="1080"/>
                </a:lnTo>
                <a:lnTo>
                  <a:pt x="21" y="1076"/>
                </a:lnTo>
                <a:lnTo>
                  <a:pt x="58" y="1076"/>
                </a:lnTo>
                <a:lnTo>
                  <a:pt x="63" y="1071"/>
                </a:lnTo>
                <a:lnTo>
                  <a:pt x="89" y="1058"/>
                </a:lnTo>
                <a:lnTo>
                  <a:pt x="100" y="1040"/>
                </a:lnTo>
                <a:lnTo>
                  <a:pt x="110" y="1017"/>
                </a:lnTo>
                <a:lnTo>
                  <a:pt x="110" y="770"/>
                </a:lnTo>
                <a:lnTo>
                  <a:pt x="419" y="342"/>
                </a:lnTo>
                <a:lnTo>
                  <a:pt x="419" y="0"/>
                </a:lnTo>
                <a:lnTo>
                  <a:pt x="393" y="14"/>
                </a:lnTo>
              </a:path>
            </a:pathLst>
          </a:custGeom>
          <a:gradFill rotWithShape="0">
            <a:gsLst>
              <a:gs pos="0">
                <a:srgbClr val="C6C6C6"/>
              </a:gs>
              <a:gs pos="100000">
                <a:srgbClr val="C6C6C6">
                  <a:gamma/>
                  <a:shade val="89804"/>
                  <a:invGamma/>
                </a:srgbClr>
              </a:gs>
            </a:gsLst>
            <a:path path="rect">
              <a:fillToRect t="100000" r="100000"/>
            </a:path>
          </a:gradFill>
          <a:ln w="12700" cap="rnd" cmpd="sng">
            <a:solidFill>
              <a:schemeClr val="bg2"/>
            </a:solidFill>
            <a:prstDash val="solid"/>
            <a:round/>
            <a:headEnd type="none" w="med" len="med"/>
            <a:tailEnd type="none" w="med" len="med"/>
          </a:ln>
          <a:effectLst/>
        </p:spPr>
        <p:txBody>
          <a:bodyPr/>
          <a:lstStyle/>
          <a:p>
            <a:endParaRPr lang="en-US"/>
          </a:p>
        </p:txBody>
      </p:sp>
      <p:sp>
        <p:nvSpPr>
          <p:cNvPr id="79883" name="Freeform 11"/>
          <p:cNvSpPr>
            <a:spLocks/>
          </p:cNvSpPr>
          <p:nvPr/>
        </p:nvSpPr>
        <p:spPr bwMode="auto">
          <a:xfrm>
            <a:off x="5942013" y="947738"/>
            <a:ext cx="215900" cy="242887"/>
          </a:xfrm>
          <a:custGeom>
            <a:avLst/>
            <a:gdLst/>
            <a:ahLst/>
            <a:cxnLst>
              <a:cxn ang="0">
                <a:pos x="80" y="0"/>
              </a:cxn>
              <a:cxn ang="0">
                <a:pos x="53" y="36"/>
              </a:cxn>
              <a:cxn ang="0">
                <a:pos x="37" y="41"/>
              </a:cxn>
              <a:cxn ang="0">
                <a:pos x="21" y="50"/>
              </a:cxn>
              <a:cxn ang="0">
                <a:pos x="11" y="63"/>
              </a:cxn>
              <a:cxn ang="0">
                <a:pos x="0" y="77"/>
              </a:cxn>
            </a:cxnLst>
            <a:rect l="0" t="0" r="r" b="b"/>
            <a:pathLst>
              <a:path w="81" h="78">
                <a:moveTo>
                  <a:pt x="80" y="0"/>
                </a:moveTo>
                <a:lnTo>
                  <a:pt x="53" y="36"/>
                </a:lnTo>
                <a:lnTo>
                  <a:pt x="37" y="41"/>
                </a:lnTo>
                <a:lnTo>
                  <a:pt x="21" y="50"/>
                </a:lnTo>
                <a:lnTo>
                  <a:pt x="11" y="63"/>
                </a:lnTo>
                <a:lnTo>
                  <a:pt x="0" y="77"/>
                </a:lnTo>
              </a:path>
            </a:pathLst>
          </a:custGeom>
          <a:gradFill rotWithShape="0">
            <a:gsLst>
              <a:gs pos="0">
                <a:srgbClr val="C6C6C6"/>
              </a:gs>
              <a:gs pos="100000">
                <a:srgbClr val="C6C6C6">
                  <a:gamma/>
                  <a:shade val="89804"/>
                  <a:invGamma/>
                </a:srgbClr>
              </a:gs>
            </a:gsLst>
            <a:path path="rect">
              <a:fillToRect t="100000" r="100000"/>
            </a:path>
          </a:gradFill>
          <a:ln w="12700" cap="rnd" cmpd="sng">
            <a:solidFill>
              <a:schemeClr val="bg2"/>
            </a:solidFill>
            <a:prstDash val="solid"/>
            <a:round/>
            <a:headEnd type="none" w="med" len="med"/>
            <a:tailEnd type="none" w="med" len="med"/>
          </a:ln>
          <a:effectLst/>
        </p:spPr>
        <p:txBody>
          <a:bodyPr/>
          <a:lstStyle/>
          <a:p>
            <a:endParaRPr lang="en-US"/>
          </a:p>
        </p:txBody>
      </p:sp>
      <p:sp>
        <p:nvSpPr>
          <p:cNvPr id="79884" name="Freeform 12" descr="Dashed vertical"/>
          <p:cNvSpPr>
            <a:spLocks/>
          </p:cNvSpPr>
          <p:nvPr/>
        </p:nvSpPr>
        <p:spPr bwMode="auto">
          <a:xfrm>
            <a:off x="3733800" y="1905000"/>
            <a:ext cx="774700" cy="3432175"/>
          </a:xfrm>
          <a:custGeom>
            <a:avLst/>
            <a:gdLst/>
            <a:ahLst/>
            <a:cxnLst>
              <a:cxn ang="0">
                <a:pos x="0" y="0"/>
              </a:cxn>
              <a:cxn ang="0">
                <a:pos x="51" y="80"/>
              </a:cxn>
              <a:cxn ang="0">
                <a:pos x="66" y="138"/>
              </a:cxn>
              <a:cxn ang="0">
                <a:pos x="80" y="200"/>
              </a:cxn>
              <a:cxn ang="0">
                <a:pos x="117" y="255"/>
              </a:cxn>
              <a:cxn ang="0">
                <a:pos x="141" y="296"/>
              </a:cxn>
              <a:cxn ang="0">
                <a:pos x="153" y="327"/>
              </a:cxn>
              <a:cxn ang="0">
                <a:pos x="189" y="353"/>
              </a:cxn>
              <a:cxn ang="0">
                <a:pos x="231" y="386"/>
              </a:cxn>
              <a:cxn ang="0">
                <a:pos x="264" y="439"/>
              </a:cxn>
              <a:cxn ang="0">
                <a:pos x="267" y="470"/>
              </a:cxn>
              <a:cxn ang="0">
                <a:pos x="280" y="531"/>
              </a:cxn>
              <a:cxn ang="0">
                <a:pos x="280" y="570"/>
              </a:cxn>
              <a:cxn ang="0">
                <a:pos x="280" y="595"/>
              </a:cxn>
              <a:cxn ang="0">
                <a:pos x="290" y="2109"/>
              </a:cxn>
              <a:cxn ang="0">
                <a:pos x="488" y="2162"/>
              </a:cxn>
              <a:cxn ang="0">
                <a:pos x="472" y="1610"/>
              </a:cxn>
              <a:cxn ang="0">
                <a:pos x="472" y="1305"/>
              </a:cxn>
              <a:cxn ang="0">
                <a:pos x="446" y="996"/>
              </a:cxn>
              <a:cxn ang="0">
                <a:pos x="433" y="900"/>
              </a:cxn>
              <a:cxn ang="0">
                <a:pos x="462" y="963"/>
              </a:cxn>
              <a:cxn ang="0">
                <a:pos x="472" y="849"/>
              </a:cxn>
              <a:cxn ang="0">
                <a:pos x="449" y="822"/>
              </a:cxn>
              <a:cxn ang="0">
                <a:pos x="436" y="804"/>
              </a:cxn>
              <a:cxn ang="0">
                <a:pos x="449" y="491"/>
              </a:cxn>
              <a:cxn ang="0">
                <a:pos x="449" y="433"/>
              </a:cxn>
              <a:cxn ang="0">
                <a:pos x="455" y="376"/>
              </a:cxn>
              <a:cxn ang="0">
                <a:pos x="442" y="270"/>
              </a:cxn>
              <a:cxn ang="0">
                <a:pos x="442" y="165"/>
              </a:cxn>
              <a:cxn ang="0">
                <a:pos x="455" y="126"/>
              </a:cxn>
              <a:cxn ang="0">
                <a:pos x="459" y="90"/>
              </a:cxn>
              <a:cxn ang="0">
                <a:pos x="459" y="49"/>
              </a:cxn>
              <a:cxn ang="0">
                <a:pos x="475" y="40"/>
              </a:cxn>
              <a:cxn ang="0">
                <a:pos x="481" y="34"/>
              </a:cxn>
              <a:cxn ang="0">
                <a:pos x="481" y="20"/>
              </a:cxn>
              <a:cxn ang="0">
                <a:pos x="7" y="36"/>
              </a:cxn>
            </a:cxnLst>
            <a:rect l="0" t="0" r="r" b="b"/>
            <a:pathLst>
              <a:path w="488" h="2162">
                <a:moveTo>
                  <a:pt x="0" y="0"/>
                </a:moveTo>
                <a:lnTo>
                  <a:pt x="51" y="80"/>
                </a:lnTo>
                <a:lnTo>
                  <a:pt x="66" y="138"/>
                </a:lnTo>
                <a:lnTo>
                  <a:pt x="80" y="200"/>
                </a:lnTo>
                <a:lnTo>
                  <a:pt x="117" y="255"/>
                </a:lnTo>
                <a:lnTo>
                  <a:pt x="141" y="296"/>
                </a:lnTo>
                <a:lnTo>
                  <a:pt x="153" y="327"/>
                </a:lnTo>
                <a:lnTo>
                  <a:pt x="189" y="353"/>
                </a:lnTo>
                <a:lnTo>
                  <a:pt x="231" y="386"/>
                </a:lnTo>
                <a:lnTo>
                  <a:pt x="264" y="439"/>
                </a:lnTo>
                <a:lnTo>
                  <a:pt x="267" y="470"/>
                </a:lnTo>
                <a:lnTo>
                  <a:pt x="280" y="531"/>
                </a:lnTo>
                <a:lnTo>
                  <a:pt x="280" y="570"/>
                </a:lnTo>
                <a:lnTo>
                  <a:pt x="280" y="595"/>
                </a:lnTo>
                <a:lnTo>
                  <a:pt x="290" y="2109"/>
                </a:lnTo>
                <a:lnTo>
                  <a:pt x="488" y="2162"/>
                </a:lnTo>
                <a:lnTo>
                  <a:pt x="472" y="1610"/>
                </a:lnTo>
                <a:lnTo>
                  <a:pt x="472" y="1305"/>
                </a:lnTo>
                <a:lnTo>
                  <a:pt x="446" y="996"/>
                </a:lnTo>
                <a:lnTo>
                  <a:pt x="433" y="900"/>
                </a:lnTo>
                <a:lnTo>
                  <a:pt x="462" y="963"/>
                </a:lnTo>
                <a:lnTo>
                  <a:pt x="472" y="849"/>
                </a:lnTo>
                <a:lnTo>
                  <a:pt x="449" y="822"/>
                </a:lnTo>
                <a:lnTo>
                  <a:pt x="436" y="804"/>
                </a:lnTo>
                <a:lnTo>
                  <a:pt x="449" y="491"/>
                </a:lnTo>
                <a:lnTo>
                  <a:pt x="449" y="433"/>
                </a:lnTo>
                <a:lnTo>
                  <a:pt x="455" y="376"/>
                </a:lnTo>
                <a:lnTo>
                  <a:pt x="442" y="270"/>
                </a:lnTo>
                <a:lnTo>
                  <a:pt x="442" y="165"/>
                </a:lnTo>
                <a:lnTo>
                  <a:pt x="455" y="126"/>
                </a:lnTo>
                <a:lnTo>
                  <a:pt x="459" y="90"/>
                </a:lnTo>
                <a:lnTo>
                  <a:pt x="459" y="49"/>
                </a:lnTo>
                <a:lnTo>
                  <a:pt x="475" y="40"/>
                </a:lnTo>
                <a:lnTo>
                  <a:pt x="481" y="34"/>
                </a:lnTo>
                <a:lnTo>
                  <a:pt x="481" y="20"/>
                </a:lnTo>
                <a:lnTo>
                  <a:pt x="7" y="36"/>
                </a:lnTo>
              </a:path>
            </a:pathLst>
          </a:custGeom>
          <a:pattFill prst="dashVert">
            <a:fgClr>
              <a:schemeClr val="tx1"/>
            </a:fgClr>
            <a:bgClr>
              <a:schemeClr val="bg1"/>
            </a:bgClr>
          </a:pattFill>
          <a:ln w="50800" cap="rnd" cmpd="sng">
            <a:noFill/>
            <a:prstDash val="solid"/>
            <a:round/>
            <a:headEnd type="none" w="med" len="med"/>
            <a:tailEnd type="none" w="med" len="med"/>
          </a:ln>
          <a:effectLst/>
        </p:spPr>
        <p:txBody>
          <a:bodyPr/>
          <a:lstStyle/>
          <a:p>
            <a:endParaRPr lang="en-US"/>
          </a:p>
        </p:txBody>
      </p:sp>
      <p:sp>
        <p:nvSpPr>
          <p:cNvPr id="79885" name="Freeform 13" descr="Dashed vertical"/>
          <p:cNvSpPr>
            <a:spLocks/>
          </p:cNvSpPr>
          <p:nvPr/>
        </p:nvSpPr>
        <p:spPr bwMode="auto">
          <a:xfrm>
            <a:off x="4343400" y="1905000"/>
            <a:ext cx="631825" cy="3406775"/>
          </a:xfrm>
          <a:custGeom>
            <a:avLst/>
            <a:gdLst/>
            <a:ahLst/>
            <a:cxnLst>
              <a:cxn ang="0">
                <a:pos x="395" y="62"/>
              </a:cxn>
              <a:cxn ang="0">
                <a:pos x="398" y="91"/>
              </a:cxn>
              <a:cxn ang="0">
                <a:pos x="389" y="113"/>
              </a:cxn>
              <a:cxn ang="0">
                <a:pos x="379" y="142"/>
              </a:cxn>
              <a:cxn ang="0">
                <a:pos x="366" y="177"/>
              </a:cxn>
              <a:cxn ang="0">
                <a:pos x="334" y="225"/>
              </a:cxn>
              <a:cxn ang="0">
                <a:pos x="312" y="270"/>
              </a:cxn>
              <a:cxn ang="0">
                <a:pos x="296" y="302"/>
              </a:cxn>
              <a:cxn ang="0">
                <a:pos x="264" y="366"/>
              </a:cxn>
              <a:cxn ang="0">
                <a:pos x="229" y="419"/>
              </a:cxn>
              <a:cxn ang="0">
                <a:pos x="223" y="450"/>
              </a:cxn>
              <a:cxn ang="0">
                <a:pos x="209" y="511"/>
              </a:cxn>
              <a:cxn ang="0">
                <a:pos x="209" y="548"/>
              </a:cxn>
              <a:cxn ang="0">
                <a:pos x="209" y="575"/>
              </a:cxn>
              <a:cxn ang="0">
                <a:pos x="209" y="2128"/>
              </a:cxn>
              <a:cxn ang="0">
                <a:pos x="120" y="2146"/>
              </a:cxn>
              <a:cxn ang="0">
                <a:pos x="14" y="2128"/>
              </a:cxn>
              <a:cxn ang="0">
                <a:pos x="17" y="1346"/>
              </a:cxn>
              <a:cxn ang="0">
                <a:pos x="62" y="1166"/>
              </a:cxn>
              <a:cxn ang="0">
                <a:pos x="65" y="1244"/>
              </a:cxn>
              <a:cxn ang="0">
                <a:pos x="82" y="1168"/>
              </a:cxn>
              <a:cxn ang="0">
                <a:pos x="24" y="2035"/>
              </a:cxn>
              <a:cxn ang="0">
                <a:pos x="48" y="1158"/>
              </a:cxn>
              <a:cxn ang="0">
                <a:pos x="10" y="1217"/>
              </a:cxn>
              <a:cxn ang="0">
                <a:pos x="31" y="471"/>
              </a:cxn>
              <a:cxn ang="0">
                <a:pos x="31" y="411"/>
              </a:cxn>
              <a:cxn ang="0">
                <a:pos x="27" y="356"/>
              </a:cxn>
              <a:cxn ang="0">
                <a:pos x="41" y="250"/>
              </a:cxn>
              <a:cxn ang="0">
                <a:pos x="41" y="145"/>
              </a:cxn>
              <a:cxn ang="0">
                <a:pos x="27" y="106"/>
              </a:cxn>
              <a:cxn ang="0">
                <a:pos x="21" y="70"/>
              </a:cxn>
              <a:cxn ang="0">
                <a:pos x="21" y="29"/>
              </a:cxn>
              <a:cxn ang="0">
                <a:pos x="3" y="20"/>
              </a:cxn>
              <a:cxn ang="0">
                <a:pos x="0" y="14"/>
              </a:cxn>
              <a:cxn ang="0">
                <a:pos x="0" y="0"/>
              </a:cxn>
              <a:cxn ang="0">
                <a:pos x="398" y="14"/>
              </a:cxn>
            </a:cxnLst>
            <a:rect l="0" t="0" r="r" b="b"/>
            <a:pathLst>
              <a:path w="398" h="2146">
                <a:moveTo>
                  <a:pt x="395" y="62"/>
                </a:moveTo>
                <a:lnTo>
                  <a:pt x="398" y="91"/>
                </a:lnTo>
                <a:lnTo>
                  <a:pt x="389" y="113"/>
                </a:lnTo>
                <a:lnTo>
                  <a:pt x="379" y="142"/>
                </a:lnTo>
                <a:lnTo>
                  <a:pt x="366" y="177"/>
                </a:lnTo>
                <a:lnTo>
                  <a:pt x="334" y="225"/>
                </a:lnTo>
                <a:lnTo>
                  <a:pt x="312" y="270"/>
                </a:lnTo>
                <a:lnTo>
                  <a:pt x="296" y="302"/>
                </a:lnTo>
                <a:lnTo>
                  <a:pt x="264" y="366"/>
                </a:lnTo>
                <a:lnTo>
                  <a:pt x="229" y="419"/>
                </a:lnTo>
                <a:lnTo>
                  <a:pt x="223" y="450"/>
                </a:lnTo>
                <a:lnTo>
                  <a:pt x="209" y="511"/>
                </a:lnTo>
                <a:lnTo>
                  <a:pt x="209" y="548"/>
                </a:lnTo>
                <a:lnTo>
                  <a:pt x="209" y="575"/>
                </a:lnTo>
                <a:lnTo>
                  <a:pt x="209" y="2128"/>
                </a:lnTo>
                <a:lnTo>
                  <a:pt x="120" y="2146"/>
                </a:lnTo>
                <a:lnTo>
                  <a:pt x="14" y="2128"/>
                </a:lnTo>
                <a:lnTo>
                  <a:pt x="17" y="1346"/>
                </a:lnTo>
                <a:lnTo>
                  <a:pt x="62" y="1166"/>
                </a:lnTo>
                <a:lnTo>
                  <a:pt x="65" y="1244"/>
                </a:lnTo>
                <a:lnTo>
                  <a:pt x="82" y="1168"/>
                </a:lnTo>
                <a:lnTo>
                  <a:pt x="24" y="2035"/>
                </a:lnTo>
                <a:lnTo>
                  <a:pt x="48" y="1158"/>
                </a:lnTo>
                <a:lnTo>
                  <a:pt x="10" y="1217"/>
                </a:lnTo>
                <a:lnTo>
                  <a:pt x="31" y="471"/>
                </a:lnTo>
                <a:lnTo>
                  <a:pt x="31" y="411"/>
                </a:lnTo>
                <a:lnTo>
                  <a:pt x="27" y="356"/>
                </a:lnTo>
                <a:lnTo>
                  <a:pt x="41" y="250"/>
                </a:lnTo>
                <a:lnTo>
                  <a:pt x="41" y="145"/>
                </a:lnTo>
                <a:lnTo>
                  <a:pt x="27" y="106"/>
                </a:lnTo>
                <a:lnTo>
                  <a:pt x="21" y="70"/>
                </a:lnTo>
                <a:lnTo>
                  <a:pt x="21" y="29"/>
                </a:lnTo>
                <a:lnTo>
                  <a:pt x="3" y="20"/>
                </a:lnTo>
                <a:lnTo>
                  <a:pt x="0" y="14"/>
                </a:lnTo>
                <a:lnTo>
                  <a:pt x="0" y="0"/>
                </a:lnTo>
                <a:lnTo>
                  <a:pt x="398" y="14"/>
                </a:lnTo>
              </a:path>
            </a:pathLst>
          </a:custGeom>
          <a:pattFill prst="dashVert">
            <a:fgClr>
              <a:schemeClr val="tx1"/>
            </a:fgClr>
            <a:bgClr>
              <a:schemeClr val="bg1"/>
            </a:bgClr>
          </a:pattFill>
          <a:ln w="50800" cap="rnd" cmpd="sng">
            <a:noFill/>
            <a:prstDash val="solid"/>
            <a:round/>
            <a:headEnd type="none" w="med" len="med"/>
            <a:tailEnd type="none" w="med" len="med"/>
          </a:ln>
          <a:effectLst/>
        </p:spPr>
        <p:txBody>
          <a:bodyPr/>
          <a:lstStyle/>
          <a:p>
            <a:endParaRPr lang="en-US"/>
          </a:p>
        </p:txBody>
      </p:sp>
      <p:sp>
        <p:nvSpPr>
          <p:cNvPr id="79886" name="Freeform 14" descr="Wide upward diagonal"/>
          <p:cNvSpPr>
            <a:spLocks/>
          </p:cNvSpPr>
          <p:nvPr/>
        </p:nvSpPr>
        <p:spPr bwMode="auto">
          <a:xfrm>
            <a:off x="4308475" y="3433763"/>
            <a:ext cx="193675" cy="196850"/>
          </a:xfrm>
          <a:custGeom>
            <a:avLst/>
            <a:gdLst/>
            <a:ahLst/>
            <a:cxnLst>
              <a:cxn ang="0">
                <a:pos x="71" y="35"/>
              </a:cxn>
              <a:cxn ang="0">
                <a:pos x="67" y="12"/>
              </a:cxn>
              <a:cxn ang="0">
                <a:pos x="49" y="0"/>
              </a:cxn>
              <a:cxn ang="0">
                <a:pos x="29" y="0"/>
              </a:cxn>
              <a:cxn ang="0">
                <a:pos x="11" y="6"/>
              </a:cxn>
              <a:cxn ang="0">
                <a:pos x="0" y="21"/>
              </a:cxn>
              <a:cxn ang="0">
                <a:pos x="0" y="39"/>
              </a:cxn>
              <a:cxn ang="0">
                <a:pos x="9" y="56"/>
              </a:cxn>
              <a:cxn ang="0">
                <a:pos x="29" y="62"/>
              </a:cxn>
              <a:cxn ang="0">
                <a:pos x="64" y="54"/>
              </a:cxn>
              <a:cxn ang="0">
                <a:pos x="71" y="37"/>
              </a:cxn>
              <a:cxn ang="0">
                <a:pos x="71" y="35"/>
              </a:cxn>
            </a:cxnLst>
            <a:rect l="0" t="0" r="r" b="b"/>
            <a:pathLst>
              <a:path w="72" h="63">
                <a:moveTo>
                  <a:pt x="71" y="35"/>
                </a:moveTo>
                <a:lnTo>
                  <a:pt x="67" y="12"/>
                </a:lnTo>
                <a:lnTo>
                  <a:pt x="49" y="0"/>
                </a:lnTo>
                <a:lnTo>
                  <a:pt x="29" y="0"/>
                </a:lnTo>
                <a:lnTo>
                  <a:pt x="11" y="6"/>
                </a:lnTo>
                <a:lnTo>
                  <a:pt x="0" y="21"/>
                </a:lnTo>
                <a:lnTo>
                  <a:pt x="0" y="39"/>
                </a:lnTo>
                <a:lnTo>
                  <a:pt x="9" y="56"/>
                </a:lnTo>
                <a:lnTo>
                  <a:pt x="29" y="62"/>
                </a:lnTo>
                <a:lnTo>
                  <a:pt x="64" y="54"/>
                </a:lnTo>
                <a:lnTo>
                  <a:pt x="71" y="37"/>
                </a:lnTo>
                <a:lnTo>
                  <a:pt x="71"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87" name="Freeform 15"/>
          <p:cNvSpPr>
            <a:spLocks/>
          </p:cNvSpPr>
          <p:nvPr/>
        </p:nvSpPr>
        <p:spPr bwMode="auto">
          <a:xfrm>
            <a:off x="4332288" y="3500438"/>
            <a:ext cx="131762" cy="109537"/>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sp>
        <p:nvSpPr>
          <p:cNvPr id="79888" name="Freeform 16" descr="Wide upward diagonal"/>
          <p:cNvSpPr>
            <a:spLocks/>
          </p:cNvSpPr>
          <p:nvPr/>
        </p:nvSpPr>
        <p:spPr bwMode="auto">
          <a:xfrm>
            <a:off x="4325938" y="4416425"/>
            <a:ext cx="173037" cy="217488"/>
          </a:xfrm>
          <a:custGeom>
            <a:avLst/>
            <a:gdLst/>
            <a:ahLst/>
            <a:cxnLst>
              <a:cxn ang="0">
                <a:pos x="64" y="39"/>
              </a:cxn>
              <a:cxn ang="0">
                <a:pos x="61" y="14"/>
              </a:cxn>
              <a:cxn ang="0">
                <a:pos x="44" y="0"/>
              </a:cxn>
              <a:cxn ang="0">
                <a:pos x="26" y="0"/>
              </a:cxn>
              <a:cxn ang="0">
                <a:pos x="10" y="7"/>
              </a:cxn>
              <a:cxn ang="0">
                <a:pos x="0" y="23"/>
              </a:cxn>
              <a:cxn ang="0">
                <a:pos x="0" y="44"/>
              </a:cxn>
              <a:cxn ang="0">
                <a:pos x="8" y="62"/>
              </a:cxn>
              <a:cxn ang="0">
                <a:pos x="26" y="69"/>
              </a:cxn>
              <a:cxn ang="0">
                <a:pos x="57" y="60"/>
              </a:cxn>
              <a:cxn ang="0">
                <a:pos x="64" y="41"/>
              </a:cxn>
              <a:cxn ang="0">
                <a:pos x="64" y="39"/>
              </a:cxn>
            </a:cxnLst>
            <a:rect l="0" t="0" r="r" b="b"/>
            <a:pathLst>
              <a:path w="65" h="70">
                <a:moveTo>
                  <a:pt x="64" y="39"/>
                </a:moveTo>
                <a:lnTo>
                  <a:pt x="61" y="14"/>
                </a:lnTo>
                <a:lnTo>
                  <a:pt x="44" y="0"/>
                </a:lnTo>
                <a:lnTo>
                  <a:pt x="26" y="0"/>
                </a:lnTo>
                <a:lnTo>
                  <a:pt x="10" y="7"/>
                </a:lnTo>
                <a:lnTo>
                  <a:pt x="0" y="23"/>
                </a:lnTo>
                <a:lnTo>
                  <a:pt x="0" y="44"/>
                </a:lnTo>
                <a:lnTo>
                  <a:pt x="8" y="62"/>
                </a:lnTo>
                <a:lnTo>
                  <a:pt x="26" y="69"/>
                </a:lnTo>
                <a:lnTo>
                  <a:pt x="57" y="60"/>
                </a:lnTo>
                <a:lnTo>
                  <a:pt x="64" y="41"/>
                </a:lnTo>
                <a:lnTo>
                  <a:pt x="64" y="39"/>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89" name="Freeform 17"/>
          <p:cNvSpPr>
            <a:spLocks/>
          </p:cNvSpPr>
          <p:nvPr/>
        </p:nvSpPr>
        <p:spPr bwMode="auto">
          <a:xfrm>
            <a:off x="4398963" y="4422775"/>
            <a:ext cx="65087" cy="203200"/>
          </a:xfrm>
          <a:custGeom>
            <a:avLst/>
            <a:gdLst/>
            <a:ahLst/>
            <a:cxnLst>
              <a:cxn ang="0">
                <a:pos x="12" y="0"/>
              </a:cxn>
              <a:cxn ang="0">
                <a:pos x="24" y="16"/>
              </a:cxn>
              <a:cxn ang="0">
                <a:pos x="24" y="32"/>
              </a:cxn>
              <a:cxn ang="0">
                <a:pos x="24" y="48"/>
              </a:cxn>
              <a:cxn ang="0">
                <a:pos x="24" y="48"/>
              </a:cxn>
              <a:cxn ang="0">
                <a:pos x="12" y="64"/>
              </a:cxn>
              <a:cxn ang="0">
                <a:pos x="0" y="64"/>
              </a:cxn>
              <a:cxn ang="0">
                <a:pos x="0" y="48"/>
              </a:cxn>
              <a:cxn ang="0">
                <a:pos x="0" y="48"/>
              </a:cxn>
              <a:cxn ang="0">
                <a:pos x="12" y="32"/>
              </a:cxn>
              <a:cxn ang="0">
                <a:pos x="0" y="32"/>
              </a:cxn>
              <a:cxn ang="0">
                <a:pos x="0" y="0"/>
              </a:cxn>
              <a:cxn ang="0">
                <a:pos x="0" y="0"/>
              </a:cxn>
              <a:cxn ang="0">
                <a:pos x="12" y="0"/>
              </a:cxn>
            </a:cxnLst>
            <a:rect l="0" t="0" r="r" b="b"/>
            <a:pathLst>
              <a:path w="25" h="65">
                <a:moveTo>
                  <a:pt x="12" y="0"/>
                </a:moveTo>
                <a:lnTo>
                  <a:pt x="24" y="16"/>
                </a:lnTo>
                <a:lnTo>
                  <a:pt x="24" y="32"/>
                </a:lnTo>
                <a:lnTo>
                  <a:pt x="24" y="48"/>
                </a:lnTo>
                <a:lnTo>
                  <a:pt x="24" y="48"/>
                </a:lnTo>
                <a:lnTo>
                  <a:pt x="12" y="64"/>
                </a:lnTo>
                <a:lnTo>
                  <a:pt x="0" y="64"/>
                </a:lnTo>
                <a:lnTo>
                  <a:pt x="0" y="48"/>
                </a:lnTo>
                <a:lnTo>
                  <a:pt x="0" y="48"/>
                </a:lnTo>
                <a:lnTo>
                  <a:pt x="12" y="32"/>
                </a:lnTo>
                <a:lnTo>
                  <a:pt x="0" y="32"/>
                </a:lnTo>
                <a:lnTo>
                  <a:pt x="0" y="0"/>
                </a:lnTo>
                <a:lnTo>
                  <a:pt x="0" y="0"/>
                </a:lnTo>
                <a:lnTo>
                  <a:pt x="12" y="0"/>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sp>
        <p:nvSpPr>
          <p:cNvPr id="79890" name="Freeform 18" descr="Wide upward diagonal"/>
          <p:cNvSpPr>
            <a:spLocks/>
          </p:cNvSpPr>
          <p:nvPr/>
        </p:nvSpPr>
        <p:spPr bwMode="auto">
          <a:xfrm>
            <a:off x="4397375" y="1939925"/>
            <a:ext cx="192088" cy="196850"/>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91" name="Freeform 19"/>
          <p:cNvSpPr>
            <a:spLocks/>
          </p:cNvSpPr>
          <p:nvPr/>
        </p:nvSpPr>
        <p:spPr bwMode="auto">
          <a:xfrm>
            <a:off x="4419600" y="2006600"/>
            <a:ext cx="134938" cy="109538"/>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sp>
        <p:nvSpPr>
          <p:cNvPr id="79892" name="Freeform 20" descr="Wide upward diagonal"/>
          <p:cNvSpPr>
            <a:spLocks/>
          </p:cNvSpPr>
          <p:nvPr/>
        </p:nvSpPr>
        <p:spPr bwMode="auto">
          <a:xfrm>
            <a:off x="4321175" y="3009900"/>
            <a:ext cx="153988" cy="136525"/>
          </a:xfrm>
          <a:custGeom>
            <a:avLst/>
            <a:gdLst/>
            <a:ahLst/>
            <a:cxnLst>
              <a:cxn ang="0">
                <a:pos x="57" y="24"/>
              </a:cxn>
              <a:cxn ang="0">
                <a:pos x="54" y="9"/>
              </a:cxn>
              <a:cxn ang="0">
                <a:pos x="40" y="0"/>
              </a:cxn>
              <a:cxn ang="0">
                <a:pos x="23" y="0"/>
              </a:cxn>
              <a:cxn ang="0">
                <a:pos x="9" y="4"/>
              </a:cxn>
              <a:cxn ang="0">
                <a:pos x="0" y="14"/>
              </a:cxn>
              <a:cxn ang="0">
                <a:pos x="0" y="27"/>
              </a:cxn>
              <a:cxn ang="0">
                <a:pos x="7" y="39"/>
              </a:cxn>
              <a:cxn ang="0">
                <a:pos x="23" y="43"/>
              </a:cxn>
              <a:cxn ang="0">
                <a:pos x="51" y="37"/>
              </a:cxn>
              <a:cxn ang="0">
                <a:pos x="57" y="26"/>
              </a:cxn>
              <a:cxn ang="0">
                <a:pos x="57" y="24"/>
              </a:cxn>
            </a:cxnLst>
            <a:rect l="0" t="0" r="r" b="b"/>
            <a:pathLst>
              <a:path w="58" h="44">
                <a:moveTo>
                  <a:pt x="57" y="24"/>
                </a:moveTo>
                <a:lnTo>
                  <a:pt x="54" y="9"/>
                </a:lnTo>
                <a:lnTo>
                  <a:pt x="40" y="0"/>
                </a:lnTo>
                <a:lnTo>
                  <a:pt x="23" y="0"/>
                </a:lnTo>
                <a:lnTo>
                  <a:pt x="9" y="4"/>
                </a:lnTo>
                <a:lnTo>
                  <a:pt x="0" y="14"/>
                </a:lnTo>
                <a:lnTo>
                  <a:pt x="0" y="27"/>
                </a:lnTo>
                <a:lnTo>
                  <a:pt x="7" y="39"/>
                </a:lnTo>
                <a:lnTo>
                  <a:pt x="23" y="43"/>
                </a:lnTo>
                <a:lnTo>
                  <a:pt x="51" y="37"/>
                </a:lnTo>
                <a:lnTo>
                  <a:pt x="57" y="26"/>
                </a:lnTo>
                <a:lnTo>
                  <a:pt x="57" y="24"/>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93" name="Oval 21"/>
          <p:cNvSpPr>
            <a:spLocks noChangeArrowheads="1"/>
          </p:cNvSpPr>
          <p:nvPr/>
        </p:nvSpPr>
        <p:spPr bwMode="auto">
          <a:xfrm>
            <a:off x="4376738" y="3055938"/>
            <a:ext cx="84137" cy="76200"/>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894" name="Freeform 22" descr="Wide upward diagonal"/>
          <p:cNvSpPr>
            <a:spLocks/>
          </p:cNvSpPr>
          <p:nvPr/>
        </p:nvSpPr>
        <p:spPr bwMode="auto">
          <a:xfrm>
            <a:off x="4300538" y="2678113"/>
            <a:ext cx="192087" cy="196850"/>
          </a:xfrm>
          <a:custGeom>
            <a:avLst/>
            <a:gdLst/>
            <a:ahLst/>
            <a:cxnLst>
              <a:cxn ang="0">
                <a:pos x="71" y="36"/>
              </a:cxn>
              <a:cxn ang="0">
                <a:pos x="67" y="13"/>
              </a:cxn>
              <a:cxn ang="0">
                <a:pos x="49" y="0"/>
              </a:cxn>
              <a:cxn ang="0">
                <a:pos x="29" y="0"/>
              </a:cxn>
              <a:cxn ang="0">
                <a:pos x="11" y="6"/>
              </a:cxn>
              <a:cxn ang="0">
                <a:pos x="0" y="21"/>
              </a:cxn>
              <a:cxn ang="0">
                <a:pos x="0" y="40"/>
              </a:cxn>
              <a:cxn ang="0">
                <a:pos x="9" y="57"/>
              </a:cxn>
              <a:cxn ang="0">
                <a:pos x="29" y="63"/>
              </a:cxn>
              <a:cxn ang="0">
                <a:pos x="64" y="54"/>
              </a:cxn>
              <a:cxn ang="0">
                <a:pos x="71" y="38"/>
              </a:cxn>
              <a:cxn ang="0">
                <a:pos x="71" y="36"/>
              </a:cxn>
            </a:cxnLst>
            <a:rect l="0" t="0" r="r" b="b"/>
            <a:pathLst>
              <a:path w="72" h="64">
                <a:moveTo>
                  <a:pt x="71" y="36"/>
                </a:moveTo>
                <a:lnTo>
                  <a:pt x="67" y="13"/>
                </a:lnTo>
                <a:lnTo>
                  <a:pt x="49" y="0"/>
                </a:lnTo>
                <a:lnTo>
                  <a:pt x="29" y="0"/>
                </a:lnTo>
                <a:lnTo>
                  <a:pt x="11" y="6"/>
                </a:lnTo>
                <a:lnTo>
                  <a:pt x="0" y="21"/>
                </a:lnTo>
                <a:lnTo>
                  <a:pt x="0" y="40"/>
                </a:lnTo>
                <a:lnTo>
                  <a:pt x="9" y="57"/>
                </a:lnTo>
                <a:lnTo>
                  <a:pt x="29" y="63"/>
                </a:lnTo>
                <a:lnTo>
                  <a:pt x="64" y="54"/>
                </a:lnTo>
                <a:lnTo>
                  <a:pt x="71" y="38"/>
                </a:lnTo>
                <a:lnTo>
                  <a:pt x="71" y="36"/>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95" name="Freeform 23"/>
          <p:cNvSpPr>
            <a:spLocks/>
          </p:cNvSpPr>
          <p:nvPr/>
        </p:nvSpPr>
        <p:spPr bwMode="auto">
          <a:xfrm>
            <a:off x="4324350" y="2747963"/>
            <a:ext cx="127000" cy="104775"/>
          </a:xfrm>
          <a:custGeom>
            <a:avLst/>
            <a:gdLst/>
            <a:ahLst/>
            <a:cxnLst>
              <a:cxn ang="0">
                <a:pos x="19" y="33"/>
              </a:cxn>
              <a:cxn ang="0">
                <a:pos x="26" y="31"/>
              </a:cxn>
              <a:cxn ang="0">
                <a:pos x="33" y="25"/>
              </a:cxn>
              <a:cxn ang="0">
                <a:pos x="47" y="25"/>
              </a:cxn>
              <a:cxn ang="0">
                <a:pos x="47" y="17"/>
              </a:cxn>
              <a:cxn ang="0">
                <a:pos x="47" y="17"/>
              </a:cxn>
              <a:cxn ang="0">
                <a:pos x="47" y="8"/>
              </a:cxn>
              <a:cxn ang="0">
                <a:pos x="47" y="0"/>
              </a:cxn>
              <a:cxn ang="0">
                <a:pos x="33" y="0"/>
              </a:cxn>
              <a:cxn ang="0">
                <a:pos x="19" y="8"/>
              </a:cxn>
              <a:cxn ang="0">
                <a:pos x="33" y="11"/>
              </a:cxn>
              <a:cxn ang="0">
                <a:pos x="47" y="17"/>
              </a:cxn>
              <a:cxn ang="0">
                <a:pos x="47" y="17"/>
              </a:cxn>
              <a:cxn ang="0">
                <a:pos x="33" y="25"/>
              </a:cxn>
              <a:cxn ang="0">
                <a:pos x="19" y="25"/>
              </a:cxn>
              <a:cxn ang="0">
                <a:pos x="5" y="25"/>
              </a:cxn>
              <a:cxn ang="0">
                <a:pos x="5" y="25"/>
              </a:cxn>
              <a:cxn ang="0">
                <a:pos x="0" y="29"/>
              </a:cxn>
              <a:cxn ang="0">
                <a:pos x="3" y="32"/>
              </a:cxn>
              <a:cxn ang="0">
                <a:pos x="19" y="33"/>
              </a:cxn>
            </a:cxnLst>
            <a:rect l="0" t="0" r="r" b="b"/>
            <a:pathLst>
              <a:path w="48" h="34">
                <a:moveTo>
                  <a:pt x="19" y="33"/>
                </a:moveTo>
                <a:lnTo>
                  <a:pt x="26" y="31"/>
                </a:lnTo>
                <a:lnTo>
                  <a:pt x="33" y="25"/>
                </a:lnTo>
                <a:lnTo>
                  <a:pt x="47" y="25"/>
                </a:lnTo>
                <a:lnTo>
                  <a:pt x="47" y="17"/>
                </a:lnTo>
                <a:lnTo>
                  <a:pt x="47" y="17"/>
                </a:lnTo>
                <a:lnTo>
                  <a:pt x="47" y="8"/>
                </a:lnTo>
                <a:lnTo>
                  <a:pt x="47" y="0"/>
                </a:lnTo>
                <a:lnTo>
                  <a:pt x="33" y="0"/>
                </a:lnTo>
                <a:lnTo>
                  <a:pt x="19" y="8"/>
                </a:lnTo>
                <a:lnTo>
                  <a:pt x="33" y="11"/>
                </a:lnTo>
                <a:lnTo>
                  <a:pt x="47" y="17"/>
                </a:lnTo>
                <a:lnTo>
                  <a:pt x="47" y="17"/>
                </a:lnTo>
                <a:lnTo>
                  <a:pt x="33" y="25"/>
                </a:lnTo>
                <a:lnTo>
                  <a:pt x="19" y="25"/>
                </a:lnTo>
                <a:lnTo>
                  <a:pt x="5" y="25"/>
                </a:lnTo>
                <a:lnTo>
                  <a:pt x="5" y="25"/>
                </a:lnTo>
                <a:lnTo>
                  <a:pt x="0" y="29"/>
                </a:lnTo>
                <a:lnTo>
                  <a:pt x="3" y="32"/>
                </a:lnTo>
                <a:lnTo>
                  <a:pt x="19" y="33"/>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sp>
        <p:nvSpPr>
          <p:cNvPr id="79896" name="Freeform 24" descr="Wide upward diagonal"/>
          <p:cNvSpPr>
            <a:spLocks/>
          </p:cNvSpPr>
          <p:nvPr/>
        </p:nvSpPr>
        <p:spPr bwMode="auto">
          <a:xfrm>
            <a:off x="4332288" y="4797425"/>
            <a:ext cx="157162" cy="139700"/>
          </a:xfrm>
          <a:custGeom>
            <a:avLst/>
            <a:gdLst/>
            <a:ahLst/>
            <a:cxnLst>
              <a:cxn ang="0">
                <a:pos x="57" y="25"/>
              </a:cxn>
              <a:cxn ang="0">
                <a:pos x="54" y="9"/>
              </a:cxn>
              <a:cxn ang="0">
                <a:pos x="40" y="0"/>
              </a:cxn>
              <a:cxn ang="0">
                <a:pos x="23" y="0"/>
              </a:cxn>
              <a:cxn ang="0">
                <a:pos x="9" y="4"/>
              </a:cxn>
              <a:cxn ang="0">
                <a:pos x="0" y="15"/>
              </a:cxn>
              <a:cxn ang="0">
                <a:pos x="0" y="28"/>
              </a:cxn>
              <a:cxn ang="0">
                <a:pos x="7" y="40"/>
              </a:cxn>
              <a:cxn ang="0">
                <a:pos x="23" y="44"/>
              </a:cxn>
              <a:cxn ang="0">
                <a:pos x="51" y="38"/>
              </a:cxn>
              <a:cxn ang="0">
                <a:pos x="57" y="26"/>
              </a:cxn>
              <a:cxn ang="0">
                <a:pos x="57" y="25"/>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97" name="Oval 25"/>
          <p:cNvSpPr>
            <a:spLocks noChangeArrowheads="1"/>
          </p:cNvSpPr>
          <p:nvPr/>
        </p:nvSpPr>
        <p:spPr bwMode="auto">
          <a:xfrm>
            <a:off x="4391025" y="4840288"/>
            <a:ext cx="84138" cy="80962"/>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898" name="Freeform 26" descr="Wide upward diagonal"/>
          <p:cNvSpPr>
            <a:spLocks/>
          </p:cNvSpPr>
          <p:nvPr/>
        </p:nvSpPr>
        <p:spPr bwMode="auto">
          <a:xfrm>
            <a:off x="4321175" y="2224088"/>
            <a:ext cx="153988" cy="142875"/>
          </a:xfrm>
          <a:custGeom>
            <a:avLst/>
            <a:gdLst/>
            <a:ahLst/>
            <a:cxnLst>
              <a:cxn ang="0">
                <a:pos x="57" y="25"/>
              </a:cxn>
              <a:cxn ang="0">
                <a:pos x="54" y="9"/>
              </a:cxn>
              <a:cxn ang="0">
                <a:pos x="40" y="0"/>
              </a:cxn>
              <a:cxn ang="0">
                <a:pos x="23" y="0"/>
              </a:cxn>
              <a:cxn ang="0">
                <a:pos x="9" y="4"/>
              </a:cxn>
              <a:cxn ang="0">
                <a:pos x="0" y="15"/>
              </a:cxn>
              <a:cxn ang="0">
                <a:pos x="0" y="28"/>
              </a:cxn>
              <a:cxn ang="0">
                <a:pos x="7" y="41"/>
              </a:cxn>
              <a:cxn ang="0">
                <a:pos x="23" y="45"/>
              </a:cxn>
              <a:cxn ang="0">
                <a:pos x="51" y="39"/>
              </a:cxn>
              <a:cxn ang="0">
                <a:pos x="57" y="27"/>
              </a:cxn>
              <a:cxn ang="0">
                <a:pos x="57" y="25"/>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899" name="Oval 27"/>
          <p:cNvSpPr>
            <a:spLocks noChangeArrowheads="1"/>
          </p:cNvSpPr>
          <p:nvPr/>
        </p:nvSpPr>
        <p:spPr bwMode="auto">
          <a:xfrm>
            <a:off x="4376738" y="2273300"/>
            <a:ext cx="84137" cy="77788"/>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900" name="Freeform 28" descr="Wide upward diagonal"/>
          <p:cNvSpPr>
            <a:spLocks/>
          </p:cNvSpPr>
          <p:nvPr/>
        </p:nvSpPr>
        <p:spPr bwMode="auto">
          <a:xfrm>
            <a:off x="4624388" y="1843088"/>
            <a:ext cx="153987" cy="146050"/>
          </a:xfrm>
          <a:custGeom>
            <a:avLst/>
            <a:gdLst/>
            <a:ahLst/>
            <a:cxnLst>
              <a:cxn ang="0">
                <a:pos x="57" y="25"/>
              </a:cxn>
              <a:cxn ang="0">
                <a:pos x="54" y="9"/>
              </a:cxn>
              <a:cxn ang="0">
                <a:pos x="40" y="0"/>
              </a:cxn>
              <a:cxn ang="0">
                <a:pos x="23" y="0"/>
              </a:cxn>
              <a:cxn ang="0">
                <a:pos x="9" y="4"/>
              </a:cxn>
              <a:cxn ang="0">
                <a:pos x="0" y="15"/>
              </a:cxn>
              <a:cxn ang="0">
                <a:pos x="0" y="28"/>
              </a:cxn>
              <a:cxn ang="0">
                <a:pos x="7" y="41"/>
              </a:cxn>
              <a:cxn ang="0">
                <a:pos x="23" y="45"/>
              </a:cxn>
              <a:cxn ang="0">
                <a:pos x="51" y="39"/>
              </a:cxn>
              <a:cxn ang="0">
                <a:pos x="57" y="27"/>
              </a:cxn>
              <a:cxn ang="0">
                <a:pos x="57" y="25"/>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01" name="Oval 29"/>
          <p:cNvSpPr>
            <a:spLocks noChangeArrowheads="1"/>
          </p:cNvSpPr>
          <p:nvPr/>
        </p:nvSpPr>
        <p:spPr bwMode="auto">
          <a:xfrm>
            <a:off x="4683125" y="1889125"/>
            <a:ext cx="80963" cy="84138"/>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902" name="Freeform 30" descr="Wide upward diagonal"/>
          <p:cNvSpPr>
            <a:spLocks/>
          </p:cNvSpPr>
          <p:nvPr/>
        </p:nvSpPr>
        <p:spPr bwMode="auto">
          <a:xfrm>
            <a:off x="4116388" y="1849438"/>
            <a:ext cx="155575" cy="142875"/>
          </a:xfrm>
          <a:custGeom>
            <a:avLst/>
            <a:gdLst/>
            <a:ahLst/>
            <a:cxnLst>
              <a:cxn ang="0">
                <a:pos x="57" y="25"/>
              </a:cxn>
              <a:cxn ang="0">
                <a:pos x="54" y="9"/>
              </a:cxn>
              <a:cxn ang="0">
                <a:pos x="40" y="0"/>
              </a:cxn>
              <a:cxn ang="0">
                <a:pos x="23" y="0"/>
              </a:cxn>
              <a:cxn ang="0">
                <a:pos x="9" y="4"/>
              </a:cxn>
              <a:cxn ang="0">
                <a:pos x="0" y="15"/>
              </a:cxn>
              <a:cxn ang="0">
                <a:pos x="0" y="28"/>
              </a:cxn>
              <a:cxn ang="0">
                <a:pos x="7" y="40"/>
              </a:cxn>
              <a:cxn ang="0">
                <a:pos x="23" y="44"/>
              </a:cxn>
              <a:cxn ang="0">
                <a:pos x="51" y="38"/>
              </a:cxn>
              <a:cxn ang="0">
                <a:pos x="57" y="26"/>
              </a:cxn>
              <a:cxn ang="0">
                <a:pos x="57" y="25"/>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03" name="Oval 31"/>
          <p:cNvSpPr>
            <a:spLocks noChangeArrowheads="1"/>
          </p:cNvSpPr>
          <p:nvPr/>
        </p:nvSpPr>
        <p:spPr bwMode="auto">
          <a:xfrm>
            <a:off x="4178300" y="1900238"/>
            <a:ext cx="77788" cy="76200"/>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904" name="Freeform 32" descr="Wide upward diagonal"/>
          <p:cNvSpPr>
            <a:spLocks/>
          </p:cNvSpPr>
          <p:nvPr/>
        </p:nvSpPr>
        <p:spPr bwMode="auto">
          <a:xfrm>
            <a:off x="4321175" y="5064125"/>
            <a:ext cx="153988" cy="144463"/>
          </a:xfrm>
          <a:custGeom>
            <a:avLst/>
            <a:gdLst/>
            <a:ahLst/>
            <a:cxnLst>
              <a:cxn ang="0">
                <a:pos x="57" y="26"/>
              </a:cxn>
              <a:cxn ang="0">
                <a:pos x="54" y="9"/>
              </a:cxn>
              <a:cxn ang="0">
                <a:pos x="40" y="0"/>
              </a:cxn>
              <a:cxn ang="0">
                <a:pos x="23" y="0"/>
              </a:cxn>
              <a:cxn ang="0">
                <a:pos x="9" y="5"/>
              </a:cxn>
              <a:cxn ang="0">
                <a:pos x="0" y="15"/>
              </a:cxn>
              <a:cxn ang="0">
                <a:pos x="0" y="29"/>
              </a:cxn>
              <a:cxn ang="0">
                <a:pos x="7" y="41"/>
              </a:cxn>
              <a:cxn ang="0">
                <a:pos x="23" y="46"/>
              </a:cxn>
              <a:cxn ang="0">
                <a:pos x="51" y="40"/>
              </a:cxn>
              <a:cxn ang="0">
                <a:pos x="57" y="28"/>
              </a:cxn>
              <a:cxn ang="0">
                <a:pos x="57" y="26"/>
              </a:cxn>
            </a:cxnLst>
            <a:rect l="0" t="0" r="r" b="b"/>
            <a:pathLst>
              <a:path w="58" h="47">
                <a:moveTo>
                  <a:pt x="57" y="26"/>
                </a:moveTo>
                <a:lnTo>
                  <a:pt x="54" y="9"/>
                </a:lnTo>
                <a:lnTo>
                  <a:pt x="40" y="0"/>
                </a:lnTo>
                <a:lnTo>
                  <a:pt x="23" y="0"/>
                </a:lnTo>
                <a:lnTo>
                  <a:pt x="9" y="5"/>
                </a:lnTo>
                <a:lnTo>
                  <a:pt x="0" y="15"/>
                </a:lnTo>
                <a:lnTo>
                  <a:pt x="0" y="29"/>
                </a:lnTo>
                <a:lnTo>
                  <a:pt x="7" y="41"/>
                </a:lnTo>
                <a:lnTo>
                  <a:pt x="23" y="46"/>
                </a:lnTo>
                <a:lnTo>
                  <a:pt x="51" y="40"/>
                </a:lnTo>
                <a:lnTo>
                  <a:pt x="57" y="28"/>
                </a:lnTo>
                <a:lnTo>
                  <a:pt x="57" y="26"/>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05" name="Oval 33"/>
          <p:cNvSpPr>
            <a:spLocks noChangeArrowheads="1"/>
          </p:cNvSpPr>
          <p:nvPr/>
        </p:nvSpPr>
        <p:spPr bwMode="auto">
          <a:xfrm>
            <a:off x="4376738" y="5111750"/>
            <a:ext cx="84137" cy="82550"/>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906" name="Freeform 34"/>
          <p:cNvSpPr>
            <a:spLocks/>
          </p:cNvSpPr>
          <p:nvPr/>
        </p:nvSpPr>
        <p:spPr bwMode="auto">
          <a:xfrm>
            <a:off x="2138363" y="3908425"/>
            <a:ext cx="2351087" cy="1228725"/>
          </a:xfrm>
          <a:custGeom>
            <a:avLst/>
            <a:gdLst/>
            <a:ahLst/>
            <a:cxnLst>
              <a:cxn ang="0">
                <a:pos x="0" y="352"/>
              </a:cxn>
              <a:cxn ang="0">
                <a:pos x="813" y="0"/>
              </a:cxn>
              <a:cxn ang="0">
                <a:pos x="819" y="20"/>
              </a:cxn>
              <a:cxn ang="0">
                <a:pos x="849" y="28"/>
              </a:cxn>
              <a:cxn ang="0">
                <a:pos x="869" y="22"/>
              </a:cxn>
              <a:cxn ang="0">
                <a:pos x="877" y="22"/>
              </a:cxn>
              <a:cxn ang="0">
                <a:pos x="394" y="346"/>
              </a:cxn>
              <a:cxn ang="0">
                <a:pos x="333" y="369"/>
              </a:cxn>
              <a:cxn ang="0">
                <a:pos x="336" y="324"/>
              </a:cxn>
              <a:cxn ang="0">
                <a:pos x="230" y="394"/>
              </a:cxn>
              <a:cxn ang="0">
                <a:pos x="258" y="324"/>
              </a:cxn>
              <a:cxn ang="0">
                <a:pos x="191" y="341"/>
              </a:cxn>
              <a:cxn ang="0">
                <a:pos x="200" y="330"/>
              </a:cxn>
              <a:cxn ang="0">
                <a:pos x="0" y="352"/>
              </a:cxn>
            </a:cxnLst>
            <a:rect l="0" t="0" r="r" b="b"/>
            <a:pathLst>
              <a:path w="878" h="395">
                <a:moveTo>
                  <a:pt x="0" y="352"/>
                </a:moveTo>
                <a:lnTo>
                  <a:pt x="813" y="0"/>
                </a:lnTo>
                <a:lnTo>
                  <a:pt x="819" y="20"/>
                </a:lnTo>
                <a:lnTo>
                  <a:pt x="849" y="28"/>
                </a:lnTo>
                <a:lnTo>
                  <a:pt x="869" y="22"/>
                </a:lnTo>
                <a:lnTo>
                  <a:pt x="877" y="22"/>
                </a:lnTo>
                <a:lnTo>
                  <a:pt x="394" y="346"/>
                </a:lnTo>
                <a:lnTo>
                  <a:pt x="333" y="369"/>
                </a:lnTo>
                <a:lnTo>
                  <a:pt x="336" y="324"/>
                </a:lnTo>
                <a:lnTo>
                  <a:pt x="230" y="394"/>
                </a:lnTo>
                <a:lnTo>
                  <a:pt x="258" y="324"/>
                </a:lnTo>
                <a:lnTo>
                  <a:pt x="191" y="341"/>
                </a:lnTo>
                <a:lnTo>
                  <a:pt x="200" y="330"/>
                </a:lnTo>
                <a:lnTo>
                  <a:pt x="0" y="352"/>
                </a:lnTo>
              </a:path>
            </a:pathLst>
          </a:custGeom>
          <a:solidFill>
            <a:srgbClr val="00A9E0"/>
          </a:solidFill>
          <a:ln w="76200" cap="rnd" cmpd="sng">
            <a:noFill/>
            <a:prstDash val="solid"/>
            <a:round/>
            <a:headEnd type="none" w="med" len="med"/>
            <a:tailEnd type="none" w="med" len="med"/>
          </a:ln>
          <a:effectLst/>
        </p:spPr>
        <p:txBody>
          <a:bodyPr/>
          <a:lstStyle/>
          <a:p>
            <a:endParaRPr lang="en-US"/>
          </a:p>
        </p:txBody>
      </p:sp>
      <p:sp>
        <p:nvSpPr>
          <p:cNvPr id="79907" name="Freeform 35" descr="Wide upward diagonal"/>
          <p:cNvSpPr>
            <a:spLocks/>
          </p:cNvSpPr>
          <p:nvPr/>
        </p:nvSpPr>
        <p:spPr bwMode="auto">
          <a:xfrm>
            <a:off x="4321175" y="3848100"/>
            <a:ext cx="153988" cy="142875"/>
          </a:xfrm>
          <a:custGeom>
            <a:avLst/>
            <a:gdLst/>
            <a:ahLst/>
            <a:cxnLst>
              <a:cxn ang="0">
                <a:pos x="57" y="25"/>
              </a:cxn>
              <a:cxn ang="0">
                <a:pos x="54" y="9"/>
              </a:cxn>
              <a:cxn ang="0">
                <a:pos x="40" y="0"/>
              </a:cxn>
              <a:cxn ang="0">
                <a:pos x="23" y="0"/>
              </a:cxn>
              <a:cxn ang="0">
                <a:pos x="9" y="4"/>
              </a:cxn>
              <a:cxn ang="0">
                <a:pos x="0" y="15"/>
              </a:cxn>
              <a:cxn ang="0">
                <a:pos x="0" y="28"/>
              </a:cxn>
              <a:cxn ang="0">
                <a:pos x="7" y="41"/>
              </a:cxn>
              <a:cxn ang="0">
                <a:pos x="23" y="45"/>
              </a:cxn>
              <a:cxn ang="0">
                <a:pos x="51" y="39"/>
              </a:cxn>
              <a:cxn ang="0">
                <a:pos x="57" y="27"/>
              </a:cxn>
              <a:cxn ang="0">
                <a:pos x="57" y="25"/>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08" name="Oval 36"/>
          <p:cNvSpPr>
            <a:spLocks noChangeArrowheads="1"/>
          </p:cNvSpPr>
          <p:nvPr/>
        </p:nvSpPr>
        <p:spPr bwMode="auto">
          <a:xfrm>
            <a:off x="4376738" y="3894138"/>
            <a:ext cx="84137" cy="80962"/>
          </a:xfrm>
          <a:prstGeom prst="ellipse">
            <a:avLst/>
          </a:prstGeom>
          <a:solidFill>
            <a:srgbClr val="714400"/>
          </a:solidFill>
          <a:ln w="12700">
            <a:solidFill>
              <a:srgbClr val="000000"/>
            </a:solidFill>
            <a:round/>
            <a:headEnd/>
            <a:tailEnd/>
          </a:ln>
          <a:effectLst/>
        </p:spPr>
        <p:txBody>
          <a:bodyPr wrap="none" anchor="ctr"/>
          <a:lstStyle/>
          <a:p>
            <a:endParaRPr lang="en-US"/>
          </a:p>
        </p:txBody>
      </p:sp>
      <p:sp>
        <p:nvSpPr>
          <p:cNvPr id="79909" name="Line 37"/>
          <p:cNvSpPr>
            <a:spLocks noChangeShapeType="1"/>
          </p:cNvSpPr>
          <p:nvPr/>
        </p:nvSpPr>
        <p:spPr bwMode="auto">
          <a:xfrm>
            <a:off x="2220913" y="3697288"/>
            <a:ext cx="1136650" cy="23812"/>
          </a:xfrm>
          <a:prstGeom prst="line">
            <a:avLst/>
          </a:prstGeom>
          <a:noFill/>
          <a:ln w="50800">
            <a:solidFill>
              <a:schemeClr val="accent1"/>
            </a:solidFill>
            <a:round/>
            <a:headEnd type="triangle" w="med" len="med"/>
            <a:tailEnd/>
          </a:ln>
          <a:effectLst/>
        </p:spPr>
        <p:txBody>
          <a:bodyPr wrap="none" anchor="ctr"/>
          <a:lstStyle/>
          <a:p>
            <a:endParaRPr lang="en-US"/>
          </a:p>
        </p:txBody>
      </p:sp>
      <p:sp>
        <p:nvSpPr>
          <p:cNvPr id="79910" name="Line 38"/>
          <p:cNvSpPr>
            <a:spLocks noChangeShapeType="1"/>
          </p:cNvSpPr>
          <p:nvPr/>
        </p:nvSpPr>
        <p:spPr bwMode="auto">
          <a:xfrm flipV="1">
            <a:off x="2033588" y="3960813"/>
            <a:ext cx="1306512" cy="114300"/>
          </a:xfrm>
          <a:prstGeom prst="line">
            <a:avLst/>
          </a:prstGeom>
          <a:noFill/>
          <a:ln w="50800">
            <a:solidFill>
              <a:srgbClr val="00FF00"/>
            </a:solidFill>
            <a:round/>
            <a:headEnd type="triangle" w="med" len="med"/>
            <a:tailEnd/>
          </a:ln>
          <a:effectLst/>
        </p:spPr>
        <p:txBody>
          <a:bodyPr wrap="none" anchor="ctr"/>
          <a:lstStyle/>
          <a:p>
            <a:endParaRPr lang="en-US"/>
          </a:p>
        </p:txBody>
      </p:sp>
      <p:grpSp>
        <p:nvGrpSpPr>
          <p:cNvPr id="79911" name="Group 39"/>
          <p:cNvGrpSpPr>
            <a:grpSpLocks/>
          </p:cNvGrpSpPr>
          <p:nvPr/>
        </p:nvGrpSpPr>
        <p:grpSpPr bwMode="auto">
          <a:xfrm>
            <a:off x="4356100" y="1265238"/>
            <a:ext cx="192088" cy="196850"/>
            <a:chOff x="2696" y="1085"/>
            <a:chExt cx="121" cy="124"/>
          </a:xfrm>
        </p:grpSpPr>
        <p:sp>
          <p:nvSpPr>
            <p:cNvPr id="79912" name="Freeform 40" descr="Wide upward diagonal"/>
            <p:cNvSpPr>
              <a:spLocks/>
            </p:cNvSpPr>
            <p:nvPr/>
          </p:nvSpPr>
          <p:spPr bwMode="auto">
            <a:xfrm>
              <a:off x="2696"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13" name="Freeform 41"/>
            <p:cNvSpPr>
              <a:spLocks/>
            </p:cNvSpPr>
            <p:nvPr/>
          </p:nvSpPr>
          <p:spPr bwMode="auto">
            <a:xfrm>
              <a:off x="2710"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14" name="Group 42"/>
          <p:cNvGrpSpPr>
            <a:grpSpLocks/>
          </p:cNvGrpSpPr>
          <p:nvPr/>
        </p:nvGrpSpPr>
        <p:grpSpPr bwMode="auto">
          <a:xfrm>
            <a:off x="3516313" y="1265238"/>
            <a:ext cx="192087" cy="196850"/>
            <a:chOff x="2167" y="1085"/>
            <a:chExt cx="121" cy="124"/>
          </a:xfrm>
        </p:grpSpPr>
        <p:sp>
          <p:nvSpPr>
            <p:cNvPr id="79915" name="Freeform 43"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16" name="Freeform 44"/>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17" name="Group 45"/>
          <p:cNvGrpSpPr>
            <a:grpSpLocks/>
          </p:cNvGrpSpPr>
          <p:nvPr/>
        </p:nvGrpSpPr>
        <p:grpSpPr bwMode="auto">
          <a:xfrm>
            <a:off x="3935413" y="1411288"/>
            <a:ext cx="103187" cy="188912"/>
            <a:chOff x="2431" y="1177"/>
            <a:chExt cx="121" cy="124"/>
          </a:xfrm>
        </p:grpSpPr>
        <p:sp>
          <p:nvSpPr>
            <p:cNvPr id="79918" name="Freeform 46" descr="Wide upward diagonal"/>
            <p:cNvSpPr>
              <a:spLocks/>
            </p:cNvSpPr>
            <p:nvPr/>
          </p:nvSpPr>
          <p:spPr bwMode="auto">
            <a:xfrm>
              <a:off x="2431" y="1177"/>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19" name="Freeform 47"/>
            <p:cNvSpPr>
              <a:spLocks/>
            </p:cNvSpPr>
            <p:nvPr/>
          </p:nvSpPr>
          <p:spPr bwMode="auto">
            <a:xfrm>
              <a:off x="2446" y="1219"/>
              <a:ext cx="84" cy="68"/>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20" name="Group 48"/>
          <p:cNvGrpSpPr>
            <a:grpSpLocks/>
          </p:cNvGrpSpPr>
          <p:nvPr/>
        </p:nvGrpSpPr>
        <p:grpSpPr bwMode="auto">
          <a:xfrm>
            <a:off x="4876800" y="1295400"/>
            <a:ext cx="250825" cy="304800"/>
            <a:chOff x="3922" y="768"/>
            <a:chExt cx="158" cy="192"/>
          </a:xfrm>
        </p:grpSpPr>
        <p:sp>
          <p:nvSpPr>
            <p:cNvPr id="79921" name="Freeform 49" descr="Wide upward diagonal"/>
            <p:cNvSpPr>
              <a:spLocks/>
            </p:cNvSpPr>
            <p:nvPr/>
          </p:nvSpPr>
          <p:spPr bwMode="auto">
            <a:xfrm>
              <a:off x="3922" y="768"/>
              <a:ext cx="158" cy="192"/>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22" name="Freeform 50"/>
            <p:cNvSpPr>
              <a:spLocks/>
            </p:cNvSpPr>
            <p:nvPr/>
          </p:nvSpPr>
          <p:spPr bwMode="auto">
            <a:xfrm>
              <a:off x="3936" y="816"/>
              <a:ext cx="96" cy="10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79923" name="Freeform 51"/>
          <p:cNvSpPr>
            <a:spLocks/>
          </p:cNvSpPr>
          <p:nvPr/>
        </p:nvSpPr>
        <p:spPr bwMode="auto">
          <a:xfrm>
            <a:off x="3429000" y="1066800"/>
            <a:ext cx="1817688" cy="879475"/>
          </a:xfrm>
          <a:custGeom>
            <a:avLst/>
            <a:gdLst/>
            <a:ahLst/>
            <a:cxnLst>
              <a:cxn ang="0">
                <a:pos x="0" y="14"/>
              </a:cxn>
              <a:cxn ang="0">
                <a:pos x="0" y="148"/>
              </a:cxn>
              <a:cxn ang="0">
                <a:pos x="120" y="283"/>
              </a:cxn>
              <a:cxn ang="0">
                <a:pos x="576" y="282"/>
              </a:cxn>
              <a:cxn ang="0">
                <a:pos x="678" y="138"/>
              </a:cxn>
              <a:cxn ang="0">
                <a:pos x="678" y="20"/>
              </a:cxn>
              <a:cxn ang="0">
                <a:pos x="530" y="0"/>
              </a:cxn>
              <a:cxn ang="0">
                <a:pos x="401" y="53"/>
              </a:cxn>
              <a:cxn ang="0">
                <a:pos x="243" y="27"/>
              </a:cxn>
              <a:cxn ang="0">
                <a:pos x="128" y="45"/>
              </a:cxn>
              <a:cxn ang="0">
                <a:pos x="0" y="14"/>
              </a:cxn>
            </a:cxnLst>
            <a:rect l="0" t="0" r="r" b="b"/>
            <a:pathLst>
              <a:path w="679" h="284">
                <a:moveTo>
                  <a:pt x="0" y="14"/>
                </a:moveTo>
                <a:lnTo>
                  <a:pt x="0" y="148"/>
                </a:lnTo>
                <a:lnTo>
                  <a:pt x="120" y="283"/>
                </a:lnTo>
                <a:lnTo>
                  <a:pt x="576" y="282"/>
                </a:lnTo>
                <a:lnTo>
                  <a:pt x="678" y="138"/>
                </a:lnTo>
                <a:lnTo>
                  <a:pt x="678" y="20"/>
                </a:lnTo>
                <a:lnTo>
                  <a:pt x="530" y="0"/>
                </a:lnTo>
                <a:lnTo>
                  <a:pt x="401" y="53"/>
                </a:lnTo>
                <a:lnTo>
                  <a:pt x="243" y="27"/>
                </a:lnTo>
                <a:lnTo>
                  <a:pt x="128" y="45"/>
                </a:lnTo>
                <a:lnTo>
                  <a:pt x="0" y="14"/>
                </a:lnTo>
              </a:path>
            </a:pathLst>
          </a:custGeom>
          <a:gradFill rotWithShape="0">
            <a:gsLst>
              <a:gs pos="0">
                <a:srgbClr val="CECECE">
                  <a:gamma/>
                  <a:shade val="80000"/>
                  <a:invGamma/>
                </a:srgbClr>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p:spPr>
        <p:txBody>
          <a:bodyPr/>
          <a:lstStyle/>
          <a:p>
            <a:endParaRPr lang="en-US"/>
          </a:p>
        </p:txBody>
      </p:sp>
      <p:sp>
        <p:nvSpPr>
          <p:cNvPr id="79924" name="Rectangle 52"/>
          <p:cNvSpPr>
            <a:spLocks noChangeArrowheads="1"/>
          </p:cNvSpPr>
          <p:nvPr/>
        </p:nvSpPr>
        <p:spPr bwMode="auto">
          <a:xfrm>
            <a:off x="3352800" y="5715000"/>
            <a:ext cx="2133600" cy="533400"/>
          </a:xfrm>
          <a:prstGeom prst="rect">
            <a:avLst/>
          </a:prstGeom>
          <a:solidFill>
            <a:schemeClr val="bg1"/>
          </a:solidFill>
          <a:ln w="9525">
            <a:noFill/>
            <a:miter lim="800000"/>
            <a:headEnd/>
            <a:tailEnd/>
          </a:ln>
          <a:effectLst/>
        </p:spPr>
        <p:txBody>
          <a:bodyPr wrap="none" anchor="ctr"/>
          <a:lstStyle/>
          <a:p>
            <a:endParaRPr lang="en-US"/>
          </a:p>
        </p:txBody>
      </p:sp>
      <p:sp>
        <p:nvSpPr>
          <p:cNvPr id="79925" name="Text Box 53"/>
          <p:cNvSpPr txBox="1">
            <a:spLocks noChangeArrowheads="1"/>
          </p:cNvSpPr>
          <p:nvPr/>
        </p:nvSpPr>
        <p:spPr bwMode="auto">
          <a:xfrm>
            <a:off x="6232525" y="3470275"/>
            <a:ext cx="2665413" cy="1187450"/>
          </a:xfrm>
          <a:prstGeom prst="rect">
            <a:avLst/>
          </a:prstGeom>
          <a:noFill/>
          <a:ln w="9525">
            <a:noFill/>
            <a:miter lim="800000"/>
            <a:headEnd/>
            <a:tailEnd/>
          </a:ln>
          <a:effectLst/>
        </p:spPr>
        <p:txBody>
          <a:bodyPr wrap="none">
            <a:spAutoFit/>
          </a:bodyPr>
          <a:lstStyle/>
          <a:p>
            <a:pPr eaLnBrk="0" hangingPunct="0">
              <a:buFontTx/>
              <a:buChar char="•"/>
            </a:pPr>
            <a:r>
              <a:rPr lang="en-US" sz="2400">
                <a:latin typeface="Times New Roman" charset="0"/>
              </a:rPr>
              <a:t>Increase pressure:</a:t>
            </a:r>
          </a:p>
          <a:p>
            <a:pPr eaLnBrk="0" hangingPunct="0">
              <a:buFontTx/>
              <a:buChar char="•"/>
            </a:pPr>
            <a:r>
              <a:rPr lang="en-US" sz="2400">
                <a:latin typeface="Times New Roman" charset="0"/>
              </a:rPr>
              <a:t>Widen core</a:t>
            </a:r>
          </a:p>
          <a:p>
            <a:pPr eaLnBrk="0" hangingPunct="0">
              <a:buFontTx/>
              <a:buChar char="•"/>
            </a:pPr>
            <a:r>
              <a:rPr lang="en-US" sz="2400">
                <a:latin typeface="Times New Roman" charset="0"/>
              </a:rPr>
              <a:t>Increase turbulence</a:t>
            </a:r>
          </a:p>
        </p:txBody>
      </p:sp>
      <p:grpSp>
        <p:nvGrpSpPr>
          <p:cNvPr id="79926" name="Group 54"/>
          <p:cNvGrpSpPr>
            <a:grpSpLocks/>
          </p:cNvGrpSpPr>
          <p:nvPr/>
        </p:nvGrpSpPr>
        <p:grpSpPr bwMode="auto">
          <a:xfrm>
            <a:off x="1143000" y="3795713"/>
            <a:ext cx="192088" cy="196850"/>
            <a:chOff x="2167" y="1085"/>
            <a:chExt cx="121" cy="124"/>
          </a:xfrm>
        </p:grpSpPr>
        <p:sp>
          <p:nvSpPr>
            <p:cNvPr id="79927" name="Freeform 55"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28" name="Freeform 56"/>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29" name="Group 57"/>
          <p:cNvGrpSpPr>
            <a:grpSpLocks/>
          </p:cNvGrpSpPr>
          <p:nvPr/>
        </p:nvGrpSpPr>
        <p:grpSpPr bwMode="auto">
          <a:xfrm>
            <a:off x="1066800" y="3802063"/>
            <a:ext cx="192088" cy="196850"/>
            <a:chOff x="2167" y="1085"/>
            <a:chExt cx="121" cy="124"/>
          </a:xfrm>
        </p:grpSpPr>
        <p:sp>
          <p:nvSpPr>
            <p:cNvPr id="79930" name="Freeform 58"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31" name="Freeform 59"/>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79932" name="Line 60"/>
          <p:cNvSpPr>
            <a:spLocks noChangeShapeType="1"/>
          </p:cNvSpPr>
          <p:nvPr/>
        </p:nvSpPr>
        <p:spPr bwMode="auto">
          <a:xfrm>
            <a:off x="1066800" y="3001963"/>
            <a:ext cx="0" cy="1676400"/>
          </a:xfrm>
          <a:prstGeom prst="line">
            <a:avLst/>
          </a:prstGeom>
          <a:noFill/>
          <a:ln w="9525">
            <a:solidFill>
              <a:schemeClr val="tx1"/>
            </a:solidFill>
            <a:round/>
            <a:headEnd/>
            <a:tailEnd/>
          </a:ln>
          <a:effectLst/>
        </p:spPr>
        <p:txBody>
          <a:bodyPr/>
          <a:lstStyle/>
          <a:p>
            <a:endParaRPr lang="en-US"/>
          </a:p>
        </p:txBody>
      </p:sp>
      <p:sp>
        <p:nvSpPr>
          <p:cNvPr id="79933" name="Line 61"/>
          <p:cNvSpPr>
            <a:spLocks noChangeShapeType="1"/>
          </p:cNvSpPr>
          <p:nvPr/>
        </p:nvSpPr>
        <p:spPr bwMode="auto">
          <a:xfrm>
            <a:off x="1524000" y="3001963"/>
            <a:ext cx="0" cy="1676400"/>
          </a:xfrm>
          <a:prstGeom prst="line">
            <a:avLst/>
          </a:prstGeom>
          <a:noFill/>
          <a:ln w="9525">
            <a:solidFill>
              <a:schemeClr val="tx1"/>
            </a:solidFill>
            <a:round/>
            <a:headEnd/>
            <a:tailEnd/>
          </a:ln>
          <a:effectLst/>
        </p:spPr>
        <p:txBody>
          <a:bodyPr/>
          <a:lstStyle/>
          <a:p>
            <a:endParaRPr lang="en-US"/>
          </a:p>
        </p:txBody>
      </p:sp>
      <p:sp>
        <p:nvSpPr>
          <p:cNvPr id="79934" name="Line 62"/>
          <p:cNvSpPr>
            <a:spLocks noChangeShapeType="1"/>
          </p:cNvSpPr>
          <p:nvPr/>
        </p:nvSpPr>
        <p:spPr bwMode="auto">
          <a:xfrm>
            <a:off x="1447800" y="2773363"/>
            <a:ext cx="1066800" cy="0"/>
          </a:xfrm>
          <a:prstGeom prst="line">
            <a:avLst/>
          </a:prstGeom>
          <a:noFill/>
          <a:ln w="9525">
            <a:solidFill>
              <a:schemeClr val="tx1"/>
            </a:solidFill>
            <a:round/>
            <a:headEnd/>
            <a:tailEnd type="triangle" w="med" len="med"/>
          </a:ln>
          <a:effectLst/>
        </p:spPr>
        <p:txBody>
          <a:bodyPr/>
          <a:lstStyle/>
          <a:p>
            <a:endParaRPr lang="en-US"/>
          </a:p>
        </p:txBody>
      </p:sp>
      <p:sp>
        <p:nvSpPr>
          <p:cNvPr id="79935" name="Line 63"/>
          <p:cNvSpPr>
            <a:spLocks noChangeShapeType="1"/>
          </p:cNvSpPr>
          <p:nvPr/>
        </p:nvSpPr>
        <p:spPr bwMode="auto">
          <a:xfrm flipV="1">
            <a:off x="1447800" y="1706563"/>
            <a:ext cx="0" cy="1066800"/>
          </a:xfrm>
          <a:prstGeom prst="line">
            <a:avLst/>
          </a:prstGeom>
          <a:noFill/>
          <a:ln w="9525">
            <a:solidFill>
              <a:schemeClr val="tx1"/>
            </a:solidFill>
            <a:round/>
            <a:headEnd/>
            <a:tailEnd type="triangle" w="med" len="med"/>
          </a:ln>
          <a:effectLst/>
        </p:spPr>
        <p:txBody>
          <a:bodyPr/>
          <a:lstStyle/>
          <a:p>
            <a:endParaRPr lang="en-US"/>
          </a:p>
        </p:txBody>
      </p:sp>
      <p:sp>
        <p:nvSpPr>
          <p:cNvPr id="79936" name="Freeform 64"/>
          <p:cNvSpPr>
            <a:spLocks/>
          </p:cNvSpPr>
          <p:nvPr/>
        </p:nvSpPr>
        <p:spPr bwMode="auto">
          <a:xfrm>
            <a:off x="1651000" y="2066925"/>
            <a:ext cx="436563" cy="701675"/>
          </a:xfrm>
          <a:custGeom>
            <a:avLst/>
            <a:gdLst/>
            <a:ahLst/>
            <a:cxnLst>
              <a:cxn ang="0">
                <a:pos x="0" y="435"/>
              </a:cxn>
              <a:cxn ang="0">
                <a:pos x="51" y="333"/>
              </a:cxn>
              <a:cxn ang="0">
                <a:pos x="77" y="186"/>
              </a:cxn>
              <a:cxn ang="0">
                <a:pos x="134" y="0"/>
              </a:cxn>
              <a:cxn ang="0">
                <a:pos x="173" y="96"/>
              </a:cxn>
              <a:cxn ang="0">
                <a:pos x="218" y="365"/>
              </a:cxn>
              <a:cxn ang="0">
                <a:pos x="275" y="442"/>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p:spPr>
        <p:txBody>
          <a:bodyPr/>
          <a:lstStyle/>
          <a:p>
            <a:endParaRPr lang="en-US"/>
          </a:p>
        </p:txBody>
      </p:sp>
      <p:sp>
        <p:nvSpPr>
          <p:cNvPr id="79937" name="Freeform 65"/>
          <p:cNvSpPr>
            <a:spLocks/>
          </p:cNvSpPr>
          <p:nvPr/>
        </p:nvSpPr>
        <p:spPr bwMode="auto">
          <a:xfrm>
            <a:off x="1666875" y="2392363"/>
            <a:ext cx="409575" cy="376237"/>
          </a:xfrm>
          <a:custGeom>
            <a:avLst/>
            <a:gdLst/>
            <a:ahLst/>
            <a:cxnLst>
              <a:cxn ang="0">
                <a:pos x="0" y="435"/>
              </a:cxn>
              <a:cxn ang="0">
                <a:pos x="51" y="333"/>
              </a:cxn>
              <a:cxn ang="0">
                <a:pos x="77" y="186"/>
              </a:cxn>
              <a:cxn ang="0">
                <a:pos x="134" y="0"/>
              </a:cxn>
              <a:cxn ang="0">
                <a:pos x="173" y="96"/>
              </a:cxn>
              <a:cxn ang="0">
                <a:pos x="218" y="365"/>
              </a:cxn>
              <a:cxn ang="0">
                <a:pos x="275" y="442"/>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p:spPr>
        <p:txBody>
          <a:bodyPr/>
          <a:lstStyle/>
          <a:p>
            <a:endParaRPr lang="en-US"/>
          </a:p>
        </p:txBody>
      </p:sp>
      <p:grpSp>
        <p:nvGrpSpPr>
          <p:cNvPr id="79938" name="Group 66"/>
          <p:cNvGrpSpPr>
            <a:grpSpLocks/>
          </p:cNvGrpSpPr>
          <p:nvPr/>
        </p:nvGrpSpPr>
        <p:grpSpPr bwMode="auto">
          <a:xfrm>
            <a:off x="1143000" y="1371600"/>
            <a:ext cx="192088" cy="196850"/>
            <a:chOff x="2167" y="1085"/>
            <a:chExt cx="121" cy="124"/>
          </a:xfrm>
        </p:grpSpPr>
        <p:sp>
          <p:nvSpPr>
            <p:cNvPr id="79939" name="Freeform 67"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40" name="Freeform 68"/>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41" name="Group 69"/>
          <p:cNvGrpSpPr>
            <a:grpSpLocks/>
          </p:cNvGrpSpPr>
          <p:nvPr/>
        </p:nvGrpSpPr>
        <p:grpSpPr bwMode="auto">
          <a:xfrm>
            <a:off x="1295400" y="1371600"/>
            <a:ext cx="192088" cy="196850"/>
            <a:chOff x="2167" y="1085"/>
            <a:chExt cx="121" cy="124"/>
          </a:xfrm>
        </p:grpSpPr>
        <p:sp>
          <p:nvSpPr>
            <p:cNvPr id="79942" name="Freeform 70"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43" name="Freeform 71"/>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9944" name="Group 72"/>
          <p:cNvGrpSpPr>
            <a:grpSpLocks/>
          </p:cNvGrpSpPr>
          <p:nvPr/>
        </p:nvGrpSpPr>
        <p:grpSpPr bwMode="auto">
          <a:xfrm>
            <a:off x="1179513" y="3841750"/>
            <a:ext cx="192087" cy="196850"/>
            <a:chOff x="2167" y="1085"/>
            <a:chExt cx="121" cy="124"/>
          </a:xfrm>
        </p:grpSpPr>
        <p:sp>
          <p:nvSpPr>
            <p:cNvPr id="79945" name="Freeform 73" descr="Wide upward diagonal"/>
            <p:cNvSpPr>
              <a:spLocks/>
            </p:cNvSpPr>
            <p:nvPr/>
          </p:nvSpPr>
          <p:spPr bwMode="auto">
            <a:xfrm>
              <a:off x="2167" y="1085"/>
              <a:ext cx="121" cy="124"/>
            </a:xfrm>
            <a:custGeom>
              <a:avLst/>
              <a:gdLst/>
              <a:ahLst/>
              <a:cxnLst>
                <a:cxn ang="0">
                  <a:pos x="70" y="35"/>
                </a:cxn>
                <a:cxn ang="0">
                  <a:pos x="67" y="12"/>
                </a:cxn>
                <a:cxn ang="0">
                  <a:pos x="48" y="0"/>
                </a:cxn>
                <a:cxn ang="0">
                  <a:pos x="29" y="0"/>
                </a:cxn>
                <a:cxn ang="0">
                  <a:pos x="11" y="6"/>
                </a:cxn>
                <a:cxn ang="0">
                  <a:pos x="0" y="21"/>
                </a:cxn>
                <a:cxn ang="0">
                  <a:pos x="0" y="39"/>
                </a:cxn>
                <a:cxn ang="0">
                  <a:pos x="9" y="56"/>
                </a:cxn>
                <a:cxn ang="0">
                  <a:pos x="29" y="62"/>
                </a:cxn>
                <a:cxn ang="0">
                  <a:pos x="63" y="54"/>
                </a:cxn>
                <a:cxn ang="0">
                  <a:pos x="70" y="37"/>
                </a:cxn>
                <a:cxn ang="0">
                  <a:pos x="70" y="35"/>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p:spPr>
          <p:txBody>
            <a:bodyPr/>
            <a:lstStyle/>
            <a:p>
              <a:endParaRPr lang="en-US"/>
            </a:p>
          </p:txBody>
        </p:sp>
        <p:sp>
          <p:nvSpPr>
            <p:cNvPr id="79946" name="Freeform 74"/>
            <p:cNvSpPr>
              <a:spLocks/>
            </p:cNvSpPr>
            <p:nvPr/>
          </p:nvSpPr>
          <p:spPr bwMode="auto">
            <a:xfrm>
              <a:off x="2181" y="1127"/>
              <a:ext cx="85" cy="69"/>
            </a:xfrm>
            <a:custGeom>
              <a:avLst/>
              <a:gdLst/>
              <a:ahLst/>
              <a:cxnLst>
                <a:cxn ang="0">
                  <a:pos x="20" y="34"/>
                </a:cxn>
                <a:cxn ang="0">
                  <a:pos x="27" y="32"/>
                </a:cxn>
                <a:cxn ang="0">
                  <a:pos x="34" y="26"/>
                </a:cxn>
                <a:cxn ang="0">
                  <a:pos x="48" y="26"/>
                </a:cxn>
                <a:cxn ang="0">
                  <a:pos x="48" y="17"/>
                </a:cxn>
                <a:cxn ang="0">
                  <a:pos x="48" y="17"/>
                </a:cxn>
                <a:cxn ang="0">
                  <a:pos x="48" y="9"/>
                </a:cxn>
                <a:cxn ang="0">
                  <a:pos x="48" y="0"/>
                </a:cxn>
                <a:cxn ang="0">
                  <a:pos x="34" y="0"/>
                </a:cxn>
                <a:cxn ang="0">
                  <a:pos x="20" y="9"/>
                </a:cxn>
                <a:cxn ang="0">
                  <a:pos x="34" y="11"/>
                </a:cxn>
                <a:cxn ang="0">
                  <a:pos x="48" y="17"/>
                </a:cxn>
                <a:cxn ang="0">
                  <a:pos x="48" y="17"/>
                </a:cxn>
                <a:cxn ang="0">
                  <a:pos x="34" y="26"/>
                </a:cxn>
                <a:cxn ang="0">
                  <a:pos x="20" y="26"/>
                </a:cxn>
                <a:cxn ang="0">
                  <a:pos x="5" y="26"/>
                </a:cxn>
                <a:cxn ang="0">
                  <a:pos x="5" y="26"/>
                </a:cxn>
                <a:cxn ang="0">
                  <a:pos x="0" y="30"/>
                </a:cxn>
                <a:cxn ang="0">
                  <a:pos x="4" y="33"/>
                </a:cxn>
                <a:cxn ang="0">
                  <a:pos x="20" y="34"/>
                </a:cxn>
              </a:cxnLst>
              <a:rect l="0" t="0" r="r" b="b"/>
              <a:pathLst>
                <a:path w="49" h="35">
                  <a:moveTo>
                    <a:pt x="20" y="34"/>
                  </a:moveTo>
                  <a:lnTo>
                    <a:pt x="27" y="32"/>
                  </a:lnTo>
                  <a:lnTo>
                    <a:pt x="34" y="26"/>
                  </a:lnTo>
                  <a:lnTo>
                    <a:pt x="48" y="26"/>
                  </a:lnTo>
                  <a:lnTo>
                    <a:pt x="48" y="17"/>
                  </a:lnTo>
                  <a:lnTo>
                    <a:pt x="48" y="17"/>
                  </a:lnTo>
                  <a:lnTo>
                    <a:pt x="48" y="9"/>
                  </a:lnTo>
                  <a:lnTo>
                    <a:pt x="48" y="0"/>
                  </a:lnTo>
                  <a:lnTo>
                    <a:pt x="34" y="0"/>
                  </a:lnTo>
                  <a:lnTo>
                    <a:pt x="20" y="9"/>
                  </a:lnTo>
                  <a:lnTo>
                    <a:pt x="34" y="11"/>
                  </a:lnTo>
                  <a:lnTo>
                    <a:pt x="48" y="17"/>
                  </a:lnTo>
                  <a:lnTo>
                    <a:pt x="48" y="17"/>
                  </a:lnTo>
                  <a:lnTo>
                    <a:pt x="34" y="26"/>
                  </a:lnTo>
                  <a:lnTo>
                    <a:pt x="20" y="26"/>
                  </a:lnTo>
                  <a:lnTo>
                    <a:pt x="5"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79947" name="Oval 75"/>
          <p:cNvSpPr>
            <a:spLocks noChangeArrowheads="1"/>
          </p:cNvSpPr>
          <p:nvPr/>
        </p:nvSpPr>
        <p:spPr bwMode="auto">
          <a:xfrm>
            <a:off x="990600" y="3657600"/>
            <a:ext cx="609600" cy="381000"/>
          </a:xfrm>
          <a:prstGeom prst="ellipse">
            <a:avLst/>
          </a:prstGeom>
          <a:solidFill>
            <a:srgbClr val="00A9E0"/>
          </a:solidFill>
          <a:ln w="76200" cap="rnd" algn="ctr">
            <a:noFill/>
            <a:round/>
            <a:headEnd/>
            <a:tailEnd/>
          </a:ln>
          <a:effectLst/>
        </p:spPr>
        <p:txBody>
          <a:bodyPr/>
          <a:lstStyle/>
          <a:p>
            <a:pPr eaLnBrk="0" hangingPunct="0"/>
            <a:endParaRPr lang="en-US" sz="2400">
              <a:latin typeface="Times New Roman" charset="0"/>
            </a:endParaRPr>
          </a:p>
        </p:txBody>
      </p:sp>
      <p:sp>
        <p:nvSpPr>
          <p:cNvPr id="79948" name="Rectangle 76"/>
          <p:cNvSpPr>
            <a:spLocks noChangeArrowheads="1"/>
          </p:cNvSpPr>
          <p:nvPr/>
        </p:nvSpPr>
        <p:spPr bwMode="auto">
          <a:xfrm>
            <a:off x="609600" y="5105400"/>
            <a:ext cx="1219200" cy="609600"/>
          </a:xfrm>
          <a:prstGeom prst="rect">
            <a:avLst/>
          </a:prstGeom>
          <a:solidFill>
            <a:schemeClr val="bg1"/>
          </a:solidFill>
          <a:ln w="9525">
            <a:noFill/>
            <a:miter lim="800000"/>
            <a:headEnd/>
            <a:tailEnd/>
          </a:ln>
          <a:effectLst/>
        </p:spPr>
        <p:txBody>
          <a:bodyPr wrap="none" anchor="ctr"/>
          <a:lstStyle/>
          <a:p>
            <a:endParaRPr lang="en-US"/>
          </a:p>
        </p:txBody>
      </p:sp>
      <p:sp>
        <p:nvSpPr>
          <p:cNvPr id="79949" name="Text Box 77"/>
          <p:cNvSpPr txBox="1">
            <a:spLocks noChangeArrowheads="1"/>
          </p:cNvSpPr>
          <p:nvPr/>
        </p:nvSpPr>
        <p:spPr bwMode="auto">
          <a:xfrm>
            <a:off x="1584325" y="2743200"/>
            <a:ext cx="508000" cy="244475"/>
          </a:xfrm>
          <a:prstGeom prst="rect">
            <a:avLst/>
          </a:prstGeom>
          <a:noFill/>
          <a:ln w="9525">
            <a:noFill/>
            <a:miter lim="800000"/>
            <a:headEnd/>
            <a:tailEnd/>
          </a:ln>
          <a:effectLst/>
        </p:spPr>
        <p:txBody>
          <a:bodyPr wrap="none">
            <a:spAutoFit/>
          </a:bodyPr>
          <a:lstStyle/>
          <a:p>
            <a:pPr eaLnBrk="0" hangingPunct="0"/>
            <a:r>
              <a:rPr lang="en-US" sz="1000">
                <a:latin typeface="Times New Roman" charset="0"/>
              </a:rPr>
              <a:t>Signal</a:t>
            </a:r>
          </a:p>
        </p:txBody>
      </p:sp>
      <p:sp>
        <p:nvSpPr>
          <p:cNvPr id="79950" name="Rectangle 78"/>
          <p:cNvSpPr>
            <a:spLocks noChangeArrowheads="1"/>
          </p:cNvSpPr>
          <p:nvPr/>
        </p:nvSpPr>
        <p:spPr bwMode="auto">
          <a:xfrm>
            <a:off x="609600" y="1219200"/>
            <a:ext cx="1295400" cy="381000"/>
          </a:xfrm>
          <a:prstGeom prst="rect">
            <a:avLst/>
          </a:prstGeom>
          <a:solidFill>
            <a:schemeClr val="bg1"/>
          </a:solidFill>
          <a:ln w="9525">
            <a:noFill/>
            <a:miter lim="800000"/>
            <a:headEnd/>
            <a:tailEnd/>
          </a:ln>
          <a:effectLst/>
        </p:spPr>
        <p:txBody>
          <a:bodyPr wrap="none" anchor="ctr"/>
          <a:lstStyle/>
          <a:p>
            <a:endParaRPr lang="en-US"/>
          </a:p>
        </p:txBody>
      </p:sp>
      <p:sp>
        <p:nvSpPr>
          <p:cNvPr id="79951" name="AutoShape 79"/>
          <p:cNvSpPr>
            <a:spLocks noChangeArrowheads="1"/>
          </p:cNvSpPr>
          <p:nvPr/>
        </p:nvSpPr>
        <p:spPr bwMode="auto">
          <a:xfrm>
            <a:off x="8763000" y="5791200"/>
            <a:ext cx="228600" cy="2286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79952" name="Text Box 80"/>
          <p:cNvSpPr txBox="1">
            <a:spLocks noChangeArrowheads="1"/>
          </p:cNvSpPr>
          <p:nvPr/>
        </p:nvSpPr>
        <p:spPr bwMode="auto">
          <a:xfrm>
            <a:off x="457200" y="5899150"/>
            <a:ext cx="7467600" cy="738664"/>
          </a:xfrm>
          <a:prstGeom prst="rect">
            <a:avLst/>
          </a:prstGeom>
          <a:solidFill>
            <a:srgbClr val="CCFFFF"/>
          </a:solidFill>
          <a:ln w="9525">
            <a:noFill/>
            <a:miter lim="800000"/>
            <a:headEnd/>
            <a:tailEnd/>
          </a:ln>
          <a:effectLst/>
        </p:spPr>
        <p:txBody>
          <a:bodyPr>
            <a:spAutoFit/>
          </a:bodyPr>
          <a:lstStyle/>
          <a:p>
            <a:r>
              <a:rPr lang="en-US" sz="1400" b="1" dirty="0"/>
              <a:t>So:</a:t>
            </a:r>
            <a:r>
              <a:rPr lang="en-US" sz="1400" dirty="0"/>
              <a:t> </a:t>
            </a:r>
            <a:r>
              <a:rPr lang="en-US" sz="1400" dirty="0" smtClean="0"/>
              <a:t>You </a:t>
            </a:r>
            <a:r>
              <a:rPr lang="en-US" sz="1400" dirty="0"/>
              <a:t>have to explain each step in the process – this animation </a:t>
            </a:r>
            <a:r>
              <a:rPr lang="en-US" sz="1400" dirty="0" smtClean="0"/>
              <a:t>needs</a:t>
            </a:r>
            <a:r>
              <a:rPr lang="en-US" sz="1400" dirty="0" smtClean="0"/>
              <a:t> </a:t>
            </a:r>
            <a:r>
              <a:rPr lang="en-US" sz="1400" dirty="0"/>
              <a:t>time to do that – and the star on the right indicates how many mouse clicks to perform the entire animation sequence – add stars for each click necessary and animate them to disappear at each click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7.40741E-7 C 0.00538 0.00231 0.00695 0.00579 0.01146 0.00995 C 0.0125 0.01088 0.01406 0.01088 0.01528 0.0118 C 0.01788 0.01389 0.02292 0.01852 0.02292 0.01875 C 0.02552 0.0294 0.03195 0.03403 0.03802 0.04213 C 0.04288 0.04861 0.04688 0.05579 0.0533 0.05903 C 0.06111 0.07477 0.06979 0.08958 0.08108 0.10116 C 0.08698 0.11227 0.08663 0.09491 0.08872 0.12639 C 0.09358 0.18079 0.05972 0.19097 0.06198 0.2456 C 0.06389 0.34977 0.10868 0.42083 0.10573 0.52523 C 0.10625 0.54537 0.09254 0.64305 0.09254 0.66319 C 0.09254 0.67176 0.08993 0.68125 0.08993 0.69028 " pathEditMode="relative" rAng="0" ptsTypes="ffffffffffff">
                                      <p:cBhvr>
                                        <p:cTn id="6" dur="2000" fill="hold"/>
                                        <p:tgtEl>
                                          <p:spTgt spid="79914"/>
                                        </p:tgtEl>
                                        <p:attrNameLst>
                                          <p:attrName>ppt_x</p:attrName>
                                          <p:attrName>ppt_y</p:attrName>
                                        </p:attrNameLst>
                                      </p:cBhvr>
                                      <p:rCtr x="5400" y="34500"/>
                                    </p:animMotion>
                                  </p:childTnLst>
                                </p:cTn>
                              </p:par>
                              <p:par>
                                <p:cTn id="7" presetID="9" presetClass="exit" presetSubtype="0" fill="hold" grpId="0" nodeType="withEffect">
                                  <p:stCondLst>
                                    <p:cond delay="0"/>
                                  </p:stCondLst>
                                  <p:childTnLst>
                                    <p:animEffect transition="out" filter="dissolve">
                                      <p:cBhvr>
                                        <p:cTn id="8" dur="500"/>
                                        <p:tgtEl>
                                          <p:spTgt spid="79951"/>
                                        </p:tgtEl>
                                      </p:cBhvr>
                                    </p:animEffect>
                                    <p:set>
                                      <p:cBhvr>
                                        <p:cTn id="9" dur="1" fill="hold">
                                          <p:stCondLst>
                                            <p:cond delay="499"/>
                                          </p:stCondLst>
                                        </p:cTn>
                                        <p:tgtEl>
                                          <p:spTgt spid="79951"/>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2.22222E-6 7.40741E-7 C -0.00104 0.01505 -0.00972 0.03241 -0.01111 0.04745 C -0.01007 0.09259 0.01025 0.12847 0.00903 0.17245 C 0.0099 0.23611 -0.02118 0.29305 -0.0243 0.35671 C -0.02482 0.41134 0.00903 0.47523 0.00834 0.52986 C 0.00781 0.56366 -0.01059 0.58611 -0.00364 0.61944 C -0.00208 0.64167 0.00139 0.66111 0.00139 0.68356 " pathEditMode="relative" rAng="0" ptsTypes="fffffff">
                                      <p:cBhvr>
                                        <p:cTn id="12" dur="2000" fill="hold"/>
                                        <p:tgtEl>
                                          <p:spTgt spid="79911"/>
                                        </p:tgtEl>
                                        <p:attrNameLst>
                                          <p:attrName>ppt_x</p:attrName>
                                          <p:attrName>ppt_y</p:attrName>
                                        </p:attrNameLst>
                                      </p:cBhvr>
                                      <p:rCtr x="-700" y="34200"/>
                                    </p:animMotion>
                                  </p:childTnLst>
                                </p:cTn>
                              </p:par>
                            </p:childTnLst>
                          </p:cTn>
                        </p:par>
                        <p:par>
                          <p:cTn id="13" fill="hold">
                            <p:stCondLst>
                              <p:cond delay="4000"/>
                            </p:stCondLst>
                            <p:childTnLst>
                              <p:par>
                                <p:cTn id="14" presetID="0" presetClass="path" presetSubtype="0" accel="50000" decel="50000" fill="hold" nodeType="afterEffect">
                                  <p:stCondLst>
                                    <p:cond delay="0"/>
                                  </p:stCondLst>
                                  <p:childTnLst>
                                    <p:animMotion origin="layout" path="M -0.0033 0.00116 C -0.00278 0.03426 0.01511 0.09607 0.02066 0.13056 C 0.02257 0.18009 -0.01753 0.22222 -0.01267 0.2713 C -0.01198 0.28611 -0.00035 0.29491 -0.00035 0.30972 C -0.00035 0.31528 0.00677 0.32107 0.00677 0.3213 C 0.00538 0.37986 0.00469 0.3044 0.00399 0.36019 " pathEditMode="relative" rAng="0" ptsTypes="ffffff">
                                      <p:cBhvr>
                                        <p:cTn id="15" dur="2000" fill="hold"/>
                                        <p:tgtEl>
                                          <p:spTgt spid="79938"/>
                                        </p:tgtEl>
                                        <p:attrNameLst>
                                          <p:attrName>ppt_x</p:attrName>
                                          <p:attrName>ppt_y</p:attrName>
                                        </p:attrNameLst>
                                      </p:cBhvr>
                                      <p:rCtr x="600" y="18900"/>
                                    </p:animMotion>
                                  </p:childTnLst>
                                </p:cTn>
                              </p:par>
                            </p:childTnLst>
                          </p:cTn>
                        </p:par>
                        <p:par>
                          <p:cTn id="16" fill="hold">
                            <p:stCondLst>
                              <p:cond delay="6000"/>
                            </p:stCondLst>
                            <p:childTnLst>
                              <p:par>
                                <p:cTn id="17" presetID="11" presetClass="entr" presetSubtype="0" fill="hold" grpId="0" nodeType="afterEffect">
                                  <p:stCondLst>
                                    <p:cond delay="0"/>
                                  </p:stCondLst>
                                  <p:childTnLst>
                                    <p:set>
                                      <p:cBhvr>
                                        <p:cTn id="18" dur="2000">
                                          <p:stCondLst>
                                            <p:cond delay="0"/>
                                          </p:stCondLst>
                                        </p:cTn>
                                        <p:tgtEl>
                                          <p:spTgt spid="79936"/>
                                        </p:tgtEl>
                                        <p:attrNameLst>
                                          <p:attrName>style.visibility</p:attrName>
                                        </p:attrNameLst>
                                      </p:cBhvr>
                                      <p:to>
                                        <p:strVal val="visible"/>
                                      </p:to>
                                    </p:set>
                                  </p:childTnLst>
                                </p:cTn>
                              </p:par>
                            </p:childTnLst>
                          </p:cTn>
                        </p:par>
                        <p:par>
                          <p:cTn id="19" fill="hold">
                            <p:stCondLst>
                              <p:cond delay="8000"/>
                            </p:stCondLst>
                            <p:childTnLst>
                              <p:par>
                                <p:cTn id="20" presetID="0" presetClass="path" presetSubtype="0" accel="50000" decel="50000" fill="hold" nodeType="afterEffect">
                                  <p:stCondLst>
                                    <p:cond delay="0"/>
                                  </p:stCondLst>
                                  <p:childTnLst>
                                    <p:animMotion origin="layout" path="M 3.61111E-6 -3.7037E-6 C 0.00052 0.03311 -0.00105 0.07662 0.00451 0.11111 C 0.00642 0.16065 -0.00035 0.12315 0.00451 0.17223 C 0.00503 0.21343 0.00295 0.22662 0.00225 0.24329 " pathEditMode="relative" rAng="0" ptsTypes="ffff">
                                      <p:cBhvr>
                                        <p:cTn id="21" dur="1000" fill="hold"/>
                                        <p:tgtEl>
                                          <p:spTgt spid="79944"/>
                                        </p:tgtEl>
                                        <p:attrNameLst>
                                          <p:attrName>ppt_x</p:attrName>
                                          <p:attrName>ppt_y</p:attrName>
                                        </p:attrNameLst>
                                      </p:cBhvr>
                                      <p:rCtr x="300" y="12200"/>
                                    </p:animMotion>
                                  </p:childTnLst>
                                </p:cTn>
                              </p:par>
                            </p:childTnLst>
                          </p:cTn>
                        </p:par>
                        <p:par>
                          <p:cTn id="22" fill="hold">
                            <p:stCondLst>
                              <p:cond delay="9000"/>
                            </p:stCondLst>
                            <p:childTnLst>
                              <p:par>
                                <p:cTn id="23" presetID="0" presetClass="path" presetSubtype="0" accel="50000" decel="50000" fill="hold" nodeType="afterEffect">
                                  <p:stCondLst>
                                    <p:cond delay="0"/>
                                  </p:stCondLst>
                                  <p:childTnLst>
                                    <p:animMotion origin="layout" path="M 0.0 1.48148E-6 C -0.00885 0.01574 -0.00781 0.0331 -0.01111 0.05185 C -0.01215 0.06643 -0.02812 0.09699 -0.02934 0.1118 C -0.02899 0.12569 -0.00174 0.19444 0.00399 0.21551 C 0.00851 0.26088 0.01111 0.32106 0.01007 0.3493 " pathEditMode="relative" rAng="0" ptsTypes="fffff">
                                      <p:cBhvr>
                                        <p:cTn id="24" dur="2000" fill="hold"/>
                                        <p:tgtEl>
                                          <p:spTgt spid="79941"/>
                                        </p:tgtEl>
                                        <p:attrNameLst>
                                          <p:attrName>ppt_x</p:attrName>
                                          <p:attrName>ppt_y</p:attrName>
                                        </p:attrNameLst>
                                      </p:cBhvr>
                                      <p:rCtr x="-900" y="17500"/>
                                    </p:animMotion>
                                  </p:childTnLst>
                                </p:cTn>
                              </p:par>
                            </p:childTnLst>
                          </p:cTn>
                        </p:par>
                        <p:par>
                          <p:cTn id="25" fill="hold">
                            <p:stCondLst>
                              <p:cond delay="11000"/>
                            </p:stCondLst>
                            <p:childTnLst>
                              <p:par>
                                <p:cTn id="26" presetID="11" presetClass="entr" presetSubtype="0" fill="hold" grpId="0" nodeType="afterEffect">
                                  <p:stCondLst>
                                    <p:cond delay="0"/>
                                  </p:stCondLst>
                                  <p:childTnLst>
                                    <p:set>
                                      <p:cBhvr>
                                        <p:cTn id="27" dur="2000">
                                          <p:stCondLst>
                                            <p:cond delay="0"/>
                                          </p:stCondLst>
                                        </p:cTn>
                                        <p:tgtEl>
                                          <p:spTgt spid="79937"/>
                                        </p:tgtEl>
                                        <p:attrNameLst>
                                          <p:attrName>style.visibility</p:attrName>
                                        </p:attrNameLst>
                                      </p:cBhvr>
                                      <p:to>
                                        <p:strVal val="visible"/>
                                      </p:to>
                                    </p:set>
                                  </p:childTnLst>
                                </p:cTn>
                              </p:par>
                            </p:childTnLst>
                          </p:cTn>
                        </p:par>
                        <p:par>
                          <p:cTn id="28" fill="hold">
                            <p:stCondLst>
                              <p:cond delay="13000"/>
                            </p:stCondLst>
                            <p:childTnLst>
                              <p:par>
                                <p:cTn id="29" presetID="0" presetClass="path" presetSubtype="0" accel="50000" decel="50000" fill="hold" nodeType="afterEffect">
                                  <p:stCondLst>
                                    <p:cond delay="0"/>
                                  </p:stCondLst>
                                  <p:childTnLst>
                                    <p:animMotion origin="layout" path="M 3.61111E-6 4.07407E-6 C -0.00886 0.01574 -0.00782 0.0331 -0.01111 0.05185 C -0.01216 0.06643 -0.01441 0.08009 -0.01563 0.09467 C -0.01528 0.10856 -0.01789 0.14629 -0.01216 0.16736 C -0.01146 0.20856 -0.00955 0.20416 -0.00938 0.23426 C -0.0092 0.24791 -0.01025 0.22546 -0.01059 0.24907 " pathEditMode="relative" rAng="0" ptsTypes="ffffaf">
                                      <p:cBhvr>
                                        <p:cTn id="30" dur="1000" fill="hold"/>
                                        <p:tgtEl>
                                          <p:spTgt spid="79874"/>
                                        </p:tgtEl>
                                        <p:attrNameLst>
                                          <p:attrName>ppt_x</p:attrName>
                                          <p:attrName>ppt_y</p:attrName>
                                        </p:attrNameLst>
                                      </p:cBhvr>
                                      <p:rCtr x="-9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36" grpId="0" animBg="1"/>
      <p:bldP spid="79937" grpId="0" animBg="1"/>
      <p:bldP spid="799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 J. Paul Robinson, Purdue University</a:t>
            </a:r>
          </a:p>
        </p:txBody>
      </p:sp>
      <p:sp>
        <p:nvSpPr>
          <p:cNvPr id="26" name="Slide Number Placeholder 5"/>
          <p:cNvSpPr>
            <a:spLocks noGrp="1"/>
          </p:cNvSpPr>
          <p:nvPr>
            <p:ph type="sldNum" sz="quarter" idx="12"/>
          </p:nvPr>
        </p:nvSpPr>
        <p:spPr/>
        <p:txBody>
          <a:bodyPr/>
          <a:lstStyle/>
          <a:p>
            <a:fld id="{97A2DF6E-E70E-4A31-BB03-2465E3106DB3}" type="slidenum">
              <a:rPr lang="en-US"/>
              <a:pPr/>
              <a:t>32</a:t>
            </a:fld>
            <a:r>
              <a:rPr lang="en-US"/>
              <a:t> of 46</a:t>
            </a:r>
          </a:p>
        </p:txBody>
      </p:sp>
      <p:sp>
        <p:nvSpPr>
          <p:cNvPr id="81922" name="Rectangle 2"/>
          <p:cNvSpPr>
            <a:spLocks noGrp="1" noChangeArrowheads="1"/>
          </p:cNvSpPr>
          <p:nvPr>
            <p:ph type="title"/>
          </p:nvPr>
        </p:nvSpPr>
        <p:spPr/>
        <p:txBody>
          <a:bodyPr/>
          <a:lstStyle/>
          <a:p>
            <a:r>
              <a:rPr lang="en-US" sz="4000"/>
              <a:t>Use diagrams or flow charts if possible</a:t>
            </a:r>
          </a:p>
        </p:txBody>
      </p:sp>
      <p:sp>
        <p:nvSpPr>
          <p:cNvPr id="81923" name="AutoShape 3"/>
          <p:cNvSpPr>
            <a:spLocks noChangeArrowheads="1"/>
          </p:cNvSpPr>
          <p:nvPr/>
        </p:nvSpPr>
        <p:spPr bwMode="auto">
          <a:xfrm>
            <a:off x="914400" y="2286000"/>
            <a:ext cx="1981200" cy="1219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t>First Reactant</a:t>
            </a:r>
          </a:p>
        </p:txBody>
      </p:sp>
      <p:sp>
        <p:nvSpPr>
          <p:cNvPr id="81924" name="Line 4"/>
          <p:cNvSpPr>
            <a:spLocks noChangeShapeType="1"/>
          </p:cNvSpPr>
          <p:nvPr/>
        </p:nvSpPr>
        <p:spPr bwMode="auto">
          <a:xfrm>
            <a:off x="3048000" y="2971800"/>
            <a:ext cx="762000" cy="0"/>
          </a:xfrm>
          <a:prstGeom prst="line">
            <a:avLst/>
          </a:prstGeom>
          <a:noFill/>
          <a:ln w="9525">
            <a:solidFill>
              <a:schemeClr val="tx1"/>
            </a:solidFill>
            <a:round/>
            <a:headEnd type="triangle" w="med" len="med"/>
            <a:tailEnd type="triangle" w="med" len="med"/>
          </a:ln>
          <a:effectLst/>
        </p:spPr>
        <p:txBody>
          <a:bodyPr wrap="none"/>
          <a:lstStyle/>
          <a:p>
            <a:endParaRPr lang="en-US"/>
          </a:p>
        </p:txBody>
      </p:sp>
      <p:sp>
        <p:nvSpPr>
          <p:cNvPr id="81925" name="AutoShape 5"/>
          <p:cNvSpPr>
            <a:spLocks noChangeArrowheads="1"/>
          </p:cNvSpPr>
          <p:nvPr/>
        </p:nvSpPr>
        <p:spPr bwMode="auto">
          <a:xfrm>
            <a:off x="4191000" y="2286000"/>
            <a:ext cx="1143000" cy="1295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pPr algn="ctr"/>
            <a:r>
              <a:rPr lang="en-US" sz="1400"/>
              <a:t>Intermediate</a:t>
            </a:r>
          </a:p>
        </p:txBody>
      </p:sp>
      <p:sp>
        <p:nvSpPr>
          <p:cNvPr id="81926" name="Line 6"/>
          <p:cNvSpPr>
            <a:spLocks noChangeShapeType="1"/>
          </p:cNvSpPr>
          <p:nvPr/>
        </p:nvSpPr>
        <p:spPr bwMode="auto">
          <a:xfrm>
            <a:off x="5562600" y="2971800"/>
            <a:ext cx="685800" cy="0"/>
          </a:xfrm>
          <a:prstGeom prst="line">
            <a:avLst/>
          </a:prstGeom>
          <a:noFill/>
          <a:ln w="9525">
            <a:solidFill>
              <a:schemeClr val="tx1"/>
            </a:solidFill>
            <a:round/>
            <a:headEnd type="triangle" w="med" len="med"/>
            <a:tailEnd type="triangle" w="med" len="med"/>
          </a:ln>
          <a:effectLst/>
        </p:spPr>
        <p:txBody>
          <a:bodyPr wrap="none"/>
          <a:lstStyle/>
          <a:p>
            <a:endParaRPr lang="en-US"/>
          </a:p>
        </p:txBody>
      </p:sp>
      <p:sp>
        <p:nvSpPr>
          <p:cNvPr id="81927" name="AutoShape 7"/>
          <p:cNvSpPr>
            <a:spLocks noChangeArrowheads="1"/>
          </p:cNvSpPr>
          <p:nvPr/>
        </p:nvSpPr>
        <p:spPr bwMode="auto">
          <a:xfrm>
            <a:off x="6553200" y="2362200"/>
            <a:ext cx="1981200" cy="1219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t>Last Reactant</a:t>
            </a:r>
          </a:p>
        </p:txBody>
      </p:sp>
      <p:grpSp>
        <p:nvGrpSpPr>
          <p:cNvPr id="81928" name="Group 8"/>
          <p:cNvGrpSpPr>
            <a:grpSpLocks/>
          </p:cNvGrpSpPr>
          <p:nvPr/>
        </p:nvGrpSpPr>
        <p:grpSpPr bwMode="auto">
          <a:xfrm>
            <a:off x="2133600" y="3581400"/>
            <a:ext cx="2057400" cy="1281113"/>
            <a:chOff x="1344" y="2256"/>
            <a:chExt cx="1296" cy="807"/>
          </a:xfrm>
        </p:grpSpPr>
        <p:sp>
          <p:nvSpPr>
            <p:cNvPr id="81929" name="Line 9"/>
            <p:cNvSpPr>
              <a:spLocks noChangeShapeType="1"/>
            </p:cNvSpPr>
            <p:nvPr/>
          </p:nvSpPr>
          <p:spPr bwMode="auto">
            <a:xfrm flipH="1">
              <a:off x="2304" y="2256"/>
              <a:ext cx="336" cy="432"/>
            </a:xfrm>
            <a:prstGeom prst="line">
              <a:avLst/>
            </a:prstGeom>
            <a:noFill/>
            <a:ln w="9525">
              <a:solidFill>
                <a:schemeClr val="tx1"/>
              </a:solidFill>
              <a:round/>
              <a:headEnd/>
              <a:tailEnd type="triangle" w="med" len="med"/>
            </a:ln>
            <a:effectLst/>
          </p:spPr>
          <p:txBody>
            <a:bodyPr wrap="none"/>
            <a:lstStyle/>
            <a:p>
              <a:endParaRPr lang="en-US"/>
            </a:p>
          </p:txBody>
        </p:sp>
        <p:sp>
          <p:nvSpPr>
            <p:cNvPr id="81930" name="Text Box 10"/>
            <p:cNvSpPr txBox="1">
              <a:spLocks noChangeArrowheads="1"/>
            </p:cNvSpPr>
            <p:nvPr/>
          </p:nvSpPr>
          <p:spPr bwMode="auto">
            <a:xfrm>
              <a:off x="1344" y="2736"/>
              <a:ext cx="1176" cy="327"/>
            </a:xfrm>
            <a:prstGeom prst="rect">
              <a:avLst/>
            </a:prstGeom>
            <a:noFill/>
            <a:ln w="9525">
              <a:noFill/>
              <a:miter lim="800000"/>
              <a:headEnd/>
              <a:tailEnd/>
            </a:ln>
            <a:effectLst/>
          </p:spPr>
          <p:txBody>
            <a:bodyPr wrap="none">
              <a:spAutoFit/>
            </a:bodyPr>
            <a:lstStyle/>
            <a:p>
              <a:r>
                <a:rPr lang="en-US" sz="2800"/>
                <a:t>Reagent A</a:t>
              </a:r>
            </a:p>
          </p:txBody>
        </p:sp>
      </p:grpSp>
      <p:grpSp>
        <p:nvGrpSpPr>
          <p:cNvPr id="81931" name="Group 11"/>
          <p:cNvGrpSpPr>
            <a:grpSpLocks/>
          </p:cNvGrpSpPr>
          <p:nvPr/>
        </p:nvGrpSpPr>
        <p:grpSpPr bwMode="auto">
          <a:xfrm>
            <a:off x="3886200" y="3733801"/>
            <a:ext cx="1866900" cy="1752599"/>
            <a:chOff x="2448" y="2352"/>
            <a:chExt cx="1176" cy="1287"/>
          </a:xfrm>
        </p:grpSpPr>
        <p:sp>
          <p:nvSpPr>
            <p:cNvPr id="81932" name="Line 12"/>
            <p:cNvSpPr>
              <a:spLocks noChangeShapeType="1"/>
            </p:cNvSpPr>
            <p:nvPr/>
          </p:nvSpPr>
          <p:spPr bwMode="auto">
            <a:xfrm>
              <a:off x="3024" y="2352"/>
              <a:ext cx="0" cy="960"/>
            </a:xfrm>
            <a:prstGeom prst="line">
              <a:avLst/>
            </a:prstGeom>
            <a:noFill/>
            <a:ln w="9525">
              <a:solidFill>
                <a:schemeClr val="tx1"/>
              </a:solidFill>
              <a:round/>
              <a:headEnd/>
              <a:tailEnd type="triangle" w="med" len="med"/>
            </a:ln>
            <a:effectLst/>
          </p:spPr>
          <p:txBody>
            <a:bodyPr wrap="none"/>
            <a:lstStyle/>
            <a:p>
              <a:endParaRPr lang="en-US"/>
            </a:p>
          </p:txBody>
        </p:sp>
        <p:sp>
          <p:nvSpPr>
            <p:cNvPr id="81933" name="Text Box 13"/>
            <p:cNvSpPr txBox="1">
              <a:spLocks noChangeArrowheads="1"/>
            </p:cNvSpPr>
            <p:nvPr/>
          </p:nvSpPr>
          <p:spPr bwMode="auto">
            <a:xfrm>
              <a:off x="2448" y="3312"/>
              <a:ext cx="1176" cy="327"/>
            </a:xfrm>
            <a:prstGeom prst="rect">
              <a:avLst/>
            </a:prstGeom>
            <a:noFill/>
            <a:ln w="9525">
              <a:noFill/>
              <a:miter lim="800000"/>
              <a:headEnd/>
              <a:tailEnd/>
            </a:ln>
            <a:effectLst/>
          </p:spPr>
          <p:txBody>
            <a:bodyPr wrap="none">
              <a:spAutoFit/>
            </a:bodyPr>
            <a:lstStyle/>
            <a:p>
              <a:r>
                <a:rPr lang="en-US" sz="2800"/>
                <a:t>Reagent B</a:t>
              </a:r>
            </a:p>
          </p:txBody>
        </p:sp>
      </p:grpSp>
      <p:grpSp>
        <p:nvGrpSpPr>
          <p:cNvPr id="81934" name="Group 14"/>
          <p:cNvGrpSpPr>
            <a:grpSpLocks/>
          </p:cNvGrpSpPr>
          <p:nvPr/>
        </p:nvGrpSpPr>
        <p:grpSpPr bwMode="auto">
          <a:xfrm>
            <a:off x="5334000" y="3581400"/>
            <a:ext cx="2573338" cy="1281113"/>
            <a:chOff x="3360" y="2256"/>
            <a:chExt cx="1621" cy="807"/>
          </a:xfrm>
        </p:grpSpPr>
        <p:sp>
          <p:nvSpPr>
            <p:cNvPr id="81935" name="Line 15"/>
            <p:cNvSpPr>
              <a:spLocks noChangeShapeType="1"/>
            </p:cNvSpPr>
            <p:nvPr/>
          </p:nvSpPr>
          <p:spPr bwMode="auto">
            <a:xfrm>
              <a:off x="3360" y="2256"/>
              <a:ext cx="432" cy="336"/>
            </a:xfrm>
            <a:prstGeom prst="line">
              <a:avLst/>
            </a:prstGeom>
            <a:noFill/>
            <a:ln w="9525">
              <a:solidFill>
                <a:schemeClr val="tx1"/>
              </a:solidFill>
              <a:round/>
              <a:headEnd/>
              <a:tailEnd type="triangle" w="med" len="med"/>
            </a:ln>
            <a:effectLst/>
          </p:spPr>
          <p:txBody>
            <a:bodyPr wrap="none"/>
            <a:lstStyle/>
            <a:p>
              <a:endParaRPr lang="en-US"/>
            </a:p>
          </p:txBody>
        </p:sp>
        <p:sp>
          <p:nvSpPr>
            <p:cNvPr id="81936" name="Text Box 16"/>
            <p:cNvSpPr txBox="1">
              <a:spLocks noChangeArrowheads="1"/>
            </p:cNvSpPr>
            <p:nvPr/>
          </p:nvSpPr>
          <p:spPr bwMode="auto">
            <a:xfrm>
              <a:off x="3792" y="2736"/>
              <a:ext cx="1189" cy="327"/>
            </a:xfrm>
            <a:prstGeom prst="rect">
              <a:avLst/>
            </a:prstGeom>
            <a:noFill/>
            <a:ln w="9525">
              <a:noFill/>
              <a:miter lim="800000"/>
              <a:headEnd/>
              <a:tailEnd/>
            </a:ln>
            <a:effectLst/>
          </p:spPr>
          <p:txBody>
            <a:bodyPr wrap="none">
              <a:spAutoFit/>
            </a:bodyPr>
            <a:lstStyle/>
            <a:p>
              <a:r>
                <a:rPr lang="en-US" sz="2800"/>
                <a:t>Reagent C</a:t>
              </a:r>
            </a:p>
          </p:txBody>
        </p:sp>
      </p:grpSp>
      <p:sp>
        <p:nvSpPr>
          <p:cNvPr id="81937" name="Line 17"/>
          <p:cNvSpPr>
            <a:spLocks noChangeShapeType="1"/>
          </p:cNvSpPr>
          <p:nvPr/>
        </p:nvSpPr>
        <p:spPr bwMode="auto">
          <a:xfrm flipH="1">
            <a:off x="3200400" y="2667000"/>
            <a:ext cx="381000" cy="685800"/>
          </a:xfrm>
          <a:prstGeom prst="line">
            <a:avLst/>
          </a:prstGeom>
          <a:noFill/>
          <a:ln w="38100">
            <a:solidFill>
              <a:srgbClr val="FF0000"/>
            </a:solidFill>
            <a:round/>
            <a:headEnd/>
            <a:tailEnd/>
          </a:ln>
          <a:effectLst/>
        </p:spPr>
        <p:txBody>
          <a:bodyPr wrap="none"/>
          <a:lstStyle/>
          <a:p>
            <a:endParaRPr lang="en-US"/>
          </a:p>
        </p:txBody>
      </p:sp>
      <p:sp>
        <p:nvSpPr>
          <p:cNvPr id="81938" name="Text Box 18"/>
          <p:cNvSpPr txBox="1">
            <a:spLocks noChangeArrowheads="1"/>
          </p:cNvSpPr>
          <p:nvPr/>
        </p:nvSpPr>
        <p:spPr bwMode="auto">
          <a:xfrm>
            <a:off x="3336925" y="1865313"/>
            <a:ext cx="1136650" cy="366712"/>
          </a:xfrm>
          <a:prstGeom prst="rect">
            <a:avLst/>
          </a:prstGeom>
          <a:noFill/>
          <a:ln w="9525">
            <a:noFill/>
            <a:miter lim="800000"/>
            <a:headEnd/>
            <a:tailEnd/>
          </a:ln>
          <a:effectLst/>
        </p:spPr>
        <p:txBody>
          <a:bodyPr wrap="none">
            <a:spAutoFit/>
          </a:bodyPr>
          <a:lstStyle/>
          <a:p>
            <a:r>
              <a:rPr lang="en-US"/>
              <a:t>Blocker 1</a:t>
            </a:r>
          </a:p>
        </p:txBody>
      </p:sp>
      <p:sp>
        <p:nvSpPr>
          <p:cNvPr id="81939" name="Text Box 19"/>
          <p:cNvSpPr txBox="1">
            <a:spLocks noChangeArrowheads="1"/>
          </p:cNvSpPr>
          <p:nvPr/>
        </p:nvSpPr>
        <p:spPr bwMode="auto">
          <a:xfrm>
            <a:off x="228600" y="5715000"/>
            <a:ext cx="7620000" cy="830997"/>
          </a:xfrm>
          <a:prstGeom prst="rect">
            <a:avLst/>
          </a:prstGeom>
          <a:solidFill>
            <a:srgbClr val="CCFFFF"/>
          </a:solidFill>
          <a:ln w="9525">
            <a:noFill/>
            <a:miter lim="800000"/>
            <a:headEnd/>
            <a:tailEnd/>
          </a:ln>
          <a:effectLst/>
        </p:spPr>
        <p:txBody>
          <a:bodyPr wrap="square">
            <a:spAutoFit/>
          </a:bodyPr>
          <a:lstStyle/>
          <a:p>
            <a:r>
              <a:rPr lang="en-US" sz="1600" b="1" dirty="0"/>
              <a:t>So:</a:t>
            </a:r>
            <a:r>
              <a:rPr lang="en-US" sz="1600" dirty="0"/>
              <a:t> Simple – very simple is good</a:t>
            </a:r>
            <a:r>
              <a:rPr lang="en-US" sz="1600" dirty="0" smtClean="0"/>
              <a:t>. Again, note the 3 stars on the right – these disappear after each mouse click – this way I know how many animation components there are in my slide. Remember this slide will take time to explain. </a:t>
            </a:r>
            <a:endParaRPr lang="en-US" sz="1600" dirty="0"/>
          </a:p>
        </p:txBody>
      </p:sp>
      <p:sp>
        <p:nvSpPr>
          <p:cNvPr id="81940" name="AutoShape 20"/>
          <p:cNvSpPr>
            <a:spLocks noChangeArrowheads="1"/>
          </p:cNvSpPr>
          <p:nvPr/>
        </p:nvSpPr>
        <p:spPr bwMode="auto">
          <a:xfrm>
            <a:off x="8229600" y="6172200"/>
            <a:ext cx="228600" cy="2286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81941" name="AutoShape 21"/>
          <p:cNvSpPr>
            <a:spLocks noChangeArrowheads="1"/>
          </p:cNvSpPr>
          <p:nvPr/>
        </p:nvSpPr>
        <p:spPr bwMode="auto">
          <a:xfrm>
            <a:off x="8458200" y="6172200"/>
            <a:ext cx="228600" cy="2286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81942" name="AutoShape 22"/>
          <p:cNvSpPr>
            <a:spLocks noChangeArrowheads="1"/>
          </p:cNvSpPr>
          <p:nvPr/>
        </p:nvSpPr>
        <p:spPr bwMode="auto">
          <a:xfrm>
            <a:off x="8686800" y="6172200"/>
            <a:ext cx="228600" cy="2286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81943" name="Text Box 23"/>
          <p:cNvSpPr txBox="1">
            <a:spLocks noChangeArrowheads="1"/>
          </p:cNvSpPr>
          <p:nvPr/>
        </p:nvSpPr>
        <p:spPr bwMode="auto">
          <a:xfrm>
            <a:off x="3124200" y="6553200"/>
            <a:ext cx="4805363" cy="304800"/>
          </a:xfrm>
          <a:prstGeom prst="rect">
            <a:avLst/>
          </a:prstGeom>
          <a:noFill/>
          <a:ln w="9525">
            <a:noFill/>
            <a:miter lim="800000"/>
            <a:headEnd/>
            <a:tailEnd/>
          </a:ln>
          <a:effectLst/>
        </p:spPr>
        <p:txBody>
          <a:bodyPr wrap="none">
            <a:spAutoFit/>
          </a:bodyPr>
          <a:lstStyle/>
          <a:p>
            <a:r>
              <a:rPr lang="en-US" sz="1400" i="1" dirty="0"/>
              <a:t>Note the stars indicating the number of mouse clicks left</a:t>
            </a:r>
            <a:r>
              <a:rPr lang="en-US" sz="1400" dirty="0"/>
              <a:t>… </a:t>
            </a:r>
          </a:p>
        </p:txBody>
      </p:sp>
      <p:sp>
        <p:nvSpPr>
          <p:cNvPr id="81944" name="Line 24"/>
          <p:cNvSpPr>
            <a:spLocks noChangeShapeType="1"/>
          </p:cNvSpPr>
          <p:nvPr/>
        </p:nvSpPr>
        <p:spPr bwMode="auto">
          <a:xfrm>
            <a:off x="7848600" y="6705600"/>
            <a:ext cx="228600" cy="0"/>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fade">
                                      <p:cBhvr>
                                        <p:cTn id="7" dur="2000"/>
                                        <p:tgtEl>
                                          <p:spTgt spid="81928"/>
                                        </p:tgtEl>
                                      </p:cBhvr>
                                    </p:animEffect>
                                  </p:childTnLst>
                                </p:cTn>
                              </p:par>
                              <p:par>
                                <p:cTn id="8" presetID="9" presetClass="exit" presetSubtype="0" fill="hold" grpId="0" nodeType="withEffect">
                                  <p:stCondLst>
                                    <p:cond delay="0"/>
                                  </p:stCondLst>
                                  <p:childTnLst>
                                    <p:animEffect transition="out" filter="dissolve">
                                      <p:cBhvr>
                                        <p:cTn id="9" dur="500"/>
                                        <p:tgtEl>
                                          <p:spTgt spid="81940"/>
                                        </p:tgtEl>
                                      </p:cBhvr>
                                    </p:animEffect>
                                    <p:set>
                                      <p:cBhvr>
                                        <p:cTn id="10" dur="1" fill="hold">
                                          <p:stCondLst>
                                            <p:cond delay="499"/>
                                          </p:stCondLst>
                                        </p:cTn>
                                        <p:tgtEl>
                                          <p:spTgt spid="819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31"/>
                                        </p:tgtEl>
                                        <p:attrNameLst>
                                          <p:attrName>style.visibility</p:attrName>
                                        </p:attrNameLst>
                                      </p:cBhvr>
                                      <p:to>
                                        <p:strVal val="visible"/>
                                      </p:to>
                                    </p:set>
                                    <p:animEffect transition="in" filter="fade">
                                      <p:cBhvr>
                                        <p:cTn id="15" dur="2000"/>
                                        <p:tgtEl>
                                          <p:spTgt spid="81931"/>
                                        </p:tgtEl>
                                      </p:cBhvr>
                                    </p:animEffect>
                                  </p:childTnLst>
                                </p:cTn>
                              </p:par>
                              <p:par>
                                <p:cTn id="16" presetID="9" presetClass="exit" presetSubtype="0" fill="hold" grpId="0" nodeType="withEffect">
                                  <p:stCondLst>
                                    <p:cond delay="0"/>
                                  </p:stCondLst>
                                  <p:childTnLst>
                                    <p:animEffect transition="out" filter="dissolve">
                                      <p:cBhvr>
                                        <p:cTn id="17" dur="500"/>
                                        <p:tgtEl>
                                          <p:spTgt spid="81941"/>
                                        </p:tgtEl>
                                      </p:cBhvr>
                                    </p:animEffect>
                                    <p:set>
                                      <p:cBhvr>
                                        <p:cTn id="18" dur="1" fill="hold">
                                          <p:stCondLst>
                                            <p:cond delay="499"/>
                                          </p:stCondLst>
                                        </p:cTn>
                                        <p:tgtEl>
                                          <p:spTgt spid="819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34"/>
                                        </p:tgtEl>
                                        <p:attrNameLst>
                                          <p:attrName>style.visibility</p:attrName>
                                        </p:attrNameLst>
                                      </p:cBhvr>
                                      <p:to>
                                        <p:strVal val="visible"/>
                                      </p:to>
                                    </p:set>
                                    <p:animEffect transition="in" filter="fade">
                                      <p:cBhvr>
                                        <p:cTn id="23" dur="2000"/>
                                        <p:tgtEl>
                                          <p:spTgt spid="81934"/>
                                        </p:tgtEl>
                                      </p:cBhvr>
                                    </p:animEffect>
                                  </p:childTnLst>
                                </p:cTn>
                              </p:par>
                              <p:par>
                                <p:cTn id="24" presetID="9" presetClass="exit" presetSubtype="0" fill="hold" grpId="0" nodeType="withEffect">
                                  <p:stCondLst>
                                    <p:cond delay="0"/>
                                  </p:stCondLst>
                                  <p:childTnLst>
                                    <p:animEffect transition="out" filter="dissolve">
                                      <p:cBhvr>
                                        <p:cTn id="25" dur="500"/>
                                        <p:tgtEl>
                                          <p:spTgt spid="81942"/>
                                        </p:tgtEl>
                                      </p:cBhvr>
                                    </p:animEffect>
                                    <p:set>
                                      <p:cBhvr>
                                        <p:cTn id="26" dur="1" fill="hold">
                                          <p:stCondLst>
                                            <p:cond delay="499"/>
                                          </p:stCondLst>
                                        </p:cTn>
                                        <p:tgtEl>
                                          <p:spTgt spid="819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0" grpId="0" animBg="1"/>
      <p:bldP spid="81941" grpId="0" animBg="1"/>
      <p:bldP spid="819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helper</a:t>
            </a:r>
            <a:endParaRPr lang="en-US" dirty="0"/>
          </a:p>
        </p:txBody>
      </p:sp>
      <p:sp>
        <p:nvSpPr>
          <p:cNvPr id="3" name="Content Placeholder 2"/>
          <p:cNvSpPr>
            <a:spLocks noGrp="1"/>
          </p:cNvSpPr>
          <p:nvPr>
            <p:ph idx="1"/>
          </p:nvPr>
        </p:nvSpPr>
        <p:spPr>
          <a:xfrm>
            <a:off x="228600" y="1295400"/>
            <a:ext cx="8229600" cy="1828800"/>
          </a:xfrm>
        </p:spPr>
        <p:txBody>
          <a:bodyPr/>
          <a:lstStyle/>
          <a:p>
            <a:r>
              <a:rPr lang="en-US" dirty="0" smtClean="0"/>
              <a:t>Place a small icon      on the bottom of the screen to tell you how many steps there are in your animation.</a:t>
            </a:r>
            <a:endParaRPr lang="en-US" dirty="0"/>
          </a:p>
        </p:txBody>
      </p:sp>
      <p:sp>
        <p:nvSpPr>
          <p:cNvPr id="6" name="AutoShape 22"/>
          <p:cNvSpPr>
            <a:spLocks noChangeArrowheads="1"/>
          </p:cNvSpPr>
          <p:nvPr/>
        </p:nvSpPr>
        <p:spPr bwMode="auto">
          <a:xfrm>
            <a:off x="81534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7" name="AutoShape 22"/>
          <p:cNvSpPr>
            <a:spLocks noChangeArrowheads="1"/>
          </p:cNvSpPr>
          <p:nvPr/>
        </p:nvSpPr>
        <p:spPr bwMode="auto">
          <a:xfrm>
            <a:off x="84582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9" name="AutoShape 22"/>
          <p:cNvSpPr>
            <a:spLocks noChangeArrowheads="1"/>
          </p:cNvSpPr>
          <p:nvPr/>
        </p:nvSpPr>
        <p:spPr bwMode="auto">
          <a:xfrm>
            <a:off x="4114800" y="1447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10" name="Flowchart: Magnetic Disk 9"/>
          <p:cNvSpPr/>
          <p:nvPr/>
        </p:nvSpPr>
        <p:spPr bwMode="auto">
          <a:xfrm>
            <a:off x="3048000" y="3352800"/>
            <a:ext cx="1219200" cy="1295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5" name="Group 16"/>
          <p:cNvGrpSpPr/>
          <p:nvPr/>
        </p:nvGrpSpPr>
        <p:grpSpPr>
          <a:xfrm>
            <a:off x="4648200" y="3352800"/>
            <a:ext cx="1828800" cy="1295400"/>
            <a:chOff x="3352800" y="3352800"/>
            <a:chExt cx="1828800" cy="1295400"/>
          </a:xfrm>
        </p:grpSpPr>
        <p:sp>
          <p:nvSpPr>
            <p:cNvPr id="11" name="TextBox 10"/>
            <p:cNvSpPr txBox="1"/>
            <p:nvPr/>
          </p:nvSpPr>
          <p:spPr>
            <a:xfrm>
              <a:off x="3352800" y="3657600"/>
              <a:ext cx="685800" cy="707886"/>
            </a:xfrm>
            <a:prstGeom prst="rect">
              <a:avLst/>
            </a:prstGeom>
            <a:noFill/>
          </p:spPr>
          <p:txBody>
            <a:bodyPr wrap="square" rtlCol="0">
              <a:spAutoFit/>
            </a:bodyPr>
            <a:lstStyle/>
            <a:p>
              <a:r>
                <a:rPr lang="en-US" sz="4000" dirty="0" smtClean="0"/>
                <a:t>+</a:t>
              </a:r>
              <a:endParaRPr lang="en-US" sz="4000" dirty="0"/>
            </a:p>
          </p:txBody>
        </p:sp>
        <p:sp>
          <p:nvSpPr>
            <p:cNvPr id="12" name="Flowchart: Magnetic Disk 11"/>
            <p:cNvSpPr/>
            <p:nvPr/>
          </p:nvSpPr>
          <p:spPr bwMode="auto">
            <a:xfrm>
              <a:off x="3962400" y="3352800"/>
              <a:ext cx="1219200" cy="1295400"/>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8" name="Group 17"/>
          <p:cNvGrpSpPr/>
          <p:nvPr/>
        </p:nvGrpSpPr>
        <p:grpSpPr>
          <a:xfrm>
            <a:off x="6781800" y="2743200"/>
            <a:ext cx="1981200" cy="2590800"/>
            <a:chOff x="5486400" y="2743200"/>
            <a:chExt cx="1981200" cy="2590800"/>
          </a:xfrm>
        </p:grpSpPr>
        <p:sp>
          <p:nvSpPr>
            <p:cNvPr id="13" name="TextBox 12"/>
            <p:cNvSpPr txBox="1"/>
            <p:nvPr/>
          </p:nvSpPr>
          <p:spPr>
            <a:xfrm>
              <a:off x="5486400" y="3657600"/>
              <a:ext cx="685800" cy="707886"/>
            </a:xfrm>
            <a:prstGeom prst="rect">
              <a:avLst/>
            </a:prstGeom>
            <a:noFill/>
          </p:spPr>
          <p:txBody>
            <a:bodyPr wrap="square" rtlCol="0">
              <a:spAutoFit/>
            </a:bodyPr>
            <a:lstStyle/>
            <a:p>
              <a:r>
                <a:rPr lang="en-US" sz="4000" dirty="0" smtClean="0"/>
                <a:t>=</a:t>
              </a:r>
              <a:endParaRPr lang="en-US" sz="4000" dirty="0"/>
            </a:p>
          </p:txBody>
        </p:sp>
        <p:sp>
          <p:nvSpPr>
            <p:cNvPr id="15" name="Flowchart: Magnetic Disk 14"/>
            <p:cNvSpPr/>
            <p:nvPr/>
          </p:nvSpPr>
          <p:spPr bwMode="auto">
            <a:xfrm>
              <a:off x="6248400" y="4038600"/>
              <a:ext cx="1219200" cy="1295400"/>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Flowchart: Magnetic Disk 15"/>
            <p:cNvSpPr/>
            <p:nvPr/>
          </p:nvSpPr>
          <p:spPr bwMode="auto">
            <a:xfrm>
              <a:off x="6248400" y="2743200"/>
              <a:ext cx="1219200" cy="1295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0" name="AutoShape 22"/>
          <p:cNvSpPr>
            <a:spLocks noChangeArrowheads="1"/>
          </p:cNvSpPr>
          <p:nvPr/>
        </p:nvSpPr>
        <p:spPr bwMode="auto">
          <a:xfrm>
            <a:off x="87630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19" name="Footer Placeholder 18"/>
          <p:cNvSpPr>
            <a:spLocks noGrp="1"/>
          </p:cNvSpPr>
          <p:nvPr>
            <p:ph type="ftr" sz="quarter" idx="11"/>
          </p:nvPr>
        </p:nvSpPr>
        <p:spPr/>
        <p:txBody>
          <a:bodyPr/>
          <a:lstStyle/>
          <a:p>
            <a:pPr>
              <a:defRPr/>
            </a:pPr>
            <a:r>
              <a:rPr lang="en-US" smtClean="0"/>
              <a:t>© J. Paul Robinson, Purdue University</a:t>
            </a:r>
            <a:endParaRPr lang="en-US" dirty="0"/>
          </a:p>
        </p:txBody>
      </p:sp>
      <p:sp>
        <p:nvSpPr>
          <p:cNvPr id="22" name="Date Placeholder 21"/>
          <p:cNvSpPr>
            <a:spLocks noGrp="1"/>
          </p:cNvSpPr>
          <p:nvPr>
            <p:ph type="dt" sz="half" idx="10"/>
          </p:nvPr>
        </p:nvSpPr>
        <p:spPr/>
        <p:txBody>
          <a:bodyPr/>
          <a:lstStyle/>
          <a:p>
            <a:pPr>
              <a:defRPr/>
            </a:pPr>
            <a:fld id="{E2B7FB8F-C278-4152-8B75-52AB9F5A48A2}" type="datetime12">
              <a:rPr lang="en-US" smtClean="0"/>
              <a:t>7:59 PM</a:t>
            </a:fld>
            <a:endParaRPr lang="en-US"/>
          </a:p>
        </p:txBody>
      </p:sp>
      <p:sp>
        <p:nvSpPr>
          <p:cNvPr id="23" name="Text Box 19"/>
          <p:cNvSpPr txBox="1">
            <a:spLocks noChangeArrowheads="1"/>
          </p:cNvSpPr>
          <p:nvPr/>
        </p:nvSpPr>
        <p:spPr bwMode="auto">
          <a:xfrm>
            <a:off x="228600" y="5638800"/>
            <a:ext cx="7543800" cy="646331"/>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a:t>So:</a:t>
            </a:r>
            <a:r>
              <a:rPr lang="en-US" dirty="0"/>
              <a:t> </a:t>
            </a:r>
            <a:r>
              <a:rPr lang="en-US" dirty="0" smtClean="0"/>
              <a:t>Note the stars indicating the number of mouse clicks left…this helps to remind you of how many animation steps you have  </a:t>
            </a:r>
            <a:endParaRPr lang="en-US" dirty="0"/>
          </a:p>
        </p:txBody>
      </p:sp>
      <p:sp>
        <p:nvSpPr>
          <p:cNvPr id="24" name="Slide Number Placeholder 23"/>
          <p:cNvSpPr>
            <a:spLocks noGrp="1"/>
          </p:cNvSpPr>
          <p:nvPr>
            <p:ph type="sldNum" sz="quarter" idx="12"/>
          </p:nvPr>
        </p:nvSpPr>
        <p:spPr/>
        <p:txBody>
          <a:bodyPr/>
          <a:lstStyle/>
          <a:p>
            <a:pPr>
              <a:defRPr/>
            </a:pPr>
            <a:fld id="{B152AA58-31AB-49D1-9E6D-AC4A8175D4B8}" type="slidenum">
              <a:rPr lang="en-US" smtClean="0"/>
              <a:pPr>
                <a:defRPr/>
              </a:pPr>
              <a:t>33</a:t>
            </a:fld>
            <a:r>
              <a:rPr lang="en-US" smtClean="0"/>
              <a:t> of 46</a:t>
            </a:r>
            <a:endParaRPr lang="en-US"/>
          </a:p>
        </p:txBody>
      </p:sp>
      <p:pic>
        <p:nvPicPr>
          <p:cNvPr id="4" name="Picture 2"/>
          <p:cNvPicPr>
            <a:picLocks noChangeAspect="1" noChangeArrowheads="1"/>
          </p:cNvPicPr>
          <p:nvPr/>
        </p:nvPicPr>
        <p:blipFill>
          <a:blip r:embed="rId3" cstate="print"/>
          <a:srcRect/>
          <a:stretch>
            <a:fillRect/>
          </a:stretch>
        </p:blipFill>
        <p:spPr bwMode="auto">
          <a:xfrm>
            <a:off x="335056" y="2819400"/>
            <a:ext cx="1874744"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xit" presetSubtype="0" fill="hold" grpId="0" nodeType="with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xit" presetSubtype="0" fill="hold" grpId="0" nodeType="withEffect">
                                  <p:stCondLst>
                                    <p:cond delay="0"/>
                                  </p:stCondLst>
                                  <p:childTnLst>
                                    <p:animEffect transition="out" filter="dissolv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Footer Placeholder 4"/>
          <p:cNvSpPr>
            <a:spLocks noGrp="1"/>
          </p:cNvSpPr>
          <p:nvPr>
            <p:ph type="ftr" sz="quarter" idx="11"/>
          </p:nvPr>
        </p:nvSpPr>
        <p:spPr/>
        <p:txBody>
          <a:bodyPr/>
          <a:lstStyle/>
          <a:p>
            <a:r>
              <a:rPr lang="en-US"/>
              <a:t>© J. Paul Robinson, Purdue University</a:t>
            </a:r>
          </a:p>
        </p:txBody>
      </p:sp>
      <p:sp>
        <p:nvSpPr>
          <p:cNvPr id="304" name="Slide Number Placeholder 5"/>
          <p:cNvSpPr>
            <a:spLocks noGrp="1"/>
          </p:cNvSpPr>
          <p:nvPr>
            <p:ph type="sldNum" sz="quarter" idx="12"/>
          </p:nvPr>
        </p:nvSpPr>
        <p:spPr/>
        <p:txBody>
          <a:bodyPr/>
          <a:lstStyle/>
          <a:p>
            <a:fld id="{A655A894-859F-4078-96AF-7622D3FA279D}" type="slidenum">
              <a:rPr lang="en-US"/>
              <a:pPr/>
              <a:t>34</a:t>
            </a:fld>
            <a:r>
              <a:rPr lang="en-US"/>
              <a:t> of 46</a:t>
            </a:r>
          </a:p>
        </p:txBody>
      </p:sp>
      <p:sp>
        <p:nvSpPr>
          <p:cNvPr id="83970" name="Rectangle 2"/>
          <p:cNvSpPr>
            <a:spLocks noChangeArrowheads="1"/>
          </p:cNvSpPr>
          <p:nvPr/>
        </p:nvSpPr>
        <p:spPr bwMode="auto">
          <a:xfrm>
            <a:off x="1290638" y="171450"/>
            <a:ext cx="6421437" cy="614363"/>
          </a:xfrm>
          <a:prstGeom prst="rect">
            <a:avLst/>
          </a:prstGeom>
          <a:noFill/>
          <a:ln w="50800">
            <a:noFill/>
            <a:miter lim="800000"/>
            <a:headEnd/>
            <a:tailEnd/>
          </a:ln>
          <a:effectLst/>
        </p:spPr>
        <p:txBody>
          <a:bodyPr wrap="none" lIns="90488" tIns="44450" rIns="90488" bIns="44450">
            <a:spAutoFit/>
          </a:bodyPr>
          <a:lstStyle/>
          <a:p>
            <a:pPr eaLnBrk="0" hangingPunct="0"/>
            <a:r>
              <a:rPr lang="en-US" sz="3200" b="1">
                <a:latin typeface="Times New Roman" charset="0"/>
              </a:rPr>
              <a:t>DCFH-DA               DCFH              </a:t>
            </a:r>
            <a:r>
              <a:rPr lang="en-US" sz="3200" b="1">
                <a:solidFill>
                  <a:srgbClr val="00FF00"/>
                </a:solidFill>
                <a:effectLst>
                  <a:outerShdw blurRad="38100" dist="38100" dir="2700000" algn="tl">
                    <a:srgbClr val="C0C0C0"/>
                  </a:outerShdw>
                </a:effectLst>
                <a:latin typeface="Times New Roman" charset="0"/>
              </a:rPr>
              <a:t>DCF</a:t>
            </a:r>
          </a:p>
        </p:txBody>
      </p:sp>
      <p:sp>
        <p:nvSpPr>
          <p:cNvPr id="83971" name="Line 3"/>
          <p:cNvSpPr>
            <a:spLocks noChangeShapeType="1"/>
          </p:cNvSpPr>
          <p:nvPr/>
        </p:nvSpPr>
        <p:spPr bwMode="auto">
          <a:xfrm>
            <a:off x="3581400" y="457200"/>
            <a:ext cx="979488" cy="0"/>
          </a:xfrm>
          <a:prstGeom prst="line">
            <a:avLst/>
          </a:prstGeom>
          <a:noFill/>
          <a:ln w="50800">
            <a:solidFill>
              <a:schemeClr val="accent1"/>
            </a:solidFill>
            <a:round/>
            <a:headEnd/>
            <a:tailEnd type="triangle" w="med" len="med"/>
          </a:ln>
          <a:effectLst/>
        </p:spPr>
        <p:txBody>
          <a:bodyPr wrap="none" anchor="ctr"/>
          <a:lstStyle/>
          <a:p>
            <a:endParaRPr lang="en-US"/>
          </a:p>
        </p:txBody>
      </p:sp>
      <p:sp>
        <p:nvSpPr>
          <p:cNvPr id="83972" name="Line 4"/>
          <p:cNvSpPr>
            <a:spLocks noChangeShapeType="1"/>
          </p:cNvSpPr>
          <p:nvPr/>
        </p:nvSpPr>
        <p:spPr bwMode="auto">
          <a:xfrm>
            <a:off x="6096000" y="457200"/>
            <a:ext cx="1122363" cy="0"/>
          </a:xfrm>
          <a:prstGeom prst="line">
            <a:avLst/>
          </a:prstGeom>
          <a:noFill/>
          <a:ln w="50800">
            <a:solidFill>
              <a:srgbClr val="FF5008"/>
            </a:solidFill>
            <a:round/>
            <a:headEnd/>
            <a:tailEnd type="triangle" w="med" len="med"/>
          </a:ln>
          <a:effectLst/>
        </p:spPr>
        <p:txBody>
          <a:bodyPr wrap="none" anchor="ctr"/>
          <a:lstStyle/>
          <a:p>
            <a:endParaRPr lang="en-US"/>
          </a:p>
        </p:txBody>
      </p:sp>
      <p:sp>
        <p:nvSpPr>
          <p:cNvPr id="83973" name="Rectangle 5"/>
          <p:cNvSpPr>
            <a:spLocks noChangeArrowheads="1"/>
          </p:cNvSpPr>
          <p:nvPr/>
        </p:nvSpPr>
        <p:spPr bwMode="auto">
          <a:xfrm>
            <a:off x="2079625" y="2390775"/>
            <a:ext cx="6572250" cy="4211638"/>
          </a:xfrm>
          <a:prstGeom prst="rect">
            <a:avLst/>
          </a:prstGeom>
          <a:noFill/>
          <a:ln w="12700">
            <a:noFill/>
            <a:miter lim="800000"/>
            <a:headEnd/>
            <a:tailEnd/>
          </a:ln>
          <a:effectLst/>
        </p:spPr>
        <p:txBody>
          <a:bodyPr wrap="none" anchor="ctr"/>
          <a:lstStyle/>
          <a:p>
            <a:endParaRPr lang="en-US"/>
          </a:p>
        </p:txBody>
      </p:sp>
      <p:sp>
        <p:nvSpPr>
          <p:cNvPr id="83974" name="Rectangle 6"/>
          <p:cNvSpPr>
            <a:spLocks noChangeArrowheads="1"/>
          </p:cNvSpPr>
          <p:nvPr/>
        </p:nvSpPr>
        <p:spPr bwMode="auto">
          <a:xfrm>
            <a:off x="2168525" y="914400"/>
            <a:ext cx="5256213" cy="935038"/>
          </a:xfrm>
          <a:prstGeom prst="rect">
            <a:avLst/>
          </a:prstGeom>
          <a:noFill/>
          <a:ln w="12700">
            <a:noFill/>
            <a:miter lim="800000"/>
            <a:headEnd/>
            <a:tailEnd/>
          </a:ln>
          <a:effectLst/>
        </p:spPr>
        <p:txBody>
          <a:bodyPr wrap="none" anchor="ctr"/>
          <a:lstStyle/>
          <a:p>
            <a:endParaRPr lang="en-US"/>
          </a:p>
        </p:txBody>
      </p:sp>
      <p:grpSp>
        <p:nvGrpSpPr>
          <p:cNvPr id="83975" name="Group 7"/>
          <p:cNvGrpSpPr>
            <a:grpSpLocks/>
          </p:cNvGrpSpPr>
          <p:nvPr/>
        </p:nvGrpSpPr>
        <p:grpSpPr bwMode="auto">
          <a:xfrm>
            <a:off x="1066800" y="1179513"/>
            <a:ext cx="2381250" cy="1393825"/>
            <a:chOff x="700" y="656"/>
            <a:chExt cx="1635" cy="843"/>
          </a:xfrm>
        </p:grpSpPr>
        <p:grpSp>
          <p:nvGrpSpPr>
            <p:cNvPr id="83976" name="Group 8"/>
            <p:cNvGrpSpPr>
              <a:grpSpLocks/>
            </p:cNvGrpSpPr>
            <p:nvPr/>
          </p:nvGrpSpPr>
          <p:grpSpPr bwMode="auto">
            <a:xfrm>
              <a:off x="1143" y="874"/>
              <a:ext cx="284" cy="276"/>
              <a:chOff x="1143" y="874"/>
              <a:chExt cx="284" cy="276"/>
            </a:xfrm>
          </p:grpSpPr>
          <p:sp>
            <p:nvSpPr>
              <p:cNvPr id="83977" name="Oval 9"/>
              <p:cNvSpPr>
                <a:spLocks noChangeArrowheads="1"/>
              </p:cNvSpPr>
              <p:nvPr/>
            </p:nvSpPr>
            <p:spPr bwMode="auto">
              <a:xfrm>
                <a:off x="1168" y="894"/>
                <a:ext cx="259" cy="256"/>
              </a:xfrm>
              <a:prstGeom prst="ellipse">
                <a:avLst/>
              </a:prstGeom>
              <a:noFill/>
              <a:ln w="12700">
                <a:noFill/>
                <a:round/>
                <a:headEnd/>
                <a:tailEnd/>
              </a:ln>
              <a:effectLst/>
            </p:spPr>
            <p:txBody>
              <a:bodyPr wrap="none" anchor="ctr"/>
              <a:lstStyle/>
              <a:p>
                <a:endParaRPr lang="en-US"/>
              </a:p>
            </p:txBody>
          </p:sp>
          <p:sp>
            <p:nvSpPr>
              <p:cNvPr id="83978" name="Line 10"/>
              <p:cNvSpPr>
                <a:spLocks noChangeShapeType="1"/>
              </p:cNvSpPr>
              <p:nvPr/>
            </p:nvSpPr>
            <p:spPr bwMode="auto">
              <a:xfrm>
                <a:off x="1272" y="874"/>
                <a:ext cx="95" cy="58"/>
              </a:xfrm>
              <a:prstGeom prst="line">
                <a:avLst/>
              </a:prstGeom>
              <a:noFill/>
              <a:ln w="25400">
                <a:solidFill>
                  <a:schemeClr val="tx1"/>
                </a:solidFill>
                <a:round/>
                <a:headEnd/>
                <a:tailEnd/>
              </a:ln>
              <a:effectLst/>
            </p:spPr>
            <p:txBody>
              <a:bodyPr wrap="none" anchor="ctr"/>
              <a:lstStyle/>
              <a:p>
                <a:endParaRPr lang="en-US"/>
              </a:p>
            </p:txBody>
          </p:sp>
          <p:sp>
            <p:nvSpPr>
              <p:cNvPr id="83979" name="Line 11"/>
              <p:cNvSpPr>
                <a:spLocks noChangeShapeType="1"/>
              </p:cNvSpPr>
              <p:nvPr/>
            </p:nvSpPr>
            <p:spPr bwMode="auto">
              <a:xfrm>
                <a:off x="1375" y="948"/>
                <a:ext cx="0" cy="94"/>
              </a:xfrm>
              <a:prstGeom prst="line">
                <a:avLst/>
              </a:prstGeom>
              <a:noFill/>
              <a:ln w="25400">
                <a:solidFill>
                  <a:schemeClr val="tx1"/>
                </a:solidFill>
                <a:round/>
                <a:headEnd/>
                <a:tailEnd/>
              </a:ln>
              <a:effectLst/>
            </p:spPr>
            <p:txBody>
              <a:bodyPr wrap="none" anchor="ctr"/>
              <a:lstStyle/>
              <a:p>
                <a:endParaRPr lang="en-US"/>
              </a:p>
            </p:txBody>
          </p:sp>
          <p:sp>
            <p:nvSpPr>
              <p:cNvPr id="83980" name="Line 12"/>
              <p:cNvSpPr>
                <a:spLocks noChangeShapeType="1"/>
              </p:cNvSpPr>
              <p:nvPr/>
            </p:nvSpPr>
            <p:spPr bwMode="auto">
              <a:xfrm flipH="1">
                <a:off x="1143" y="874"/>
                <a:ext cx="129" cy="58"/>
              </a:xfrm>
              <a:prstGeom prst="line">
                <a:avLst/>
              </a:prstGeom>
              <a:noFill/>
              <a:ln w="25400">
                <a:solidFill>
                  <a:schemeClr val="tx1"/>
                </a:solidFill>
                <a:round/>
                <a:headEnd/>
                <a:tailEnd/>
              </a:ln>
              <a:effectLst/>
            </p:spPr>
            <p:txBody>
              <a:bodyPr wrap="none" anchor="ctr"/>
              <a:lstStyle/>
              <a:p>
                <a:endParaRPr lang="en-US"/>
              </a:p>
            </p:txBody>
          </p:sp>
          <p:sp>
            <p:nvSpPr>
              <p:cNvPr id="83981" name="Line 13"/>
              <p:cNvSpPr>
                <a:spLocks noChangeShapeType="1"/>
              </p:cNvSpPr>
              <p:nvPr/>
            </p:nvSpPr>
            <p:spPr bwMode="auto">
              <a:xfrm flipV="1">
                <a:off x="1151" y="932"/>
                <a:ext cx="0" cy="126"/>
              </a:xfrm>
              <a:prstGeom prst="line">
                <a:avLst/>
              </a:prstGeom>
              <a:noFill/>
              <a:ln w="25400">
                <a:solidFill>
                  <a:schemeClr val="tx1"/>
                </a:solidFill>
                <a:round/>
                <a:headEnd/>
                <a:tailEnd/>
              </a:ln>
              <a:effectLst/>
            </p:spPr>
            <p:txBody>
              <a:bodyPr wrap="none" anchor="ctr"/>
              <a:lstStyle/>
              <a:p>
                <a:endParaRPr lang="en-US"/>
              </a:p>
            </p:txBody>
          </p:sp>
          <p:grpSp>
            <p:nvGrpSpPr>
              <p:cNvPr id="83982" name="Group 14"/>
              <p:cNvGrpSpPr>
                <a:grpSpLocks/>
              </p:cNvGrpSpPr>
              <p:nvPr/>
            </p:nvGrpSpPr>
            <p:grpSpPr bwMode="auto">
              <a:xfrm>
                <a:off x="1143" y="1042"/>
                <a:ext cx="224" cy="90"/>
                <a:chOff x="1143" y="1042"/>
                <a:chExt cx="224" cy="90"/>
              </a:xfrm>
            </p:grpSpPr>
            <p:sp>
              <p:nvSpPr>
                <p:cNvPr id="83983" name="Line 15"/>
                <p:cNvSpPr>
                  <a:spLocks noChangeShapeType="1"/>
                </p:cNvSpPr>
                <p:nvPr/>
              </p:nvSpPr>
              <p:spPr bwMode="auto">
                <a:xfrm flipV="1">
                  <a:off x="1272" y="1042"/>
                  <a:ext cx="95" cy="90"/>
                </a:xfrm>
                <a:prstGeom prst="line">
                  <a:avLst/>
                </a:prstGeom>
                <a:noFill/>
                <a:ln w="25400">
                  <a:solidFill>
                    <a:schemeClr val="tx1"/>
                  </a:solidFill>
                  <a:round/>
                  <a:headEnd/>
                  <a:tailEnd/>
                </a:ln>
                <a:effectLst/>
              </p:spPr>
              <p:txBody>
                <a:bodyPr wrap="none" anchor="ctr"/>
                <a:lstStyle/>
                <a:p>
                  <a:endParaRPr lang="en-US"/>
                </a:p>
              </p:txBody>
            </p:sp>
            <p:sp>
              <p:nvSpPr>
                <p:cNvPr id="83984" name="Line 16"/>
                <p:cNvSpPr>
                  <a:spLocks noChangeShapeType="1"/>
                </p:cNvSpPr>
                <p:nvPr/>
              </p:nvSpPr>
              <p:spPr bwMode="auto">
                <a:xfrm flipH="1" flipV="1">
                  <a:off x="1143" y="1042"/>
                  <a:ext cx="129" cy="90"/>
                </a:xfrm>
                <a:prstGeom prst="line">
                  <a:avLst/>
                </a:prstGeom>
                <a:noFill/>
                <a:ln w="25400">
                  <a:solidFill>
                    <a:schemeClr val="tx1"/>
                  </a:solidFill>
                  <a:round/>
                  <a:headEnd/>
                  <a:tailEnd/>
                </a:ln>
                <a:effectLst/>
              </p:spPr>
              <p:txBody>
                <a:bodyPr wrap="none" anchor="ctr"/>
                <a:lstStyle/>
                <a:p>
                  <a:endParaRPr lang="en-US"/>
                </a:p>
              </p:txBody>
            </p:sp>
          </p:grpSp>
          <p:sp>
            <p:nvSpPr>
              <p:cNvPr id="83985" name="Line 17"/>
              <p:cNvSpPr>
                <a:spLocks noChangeShapeType="1"/>
              </p:cNvSpPr>
              <p:nvPr/>
            </p:nvSpPr>
            <p:spPr bwMode="auto">
              <a:xfrm>
                <a:off x="1272" y="896"/>
                <a:ext cx="76" cy="44"/>
              </a:xfrm>
              <a:prstGeom prst="line">
                <a:avLst/>
              </a:prstGeom>
              <a:noFill/>
              <a:ln w="25400">
                <a:solidFill>
                  <a:schemeClr val="tx1"/>
                </a:solidFill>
                <a:round/>
                <a:headEnd/>
                <a:tailEnd/>
              </a:ln>
              <a:effectLst/>
            </p:spPr>
            <p:txBody>
              <a:bodyPr wrap="none" anchor="ctr"/>
              <a:lstStyle/>
              <a:p>
                <a:endParaRPr lang="en-US"/>
              </a:p>
            </p:txBody>
          </p:sp>
          <p:sp>
            <p:nvSpPr>
              <p:cNvPr id="83986" name="Line 18"/>
              <p:cNvSpPr>
                <a:spLocks noChangeShapeType="1"/>
              </p:cNvSpPr>
              <p:nvPr/>
            </p:nvSpPr>
            <p:spPr bwMode="auto">
              <a:xfrm>
                <a:off x="1167" y="955"/>
                <a:ext cx="0" cy="84"/>
              </a:xfrm>
              <a:prstGeom prst="line">
                <a:avLst/>
              </a:prstGeom>
              <a:noFill/>
              <a:ln w="25400">
                <a:solidFill>
                  <a:schemeClr val="tx1"/>
                </a:solidFill>
                <a:round/>
                <a:headEnd/>
                <a:tailEnd/>
              </a:ln>
              <a:effectLst/>
            </p:spPr>
            <p:txBody>
              <a:bodyPr wrap="none" anchor="ctr"/>
              <a:lstStyle/>
              <a:p>
                <a:endParaRPr lang="en-US"/>
              </a:p>
            </p:txBody>
          </p:sp>
          <p:sp>
            <p:nvSpPr>
              <p:cNvPr id="83987" name="Line 19"/>
              <p:cNvSpPr>
                <a:spLocks noChangeShapeType="1"/>
              </p:cNvSpPr>
              <p:nvPr/>
            </p:nvSpPr>
            <p:spPr bwMode="auto">
              <a:xfrm flipV="1">
                <a:off x="1272" y="1034"/>
                <a:ext cx="77" cy="77"/>
              </a:xfrm>
              <a:prstGeom prst="line">
                <a:avLst/>
              </a:prstGeom>
              <a:noFill/>
              <a:ln w="25400">
                <a:solidFill>
                  <a:schemeClr val="tx1"/>
                </a:solidFill>
                <a:round/>
                <a:headEnd/>
                <a:tailEnd/>
              </a:ln>
              <a:effectLst/>
            </p:spPr>
            <p:txBody>
              <a:bodyPr wrap="none" anchor="ctr"/>
              <a:lstStyle/>
              <a:p>
                <a:endParaRPr lang="en-US"/>
              </a:p>
            </p:txBody>
          </p:sp>
        </p:grpSp>
        <p:grpSp>
          <p:nvGrpSpPr>
            <p:cNvPr id="83988" name="Group 20"/>
            <p:cNvGrpSpPr>
              <a:grpSpLocks/>
            </p:cNvGrpSpPr>
            <p:nvPr/>
          </p:nvGrpSpPr>
          <p:grpSpPr bwMode="auto">
            <a:xfrm>
              <a:off x="1590" y="878"/>
              <a:ext cx="284" cy="276"/>
              <a:chOff x="1590" y="878"/>
              <a:chExt cx="284" cy="276"/>
            </a:xfrm>
          </p:grpSpPr>
          <p:sp>
            <p:nvSpPr>
              <p:cNvPr id="83989" name="Oval 21"/>
              <p:cNvSpPr>
                <a:spLocks noChangeArrowheads="1"/>
              </p:cNvSpPr>
              <p:nvPr/>
            </p:nvSpPr>
            <p:spPr bwMode="auto">
              <a:xfrm>
                <a:off x="1615" y="898"/>
                <a:ext cx="259" cy="256"/>
              </a:xfrm>
              <a:prstGeom prst="ellipse">
                <a:avLst/>
              </a:prstGeom>
              <a:noFill/>
              <a:ln w="12700">
                <a:noFill/>
                <a:round/>
                <a:headEnd/>
                <a:tailEnd/>
              </a:ln>
              <a:effectLst/>
            </p:spPr>
            <p:txBody>
              <a:bodyPr wrap="none" anchor="ctr"/>
              <a:lstStyle/>
              <a:p>
                <a:endParaRPr lang="en-US"/>
              </a:p>
            </p:txBody>
          </p:sp>
          <p:sp>
            <p:nvSpPr>
              <p:cNvPr id="83990" name="Line 22"/>
              <p:cNvSpPr>
                <a:spLocks noChangeShapeType="1"/>
              </p:cNvSpPr>
              <p:nvPr/>
            </p:nvSpPr>
            <p:spPr bwMode="auto">
              <a:xfrm>
                <a:off x="1719" y="878"/>
                <a:ext cx="96" cy="57"/>
              </a:xfrm>
              <a:prstGeom prst="line">
                <a:avLst/>
              </a:prstGeom>
              <a:noFill/>
              <a:ln w="25400">
                <a:solidFill>
                  <a:schemeClr val="tx1"/>
                </a:solidFill>
                <a:round/>
                <a:headEnd/>
                <a:tailEnd/>
              </a:ln>
              <a:effectLst/>
            </p:spPr>
            <p:txBody>
              <a:bodyPr wrap="none" anchor="ctr"/>
              <a:lstStyle/>
              <a:p>
                <a:endParaRPr lang="en-US"/>
              </a:p>
            </p:txBody>
          </p:sp>
          <p:sp>
            <p:nvSpPr>
              <p:cNvPr id="83991" name="Line 23"/>
              <p:cNvSpPr>
                <a:spLocks noChangeShapeType="1"/>
              </p:cNvSpPr>
              <p:nvPr/>
            </p:nvSpPr>
            <p:spPr bwMode="auto">
              <a:xfrm>
                <a:off x="1823" y="951"/>
                <a:ext cx="0" cy="95"/>
              </a:xfrm>
              <a:prstGeom prst="line">
                <a:avLst/>
              </a:prstGeom>
              <a:noFill/>
              <a:ln w="25400">
                <a:solidFill>
                  <a:schemeClr val="tx1"/>
                </a:solidFill>
                <a:round/>
                <a:headEnd/>
                <a:tailEnd/>
              </a:ln>
              <a:effectLst/>
            </p:spPr>
            <p:txBody>
              <a:bodyPr wrap="none" anchor="ctr"/>
              <a:lstStyle/>
              <a:p>
                <a:endParaRPr lang="en-US"/>
              </a:p>
            </p:txBody>
          </p:sp>
          <p:sp>
            <p:nvSpPr>
              <p:cNvPr id="83992" name="Line 24"/>
              <p:cNvSpPr>
                <a:spLocks noChangeShapeType="1"/>
              </p:cNvSpPr>
              <p:nvPr/>
            </p:nvSpPr>
            <p:spPr bwMode="auto">
              <a:xfrm flipH="1">
                <a:off x="1590" y="878"/>
                <a:ext cx="129" cy="57"/>
              </a:xfrm>
              <a:prstGeom prst="line">
                <a:avLst/>
              </a:prstGeom>
              <a:noFill/>
              <a:ln w="25400">
                <a:solidFill>
                  <a:schemeClr val="tx1"/>
                </a:solidFill>
                <a:round/>
                <a:headEnd/>
                <a:tailEnd/>
              </a:ln>
              <a:effectLst/>
            </p:spPr>
            <p:txBody>
              <a:bodyPr wrap="none" anchor="ctr"/>
              <a:lstStyle/>
              <a:p>
                <a:endParaRPr lang="en-US"/>
              </a:p>
            </p:txBody>
          </p:sp>
          <p:sp>
            <p:nvSpPr>
              <p:cNvPr id="83993" name="Line 25"/>
              <p:cNvSpPr>
                <a:spLocks noChangeShapeType="1"/>
              </p:cNvSpPr>
              <p:nvPr/>
            </p:nvSpPr>
            <p:spPr bwMode="auto">
              <a:xfrm flipV="1">
                <a:off x="1598" y="935"/>
                <a:ext cx="0" cy="127"/>
              </a:xfrm>
              <a:prstGeom prst="line">
                <a:avLst/>
              </a:prstGeom>
              <a:noFill/>
              <a:ln w="25400">
                <a:solidFill>
                  <a:schemeClr val="tx1"/>
                </a:solidFill>
                <a:round/>
                <a:headEnd/>
                <a:tailEnd/>
              </a:ln>
              <a:effectLst/>
            </p:spPr>
            <p:txBody>
              <a:bodyPr wrap="none" anchor="ctr"/>
              <a:lstStyle/>
              <a:p>
                <a:endParaRPr lang="en-US"/>
              </a:p>
            </p:txBody>
          </p:sp>
          <p:grpSp>
            <p:nvGrpSpPr>
              <p:cNvPr id="83994" name="Group 26"/>
              <p:cNvGrpSpPr>
                <a:grpSpLocks/>
              </p:cNvGrpSpPr>
              <p:nvPr/>
            </p:nvGrpSpPr>
            <p:grpSpPr bwMode="auto">
              <a:xfrm>
                <a:off x="1590" y="1046"/>
                <a:ext cx="225" cy="90"/>
                <a:chOff x="1590" y="1046"/>
                <a:chExt cx="225" cy="90"/>
              </a:xfrm>
            </p:grpSpPr>
            <p:sp>
              <p:nvSpPr>
                <p:cNvPr id="83995" name="Line 27"/>
                <p:cNvSpPr>
                  <a:spLocks noChangeShapeType="1"/>
                </p:cNvSpPr>
                <p:nvPr/>
              </p:nvSpPr>
              <p:spPr bwMode="auto">
                <a:xfrm flipV="1">
                  <a:off x="1719" y="1046"/>
                  <a:ext cx="96" cy="90"/>
                </a:xfrm>
                <a:prstGeom prst="line">
                  <a:avLst/>
                </a:prstGeom>
                <a:noFill/>
                <a:ln w="25400">
                  <a:solidFill>
                    <a:schemeClr val="tx1"/>
                  </a:solidFill>
                  <a:round/>
                  <a:headEnd/>
                  <a:tailEnd/>
                </a:ln>
                <a:effectLst/>
              </p:spPr>
              <p:txBody>
                <a:bodyPr wrap="none" anchor="ctr"/>
                <a:lstStyle/>
                <a:p>
                  <a:endParaRPr lang="en-US"/>
                </a:p>
              </p:txBody>
            </p:sp>
            <p:sp>
              <p:nvSpPr>
                <p:cNvPr id="83996" name="Line 28"/>
                <p:cNvSpPr>
                  <a:spLocks noChangeShapeType="1"/>
                </p:cNvSpPr>
                <p:nvPr/>
              </p:nvSpPr>
              <p:spPr bwMode="auto">
                <a:xfrm flipH="1" flipV="1">
                  <a:off x="1590" y="1046"/>
                  <a:ext cx="129" cy="90"/>
                </a:xfrm>
                <a:prstGeom prst="line">
                  <a:avLst/>
                </a:prstGeom>
                <a:noFill/>
                <a:ln w="25400">
                  <a:solidFill>
                    <a:schemeClr val="tx1"/>
                  </a:solidFill>
                  <a:round/>
                  <a:headEnd/>
                  <a:tailEnd/>
                </a:ln>
                <a:effectLst/>
              </p:spPr>
              <p:txBody>
                <a:bodyPr wrap="none" anchor="ctr"/>
                <a:lstStyle/>
                <a:p>
                  <a:endParaRPr lang="en-US"/>
                </a:p>
              </p:txBody>
            </p:sp>
          </p:grpSp>
          <p:sp>
            <p:nvSpPr>
              <p:cNvPr id="83997" name="Line 29"/>
              <p:cNvSpPr>
                <a:spLocks noChangeShapeType="1"/>
              </p:cNvSpPr>
              <p:nvPr/>
            </p:nvSpPr>
            <p:spPr bwMode="auto">
              <a:xfrm>
                <a:off x="1719" y="899"/>
                <a:ext cx="76" cy="44"/>
              </a:xfrm>
              <a:prstGeom prst="line">
                <a:avLst/>
              </a:prstGeom>
              <a:noFill/>
              <a:ln w="25400">
                <a:solidFill>
                  <a:schemeClr val="tx1"/>
                </a:solidFill>
                <a:round/>
                <a:headEnd/>
                <a:tailEnd/>
              </a:ln>
              <a:effectLst/>
            </p:spPr>
            <p:txBody>
              <a:bodyPr wrap="none" anchor="ctr"/>
              <a:lstStyle/>
              <a:p>
                <a:endParaRPr lang="en-US"/>
              </a:p>
            </p:txBody>
          </p:sp>
          <p:sp>
            <p:nvSpPr>
              <p:cNvPr id="83998" name="Line 30"/>
              <p:cNvSpPr>
                <a:spLocks noChangeShapeType="1"/>
              </p:cNvSpPr>
              <p:nvPr/>
            </p:nvSpPr>
            <p:spPr bwMode="auto">
              <a:xfrm>
                <a:off x="1614" y="958"/>
                <a:ext cx="0" cy="84"/>
              </a:xfrm>
              <a:prstGeom prst="line">
                <a:avLst/>
              </a:prstGeom>
              <a:noFill/>
              <a:ln w="25400">
                <a:solidFill>
                  <a:schemeClr val="tx1"/>
                </a:solidFill>
                <a:round/>
                <a:headEnd/>
                <a:tailEnd/>
              </a:ln>
              <a:effectLst/>
            </p:spPr>
            <p:txBody>
              <a:bodyPr wrap="none" anchor="ctr"/>
              <a:lstStyle/>
              <a:p>
                <a:endParaRPr lang="en-US"/>
              </a:p>
            </p:txBody>
          </p:sp>
          <p:sp>
            <p:nvSpPr>
              <p:cNvPr id="83999" name="Line 31"/>
              <p:cNvSpPr>
                <a:spLocks noChangeShapeType="1"/>
              </p:cNvSpPr>
              <p:nvPr/>
            </p:nvSpPr>
            <p:spPr bwMode="auto">
              <a:xfrm flipV="1">
                <a:off x="1719" y="1037"/>
                <a:ext cx="77" cy="78"/>
              </a:xfrm>
              <a:prstGeom prst="line">
                <a:avLst/>
              </a:prstGeom>
              <a:noFill/>
              <a:ln w="25400">
                <a:solidFill>
                  <a:schemeClr val="tx1"/>
                </a:solidFill>
                <a:round/>
                <a:headEnd/>
                <a:tailEnd/>
              </a:ln>
              <a:effectLst/>
            </p:spPr>
            <p:txBody>
              <a:bodyPr wrap="none" anchor="ctr"/>
              <a:lstStyle/>
              <a:p>
                <a:endParaRPr lang="en-US"/>
              </a:p>
            </p:txBody>
          </p:sp>
        </p:grpSp>
        <p:grpSp>
          <p:nvGrpSpPr>
            <p:cNvPr id="84000" name="Group 32"/>
            <p:cNvGrpSpPr>
              <a:grpSpLocks/>
            </p:cNvGrpSpPr>
            <p:nvPr/>
          </p:nvGrpSpPr>
          <p:grpSpPr bwMode="auto">
            <a:xfrm>
              <a:off x="1432" y="1224"/>
              <a:ext cx="283" cy="275"/>
              <a:chOff x="1432" y="1224"/>
              <a:chExt cx="283" cy="275"/>
            </a:xfrm>
          </p:grpSpPr>
          <p:sp>
            <p:nvSpPr>
              <p:cNvPr id="84001" name="Oval 33"/>
              <p:cNvSpPr>
                <a:spLocks noChangeArrowheads="1"/>
              </p:cNvSpPr>
              <p:nvPr/>
            </p:nvSpPr>
            <p:spPr bwMode="auto">
              <a:xfrm>
                <a:off x="1456" y="1244"/>
                <a:ext cx="259" cy="255"/>
              </a:xfrm>
              <a:prstGeom prst="ellipse">
                <a:avLst/>
              </a:prstGeom>
              <a:noFill/>
              <a:ln w="12700">
                <a:noFill/>
                <a:round/>
                <a:headEnd/>
                <a:tailEnd/>
              </a:ln>
              <a:effectLst/>
            </p:spPr>
            <p:txBody>
              <a:bodyPr wrap="none" anchor="ctr"/>
              <a:lstStyle/>
              <a:p>
                <a:endParaRPr lang="en-US"/>
              </a:p>
            </p:txBody>
          </p:sp>
          <p:sp>
            <p:nvSpPr>
              <p:cNvPr id="84002" name="Line 34"/>
              <p:cNvSpPr>
                <a:spLocks noChangeShapeType="1"/>
              </p:cNvSpPr>
              <p:nvPr/>
            </p:nvSpPr>
            <p:spPr bwMode="auto">
              <a:xfrm>
                <a:off x="1559" y="1224"/>
                <a:ext cx="97" cy="58"/>
              </a:xfrm>
              <a:prstGeom prst="line">
                <a:avLst/>
              </a:prstGeom>
              <a:noFill/>
              <a:ln w="25400">
                <a:solidFill>
                  <a:schemeClr val="tx1"/>
                </a:solidFill>
                <a:round/>
                <a:headEnd/>
                <a:tailEnd/>
              </a:ln>
              <a:effectLst/>
            </p:spPr>
            <p:txBody>
              <a:bodyPr wrap="none" anchor="ctr"/>
              <a:lstStyle/>
              <a:p>
                <a:endParaRPr lang="en-US"/>
              </a:p>
            </p:txBody>
          </p:sp>
          <p:sp>
            <p:nvSpPr>
              <p:cNvPr id="84003" name="Line 35"/>
              <p:cNvSpPr>
                <a:spLocks noChangeShapeType="1"/>
              </p:cNvSpPr>
              <p:nvPr/>
            </p:nvSpPr>
            <p:spPr bwMode="auto">
              <a:xfrm>
                <a:off x="1664" y="1298"/>
                <a:ext cx="0" cy="93"/>
              </a:xfrm>
              <a:prstGeom prst="line">
                <a:avLst/>
              </a:prstGeom>
              <a:noFill/>
              <a:ln w="25400">
                <a:solidFill>
                  <a:schemeClr val="tx1"/>
                </a:solidFill>
                <a:round/>
                <a:headEnd/>
                <a:tailEnd/>
              </a:ln>
              <a:effectLst/>
            </p:spPr>
            <p:txBody>
              <a:bodyPr wrap="none" anchor="ctr"/>
              <a:lstStyle/>
              <a:p>
                <a:endParaRPr lang="en-US"/>
              </a:p>
            </p:txBody>
          </p:sp>
          <p:sp>
            <p:nvSpPr>
              <p:cNvPr id="84004" name="Line 36"/>
              <p:cNvSpPr>
                <a:spLocks noChangeShapeType="1"/>
              </p:cNvSpPr>
              <p:nvPr/>
            </p:nvSpPr>
            <p:spPr bwMode="auto">
              <a:xfrm flipH="1">
                <a:off x="1432" y="1224"/>
                <a:ext cx="127" cy="58"/>
              </a:xfrm>
              <a:prstGeom prst="line">
                <a:avLst/>
              </a:prstGeom>
              <a:noFill/>
              <a:ln w="25400">
                <a:solidFill>
                  <a:schemeClr val="tx1"/>
                </a:solidFill>
                <a:round/>
                <a:headEnd/>
                <a:tailEnd/>
              </a:ln>
              <a:effectLst/>
            </p:spPr>
            <p:txBody>
              <a:bodyPr wrap="none" anchor="ctr"/>
              <a:lstStyle/>
              <a:p>
                <a:endParaRPr lang="en-US"/>
              </a:p>
            </p:txBody>
          </p:sp>
          <p:sp>
            <p:nvSpPr>
              <p:cNvPr id="84005" name="Line 37"/>
              <p:cNvSpPr>
                <a:spLocks noChangeShapeType="1"/>
              </p:cNvSpPr>
              <p:nvPr/>
            </p:nvSpPr>
            <p:spPr bwMode="auto">
              <a:xfrm flipV="1">
                <a:off x="1440" y="1282"/>
                <a:ext cx="0" cy="125"/>
              </a:xfrm>
              <a:prstGeom prst="line">
                <a:avLst/>
              </a:prstGeom>
              <a:noFill/>
              <a:ln w="25400">
                <a:solidFill>
                  <a:schemeClr val="tx1"/>
                </a:solidFill>
                <a:round/>
                <a:headEnd/>
                <a:tailEnd/>
              </a:ln>
              <a:effectLst/>
            </p:spPr>
            <p:txBody>
              <a:bodyPr wrap="none" anchor="ctr"/>
              <a:lstStyle/>
              <a:p>
                <a:endParaRPr lang="en-US"/>
              </a:p>
            </p:txBody>
          </p:sp>
          <p:grpSp>
            <p:nvGrpSpPr>
              <p:cNvPr id="84006" name="Group 38"/>
              <p:cNvGrpSpPr>
                <a:grpSpLocks/>
              </p:cNvGrpSpPr>
              <p:nvPr/>
            </p:nvGrpSpPr>
            <p:grpSpPr bwMode="auto">
              <a:xfrm>
                <a:off x="1432" y="1391"/>
                <a:ext cx="224" cy="91"/>
                <a:chOff x="1432" y="1391"/>
                <a:chExt cx="224" cy="91"/>
              </a:xfrm>
            </p:grpSpPr>
            <p:sp>
              <p:nvSpPr>
                <p:cNvPr id="84007" name="Line 39"/>
                <p:cNvSpPr>
                  <a:spLocks noChangeShapeType="1"/>
                </p:cNvSpPr>
                <p:nvPr/>
              </p:nvSpPr>
              <p:spPr bwMode="auto">
                <a:xfrm flipV="1">
                  <a:off x="1559" y="1391"/>
                  <a:ext cx="97" cy="91"/>
                </a:xfrm>
                <a:prstGeom prst="line">
                  <a:avLst/>
                </a:prstGeom>
                <a:noFill/>
                <a:ln w="25400">
                  <a:solidFill>
                    <a:schemeClr val="tx1"/>
                  </a:solidFill>
                  <a:round/>
                  <a:headEnd/>
                  <a:tailEnd/>
                </a:ln>
                <a:effectLst/>
              </p:spPr>
              <p:txBody>
                <a:bodyPr wrap="none" anchor="ctr"/>
                <a:lstStyle/>
                <a:p>
                  <a:endParaRPr lang="en-US"/>
                </a:p>
              </p:txBody>
            </p:sp>
            <p:sp>
              <p:nvSpPr>
                <p:cNvPr id="84008" name="Line 40"/>
                <p:cNvSpPr>
                  <a:spLocks noChangeShapeType="1"/>
                </p:cNvSpPr>
                <p:nvPr/>
              </p:nvSpPr>
              <p:spPr bwMode="auto">
                <a:xfrm flipH="1" flipV="1">
                  <a:off x="1432" y="1391"/>
                  <a:ext cx="127" cy="91"/>
                </a:xfrm>
                <a:prstGeom prst="line">
                  <a:avLst/>
                </a:prstGeom>
                <a:noFill/>
                <a:ln w="25400">
                  <a:solidFill>
                    <a:schemeClr val="tx1"/>
                  </a:solidFill>
                  <a:round/>
                  <a:headEnd/>
                  <a:tailEnd/>
                </a:ln>
                <a:effectLst/>
              </p:spPr>
              <p:txBody>
                <a:bodyPr wrap="none" anchor="ctr"/>
                <a:lstStyle/>
                <a:p>
                  <a:endParaRPr lang="en-US"/>
                </a:p>
              </p:txBody>
            </p:sp>
          </p:grpSp>
          <p:sp>
            <p:nvSpPr>
              <p:cNvPr id="84009" name="Line 41"/>
              <p:cNvSpPr>
                <a:spLocks noChangeShapeType="1"/>
              </p:cNvSpPr>
              <p:nvPr/>
            </p:nvSpPr>
            <p:spPr bwMode="auto">
              <a:xfrm>
                <a:off x="1560" y="1246"/>
                <a:ext cx="76" cy="44"/>
              </a:xfrm>
              <a:prstGeom prst="line">
                <a:avLst/>
              </a:prstGeom>
              <a:noFill/>
              <a:ln w="25400">
                <a:solidFill>
                  <a:schemeClr val="tx1"/>
                </a:solidFill>
                <a:round/>
                <a:headEnd/>
                <a:tailEnd/>
              </a:ln>
              <a:effectLst/>
            </p:spPr>
            <p:txBody>
              <a:bodyPr wrap="none" anchor="ctr"/>
              <a:lstStyle/>
              <a:p>
                <a:endParaRPr lang="en-US"/>
              </a:p>
            </p:txBody>
          </p:sp>
          <p:sp>
            <p:nvSpPr>
              <p:cNvPr id="84010" name="Line 42"/>
              <p:cNvSpPr>
                <a:spLocks noChangeShapeType="1"/>
              </p:cNvSpPr>
              <p:nvPr/>
            </p:nvSpPr>
            <p:spPr bwMode="auto">
              <a:xfrm>
                <a:off x="1455" y="1304"/>
                <a:ext cx="0" cy="83"/>
              </a:xfrm>
              <a:prstGeom prst="line">
                <a:avLst/>
              </a:prstGeom>
              <a:noFill/>
              <a:ln w="25400">
                <a:solidFill>
                  <a:schemeClr val="tx1"/>
                </a:solidFill>
                <a:round/>
                <a:headEnd/>
                <a:tailEnd/>
              </a:ln>
              <a:effectLst/>
            </p:spPr>
            <p:txBody>
              <a:bodyPr wrap="none" anchor="ctr"/>
              <a:lstStyle/>
              <a:p>
                <a:endParaRPr lang="en-US"/>
              </a:p>
            </p:txBody>
          </p:sp>
          <p:sp>
            <p:nvSpPr>
              <p:cNvPr id="84011" name="Line 43"/>
              <p:cNvSpPr>
                <a:spLocks noChangeShapeType="1"/>
              </p:cNvSpPr>
              <p:nvPr/>
            </p:nvSpPr>
            <p:spPr bwMode="auto">
              <a:xfrm flipV="1">
                <a:off x="1559" y="1383"/>
                <a:ext cx="77" cy="76"/>
              </a:xfrm>
              <a:prstGeom prst="line">
                <a:avLst/>
              </a:prstGeom>
              <a:noFill/>
              <a:ln w="25400">
                <a:solidFill>
                  <a:schemeClr val="tx1"/>
                </a:solidFill>
                <a:round/>
                <a:headEnd/>
                <a:tailEnd/>
              </a:ln>
              <a:effectLst/>
            </p:spPr>
            <p:txBody>
              <a:bodyPr wrap="none" anchor="ctr"/>
              <a:lstStyle/>
              <a:p>
                <a:endParaRPr lang="en-US"/>
              </a:p>
            </p:txBody>
          </p:sp>
        </p:grpSp>
        <p:sp>
          <p:nvSpPr>
            <p:cNvPr id="84012" name="Oval 44"/>
            <p:cNvSpPr>
              <a:spLocks noChangeArrowheads="1"/>
            </p:cNvSpPr>
            <p:nvPr/>
          </p:nvSpPr>
          <p:spPr bwMode="auto">
            <a:xfrm>
              <a:off x="1387" y="898"/>
              <a:ext cx="259" cy="256"/>
            </a:xfrm>
            <a:prstGeom prst="ellipse">
              <a:avLst/>
            </a:prstGeom>
            <a:noFill/>
            <a:ln w="12700">
              <a:noFill/>
              <a:round/>
              <a:headEnd/>
              <a:tailEnd/>
            </a:ln>
            <a:effectLst/>
          </p:spPr>
          <p:txBody>
            <a:bodyPr wrap="none" anchor="ctr"/>
            <a:lstStyle/>
            <a:p>
              <a:endParaRPr lang="en-US"/>
            </a:p>
          </p:txBody>
        </p:sp>
        <p:sp>
          <p:nvSpPr>
            <p:cNvPr id="84013" name="Line 45"/>
            <p:cNvSpPr>
              <a:spLocks noChangeShapeType="1"/>
            </p:cNvSpPr>
            <p:nvPr/>
          </p:nvSpPr>
          <p:spPr bwMode="auto">
            <a:xfrm>
              <a:off x="1525" y="898"/>
              <a:ext cx="79" cy="52"/>
            </a:xfrm>
            <a:prstGeom prst="line">
              <a:avLst/>
            </a:prstGeom>
            <a:noFill/>
            <a:ln w="25400">
              <a:solidFill>
                <a:schemeClr val="tx1"/>
              </a:solidFill>
              <a:round/>
              <a:headEnd/>
              <a:tailEnd/>
            </a:ln>
            <a:effectLst/>
          </p:spPr>
          <p:txBody>
            <a:bodyPr wrap="none" anchor="ctr"/>
            <a:lstStyle/>
            <a:p>
              <a:endParaRPr lang="en-US"/>
            </a:p>
          </p:txBody>
        </p:sp>
        <p:sp>
          <p:nvSpPr>
            <p:cNvPr id="84014" name="Line 46"/>
            <p:cNvSpPr>
              <a:spLocks noChangeShapeType="1"/>
            </p:cNvSpPr>
            <p:nvPr/>
          </p:nvSpPr>
          <p:spPr bwMode="auto">
            <a:xfrm>
              <a:off x="1595" y="951"/>
              <a:ext cx="0" cy="95"/>
            </a:xfrm>
            <a:prstGeom prst="line">
              <a:avLst/>
            </a:prstGeom>
            <a:noFill/>
            <a:ln w="25400">
              <a:solidFill>
                <a:schemeClr val="tx1"/>
              </a:solidFill>
              <a:round/>
              <a:headEnd/>
              <a:tailEnd/>
            </a:ln>
            <a:effectLst/>
          </p:spPr>
          <p:txBody>
            <a:bodyPr wrap="none" anchor="ctr"/>
            <a:lstStyle/>
            <a:p>
              <a:endParaRPr lang="en-US"/>
            </a:p>
          </p:txBody>
        </p:sp>
        <p:sp>
          <p:nvSpPr>
            <p:cNvPr id="84015" name="Line 47"/>
            <p:cNvSpPr>
              <a:spLocks noChangeShapeType="1"/>
            </p:cNvSpPr>
            <p:nvPr/>
          </p:nvSpPr>
          <p:spPr bwMode="auto">
            <a:xfrm flipH="1">
              <a:off x="1363" y="902"/>
              <a:ext cx="93" cy="41"/>
            </a:xfrm>
            <a:prstGeom prst="line">
              <a:avLst/>
            </a:prstGeom>
            <a:noFill/>
            <a:ln w="25400">
              <a:solidFill>
                <a:schemeClr val="tx1"/>
              </a:solidFill>
              <a:round/>
              <a:headEnd/>
              <a:tailEnd/>
            </a:ln>
            <a:effectLst/>
          </p:spPr>
          <p:txBody>
            <a:bodyPr wrap="none" anchor="ctr"/>
            <a:lstStyle/>
            <a:p>
              <a:endParaRPr lang="en-US"/>
            </a:p>
          </p:txBody>
        </p:sp>
        <p:sp>
          <p:nvSpPr>
            <p:cNvPr id="84016" name="Line 48"/>
            <p:cNvSpPr>
              <a:spLocks noChangeShapeType="1"/>
            </p:cNvSpPr>
            <p:nvPr/>
          </p:nvSpPr>
          <p:spPr bwMode="auto">
            <a:xfrm flipV="1">
              <a:off x="1371" y="935"/>
              <a:ext cx="0" cy="127"/>
            </a:xfrm>
            <a:prstGeom prst="line">
              <a:avLst/>
            </a:prstGeom>
            <a:noFill/>
            <a:ln w="25400">
              <a:solidFill>
                <a:schemeClr val="tx1"/>
              </a:solidFill>
              <a:round/>
              <a:headEnd/>
              <a:tailEnd/>
            </a:ln>
            <a:effectLst/>
          </p:spPr>
          <p:txBody>
            <a:bodyPr wrap="none" anchor="ctr"/>
            <a:lstStyle/>
            <a:p>
              <a:endParaRPr lang="en-US"/>
            </a:p>
          </p:txBody>
        </p:sp>
        <p:grpSp>
          <p:nvGrpSpPr>
            <p:cNvPr id="84017" name="Group 49"/>
            <p:cNvGrpSpPr>
              <a:grpSpLocks/>
            </p:cNvGrpSpPr>
            <p:nvPr/>
          </p:nvGrpSpPr>
          <p:grpSpPr bwMode="auto">
            <a:xfrm>
              <a:off x="1363" y="1046"/>
              <a:ext cx="224" cy="90"/>
              <a:chOff x="1363" y="1046"/>
              <a:chExt cx="224" cy="90"/>
            </a:xfrm>
          </p:grpSpPr>
          <p:sp>
            <p:nvSpPr>
              <p:cNvPr id="84018" name="Line 50"/>
              <p:cNvSpPr>
                <a:spLocks noChangeShapeType="1"/>
              </p:cNvSpPr>
              <p:nvPr/>
            </p:nvSpPr>
            <p:spPr bwMode="auto">
              <a:xfrm flipV="1">
                <a:off x="1492" y="1046"/>
                <a:ext cx="95" cy="90"/>
              </a:xfrm>
              <a:prstGeom prst="line">
                <a:avLst/>
              </a:prstGeom>
              <a:noFill/>
              <a:ln w="25400">
                <a:solidFill>
                  <a:schemeClr val="tx1"/>
                </a:solidFill>
                <a:round/>
                <a:headEnd/>
                <a:tailEnd/>
              </a:ln>
              <a:effectLst/>
            </p:spPr>
            <p:txBody>
              <a:bodyPr wrap="none" anchor="ctr"/>
              <a:lstStyle/>
              <a:p>
                <a:endParaRPr lang="en-US"/>
              </a:p>
            </p:txBody>
          </p:sp>
          <p:sp>
            <p:nvSpPr>
              <p:cNvPr id="84019" name="Line 51"/>
              <p:cNvSpPr>
                <a:spLocks noChangeShapeType="1"/>
              </p:cNvSpPr>
              <p:nvPr/>
            </p:nvSpPr>
            <p:spPr bwMode="auto">
              <a:xfrm flipH="1" flipV="1">
                <a:off x="1363" y="1046"/>
                <a:ext cx="129" cy="90"/>
              </a:xfrm>
              <a:prstGeom prst="line">
                <a:avLst/>
              </a:prstGeom>
              <a:noFill/>
              <a:ln w="25400">
                <a:solidFill>
                  <a:schemeClr val="tx1"/>
                </a:solidFill>
                <a:round/>
                <a:headEnd/>
                <a:tailEnd/>
              </a:ln>
              <a:effectLst/>
            </p:spPr>
            <p:txBody>
              <a:bodyPr wrap="none" anchor="ctr"/>
              <a:lstStyle/>
              <a:p>
                <a:endParaRPr lang="en-US"/>
              </a:p>
            </p:txBody>
          </p:sp>
        </p:grpSp>
        <p:sp>
          <p:nvSpPr>
            <p:cNvPr id="84020" name="Line 52"/>
            <p:cNvSpPr>
              <a:spLocks noChangeShapeType="1"/>
            </p:cNvSpPr>
            <p:nvPr/>
          </p:nvSpPr>
          <p:spPr bwMode="auto">
            <a:xfrm>
              <a:off x="1495" y="1134"/>
              <a:ext cx="46" cy="74"/>
            </a:xfrm>
            <a:prstGeom prst="line">
              <a:avLst/>
            </a:prstGeom>
            <a:noFill/>
            <a:ln w="25400">
              <a:solidFill>
                <a:schemeClr val="tx1"/>
              </a:solidFill>
              <a:round/>
              <a:headEnd/>
              <a:tailEnd/>
            </a:ln>
            <a:effectLst/>
          </p:spPr>
          <p:txBody>
            <a:bodyPr wrap="none" anchor="ctr"/>
            <a:lstStyle/>
            <a:p>
              <a:endParaRPr lang="en-US"/>
            </a:p>
          </p:txBody>
        </p:sp>
        <p:sp>
          <p:nvSpPr>
            <p:cNvPr id="84021" name="Line 53"/>
            <p:cNvSpPr>
              <a:spLocks noChangeShapeType="1"/>
            </p:cNvSpPr>
            <p:nvPr/>
          </p:nvSpPr>
          <p:spPr bwMode="auto">
            <a:xfrm flipV="1">
              <a:off x="1672" y="1247"/>
              <a:ext cx="40" cy="50"/>
            </a:xfrm>
            <a:prstGeom prst="line">
              <a:avLst/>
            </a:prstGeom>
            <a:noFill/>
            <a:ln w="25400">
              <a:solidFill>
                <a:schemeClr val="tx1"/>
              </a:solidFill>
              <a:round/>
              <a:headEnd/>
              <a:tailEnd/>
            </a:ln>
            <a:effectLst/>
          </p:spPr>
          <p:txBody>
            <a:bodyPr wrap="none" anchor="ctr"/>
            <a:lstStyle/>
            <a:p>
              <a:endParaRPr lang="en-US"/>
            </a:p>
          </p:txBody>
        </p:sp>
        <p:sp>
          <p:nvSpPr>
            <p:cNvPr id="84022" name="Line 54"/>
            <p:cNvSpPr>
              <a:spLocks noChangeShapeType="1"/>
            </p:cNvSpPr>
            <p:nvPr/>
          </p:nvSpPr>
          <p:spPr bwMode="auto">
            <a:xfrm flipH="1">
              <a:off x="1422" y="1134"/>
              <a:ext cx="70" cy="22"/>
            </a:xfrm>
            <a:prstGeom prst="line">
              <a:avLst/>
            </a:prstGeom>
            <a:noFill/>
            <a:ln w="25400">
              <a:solidFill>
                <a:schemeClr val="tx1"/>
              </a:solidFill>
              <a:round/>
              <a:headEnd/>
              <a:tailEnd/>
            </a:ln>
            <a:effectLst/>
          </p:spPr>
          <p:txBody>
            <a:bodyPr wrap="none" anchor="ctr"/>
            <a:lstStyle/>
            <a:p>
              <a:endParaRPr lang="en-US"/>
            </a:p>
          </p:txBody>
        </p:sp>
        <p:sp>
          <p:nvSpPr>
            <p:cNvPr id="84023" name="Line 55"/>
            <p:cNvSpPr>
              <a:spLocks noChangeShapeType="1"/>
            </p:cNvSpPr>
            <p:nvPr/>
          </p:nvSpPr>
          <p:spPr bwMode="auto">
            <a:xfrm flipH="1">
              <a:off x="1096" y="1055"/>
              <a:ext cx="59" cy="22"/>
            </a:xfrm>
            <a:prstGeom prst="line">
              <a:avLst/>
            </a:prstGeom>
            <a:noFill/>
            <a:ln w="25400">
              <a:solidFill>
                <a:schemeClr val="tx1"/>
              </a:solidFill>
              <a:round/>
              <a:headEnd/>
              <a:tailEnd/>
            </a:ln>
            <a:effectLst/>
          </p:spPr>
          <p:txBody>
            <a:bodyPr wrap="none" anchor="ctr"/>
            <a:lstStyle/>
            <a:p>
              <a:endParaRPr lang="en-US"/>
            </a:p>
          </p:txBody>
        </p:sp>
        <p:sp>
          <p:nvSpPr>
            <p:cNvPr id="84024" name="Line 56"/>
            <p:cNvSpPr>
              <a:spLocks noChangeShapeType="1"/>
            </p:cNvSpPr>
            <p:nvPr/>
          </p:nvSpPr>
          <p:spPr bwMode="auto">
            <a:xfrm flipH="1" flipV="1">
              <a:off x="1090" y="886"/>
              <a:ext cx="65" cy="58"/>
            </a:xfrm>
            <a:prstGeom prst="line">
              <a:avLst/>
            </a:prstGeom>
            <a:noFill/>
            <a:ln w="25400">
              <a:solidFill>
                <a:schemeClr val="tx1"/>
              </a:solidFill>
              <a:round/>
              <a:headEnd/>
              <a:tailEnd/>
            </a:ln>
            <a:effectLst/>
          </p:spPr>
          <p:txBody>
            <a:bodyPr wrap="none" anchor="ctr"/>
            <a:lstStyle/>
            <a:p>
              <a:endParaRPr lang="en-US"/>
            </a:p>
          </p:txBody>
        </p:sp>
        <p:sp>
          <p:nvSpPr>
            <p:cNvPr id="84025" name="Line 57"/>
            <p:cNvSpPr>
              <a:spLocks noChangeShapeType="1"/>
            </p:cNvSpPr>
            <p:nvPr/>
          </p:nvSpPr>
          <p:spPr bwMode="auto">
            <a:xfrm flipV="1">
              <a:off x="1827" y="894"/>
              <a:ext cx="43" cy="50"/>
            </a:xfrm>
            <a:prstGeom prst="line">
              <a:avLst/>
            </a:prstGeom>
            <a:noFill/>
            <a:ln w="25400">
              <a:solidFill>
                <a:schemeClr val="tx1"/>
              </a:solidFill>
              <a:round/>
              <a:headEnd/>
              <a:tailEnd/>
            </a:ln>
            <a:effectLst/>
          </p:spPr>
          <p:txBody>
            <a:bodyPr wrap="none" anchor="ctr"/>
            <a:lstStyle/>
            <a:p>
              <a:endParaRPr lang="en-US"/>
            </a:p>
          </p:txBody>
        </p:sp>
        <p:sp>
          <p:nvSpPr>
            <p:cNvPr id="84026" name="Line 58"/>
            <p:cNvSpPr>
              <a:spLocks noChangeShapeType="1"/>
            </p:cNvSpPr>
            <p:nvPr/>
          </p:nvSpPr>
          <p:spPr bwMode="auto">
            <a:xfrm>
              <a:off x="1831" y="1062"/>
              <a:ext cx="32" cy="22"/>
            </a:xfrm>
            <a:prstGeom prst="line">
              <a:avLst/>
            </a:prstGeom>
            <a:noFill/>
            <a:ln w="25400">
              <a:solidFill>
                <a:schemeClr val="tx1"/>
              </a:solidFill>
              <a:round/>
              <a:headEnd/>
              <a:tailEnd/>
            </a:ln>
            <a:effectLst/>
          </p:spPr>
          <p:txBody>
            <a:bodyPr wrap="none" anchor="ctr"/>
            <a:lstStyle/>
            <a:p>
              <a:endParaRPr lang="en-US"/>
            </a:p>
          </p:txBody>
        </p:sp>
        <p:sp>
          <p:nvSpPr>
            <p:cNvPr id="84027" name="Rectangle 59"/>
            <p:cNvSpPr>
              <a:spLocks noChangeArrowheads="1"/>
            </p:cNvSpPr>
            <p:nvPr/>
          </p:nvSpPr>
          <p:spPr bwMode="auto">
            <a:xfrm>
              <a:off x="1726" y="1182"/>
              <a:ext cx="344"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COOH</a:t>
              </a:r>
            </a:p>
          </p:txBody>
        </p:sp>
        <p:sp>
          <p:nvSpPr>
            <p:cNvPr id="84028" name="Rectangle 60"/>
            <p:cNvSpPr>
              <a:spLocks noChangeArrowheads="1"/>
            </p:cNvSpPr>
            <p:nvPr/>
          </p:nvSpPr>
          <p:spPr bwMode="auto">
            <a:xfrm>
              <a:off x="1330" y="1119"/>
              <a:ext cx="126"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H</a:t>
              </a:r>
            </a:p>
          </p:txBody>
        </p:sp>
        <p:sp>
          <p:nvSpPr>
            <p:cNvPr id="84029" name="Rectangle 61"/>
            <p:cNvSpPr>
              <a:spLocks noChangeArrowheads="1"/>
            </p:cNvSpPr>
            <p:nvPr/>
          </p:nvSpPr>
          <p:spPr bwMode="auto">
            <a:xfrm>
              <a:off x="1862" y="1036"/>
              <a:ext cx="153"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grpSp>
          <p:nvGrpSpPr>
            <p:cNvPr id="84030" name="Group 62"/>
            <p:cNvGrpSpPr>
              <a:grpSpLocks/>
            </p:cNvGrpSpPr>
            <p:nvPr/>
          </p:nvGrpSpPr>
          <p:grpSpPr bwMode="auto">
            <a:xfrm>
              <a:off x="959" y="773"/>
              <a:ext cx="21" cy="28"/>
              <a:chOff x="959" y="773"/>
              <a:chExt cx="21" cy="28"/>
            </a:xfrm>
          </p:grpSpPr>
          <p:sp>
            <p:nvSpPr>
              <p:cNvPr id="84031" name="Line 63"/>
              <p:cNvSpPr>
                <a:spLocks noChangeShapeType="1"/>
              </p:cNvSpPr>
              <p:nvPr/>
            </p:nvSpPr>
            <p:spPr bwMode="auto">
              <a:xfrm>
                <a:off x="959" y="774"/>
                <a:ext cx="0" cy="27"/>
              </a:xfrm>
              <a:prstGeom prst="line">
                <a:avLst/>
              </a:prstGeom>
              <a:noFill/>
              <a:ln w="25400">
                <a:solidFill>
                  <a:schemeClr val="tx1"/>
                </a:solidFill>
                <a:round/>
                <a:headEnd/>
                <a:tailEnd/>
              </a:ln>
              <a:effectLst/>
            </p:spPr>
            <p:txBody>
              <a:bodyPr wrap="none" anchor="ctr"/>
              <a:lstStyle/>
              <a:p>
                <a:endParaRPr lang="en-US"/>
              </a:p>
            </p:txBody>
          </p:sp>
          <p:sp>
            <p:nvSpPr>
              <p:cNvPr id="84032" name="Line 64"/>
              <p:cNvSpPr>
                <a:spLocks noChangeShapeType="1"/>
              </p:cNvSpPr>
              <p:nvPr/>
            </p:nvSpPr>
            <p:spPr bwMode="auto">
              <a:xfrm>
                <a:off x="980" y="773"/>
                <a:ext cx="0" cy="25"/>
              </a:xfrm>
              <a:prstGeom prst="line">
                <a:avLst/>
              </a:prstGeom>
              <a:noFill/>
              <a:ln w="25400">
                <a:solidFill>
                  <a:schemeClr val="tx1"/>
                </a:solidFill>
                <a:round/>
                <a:headEnd/>
                <a:tailEnd/>
              </a:ln>
              <a:effectLst/>
            </p:spPr>
            <p:txBody>
              <a:bodyPr wrap="none" anchor="ctr"/>
              <a:lstStyle/>
              <a:p>
                <a:endParaRPr lang="en-US"/>
              </a:p>
            </p:txBody>
          </p:sp>
        </p:grpSp>
        <p:sp>
          <p:nvSpPr>
            <p:cNvPr id="84033" name="Rectangle 65"/>
            <p:cNvSpPr>
              <a:spLocks noChangeArrowheads="1"/>
            </p:cNvSpPr>
            <p:nvPr/>
          </p:nvSpPr>
          <p:spPr bwMode="auto">
            <a:xfrm>
              <a:off x="906" y="656"/>
              <a:ext cx="131"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sp>
          <p:nvSpPr>
            <p:cNvPr id="84034" name="Rectangle 66"/>
            <p:cNvSpPr>
              <a:spLocks noChangeArrowheads="1"/>
            </p:cNvSpPr>
            <p:nvPr/>
          </p:nvSpPr>
          <p:spPr bwMode="auto">
            <a:xfrm>
              <a:off x="1879" y="826"/>
              <a:ext cx="456"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O-C-CH3</a:t>
              </a:r>
            </a:p>
          </p:txBody>
        </p:sp>
        <p:grpSp>
          <p:nvGrpSpPr>
            <p:cNvPr id="84035" name="Group 67"/>
            <p:cNvGrpSpPr>
              <a:grpSpLocks/>
            </p:cNvGrpSpPr>
            <p:nvPr/>
          </p:nvGrpSpPr>
          <p:grpSpPr bwMode="auto">
            <a:xfrm>
              <a:off x="2036" y="798"/>
              <a:ext cx="20" cy="27"/>
              <a:chOff x="2036" y="798"/>
              <a:chExt cx="20" cy="27"/>
            </a:xfrm>
          </p:grpSpPr>
          <p:sp>
            <p:nvSpPr>
              <p:cNvPr id="84036" name="Line 68"/>
              <p:cNvSpPr>
                <a:spLocks noChangeShapeType="1"/>
              </p:cNvSpPr>
              <p:nvPr/>
            </p:nvSpPr>
            <p:spPr bwMode="auto">
              <a:xfrm>
                <a:off x="2036" y="800"/>
                <a:ext cx="0" cy="25"/>
              </a:xfrm>
              <a:prstGeom prst="line">
                <a:avLst/>
              </a:prstGeom>
              <a:noFill/>
              <a:ln w="25400">
                <a:solidFill>
                  <a:schemeClr val="tx1"/>
                </a:solidFill>
                <a:round/>
                <a:headEnd/>
                <a:tailEnd/>
              </a:ln>
              <a:effectLst/>
            </p:spPr>
            <p:txBody>
              <a:bodyPr wrap="none" anchor="ctr"/>
              <a:lstStyle/>
              <a:p>
                <a:endParaRPr lang="en-US"/>
              </a:p>
            </p:txBody>
          </p:sp>
          <p:sp>
            <p:nvSpPr>
              <p:cNvPr id="84037" name="Line 69"/>
              <p:cNvSpPr>
                <a:spLocks noChangeShapeType="1"/>
              </p:cNvSpPr>
              <p:nvPr/>
            </p:nvSpPr>
            <p:spPr bwMode="auto">
              <a:xfrm>
                <a:off x="2056" y="798"/>
                <a:ext cx="0" cy="25"/>
              </a:xfrm>
              <a:prstGeom prst="line">
                <a:avLst/>
              </a:prstGeom>
              <a:noFill/>
              <a:ln w="25400">
                <a:solidFill>
                  <a:schemeClr val="tx1"/>
                </a:solidFill>
                <a:round/>
                <a:headEnd/>
                <a:tailEnd/>
              </a:ln>
              <a:effectLst/>
            </p:spPr>
            <p:txBody>
              <a:bodyPr wrap="none" anchor="ctr"/>
              <a:lstStyle/>
              <a:p>
                <a:endParaRPr lang="en-US"/>
              </a:p>
            </p:txBody>
          </p:sp>
        </p:grpSp>
        <p:sp>
          <p:nvSpPr>
            <p:cNvPr id="84038" name="Rectangle 70"/>
            <p:cNvSpPr>
              <a:spLocks noChangeArrowheads="1"/>
            </p:cNvSpPr>
            <p:nvPr/>
          </p:nvSpPr>
          <p:spPr bwMode="auto">
            <a:xfrm>
              <a:off x="1983" y="674"/>
              <a:ext cx="131"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sp>
          <p:nvSpPr>
            <p:cNvPr id="84039" name="Rectangle 71"/>
            <p:cNvSpPr>
              <a:spLocks noChangeArrowheads="1"/>
            </p:cNvSpPr>
            <p:nvPr/>
          </p:nvSpPr>
          <p:spPr bwMode="auto">
            <a:xfrm>
              <a:off x="700" y="803"/>
              <a:ext cx="457"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CH3-C-O</a:t>
              </a:r>
            </a:p>
          </p:txBody>
        </p:sp>
        <p:sp>
          <p:nvSpPr>
            <p:cNvPr id="84040" name="Rectangle 72"/>
            <p:cNvSpPr>
              <a:spLocks noChangeArrowheads="1"/>
            </p:cNvSpPr>
            <p:nvPr/>
          </p:nvSpPr>
          <p:spPr bwMode="auto">
            <a:xfrm>
              <a:off x="982" y="1034"/>
              <a:ext cx="153"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sp>
          <p:nvSpPr>
            <p:cNvPr id="84041" name="Rectangle 73"/>
            <p:cNvSpPr>
              <a:spLocks noChangeArrowheads="1"/>
            </p:cNvSpPr>
            <p:nvPr/>
          </p:nvSpPr>
          <p:spPr bwMode="auto">
            <a:xfrm>
              <a:off x="1425" y="808"/>
              <a:ext cx="130"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grpSp>
      <p:grpSp>
        <p:nvGrpSpPr>
          <p:cNvPr id="84042" name="Group 74"/>
          <p:cNvGrpSpPr>
            <a:grpSpLocks/>
          </p:cNvGrpSpPr>
          <p:nvPr/>
        </p:nvGrpSpPr>
        <p:grpSpPr bwMode="auto">
          <a:xfrm>
            <a:off x="3557588" y="2093913"/>
            <a:ext cx="1676400" cy="1141412"/>
            <a:chOff x="2410" y="1209"/>
            <a:chExt cx="1151" cy="691"/>
          </a:xfrm>
        </p:grpSpPr>
        <p:grpSp>
          <p:nvGrpSpPr>
            <p:cNvPr id="84043" name="Group 75"/>
            <p:cNvGrpSpPr>
              <a:grpSpLocks/>
            </p:cNvGrpSpPr>
            <p:nvPr/>
          </p:nvGrpSpPr>
          <p:grpSpPr bwMode="auto">
            <a:xfrm>
              <a:off x="2635" y="1275"/>
              <a:ext cx="284" cy="275"/>
              <a:chOff x="2635" y="1275"/>
              <a:chExt cx="284" cy="275"/>
            </a:xfrm>
          </p:grpSpPr>
          <p:sp>
            <p:nvSpPr>
              <p:cNvPr id="84044" name="Oval 76"/>
              <p:cNvSpPr>
                <a:spLocks noChangeArrowheads="1"/>
              </p:cNvSpPr>
              <p:nvPr/>
            </p:nvSpPr>
            <p:spPr bwMode="auto">
              <a:xfrm>
                <a:off x="2659" y="1294"/>
                <a:ext cx="260" cy="256"/>
              </a:xfrm>
              <a:prstGeom prst="ellipse">
                <a:avLst/>
              </a:prstGeom>
              <a:noFill/>
              <a:ln w="12700">
                <a:noFill/>
                <a:round/>
                <a:headEnd/>
                <a:tailEnd/>
              </a:ln>
              <a:effectLst/>
            </p:spPr>
            <p:txBody>
              <a:bodyPr wrap="none" anchor="ctr"/>
              <a:lstStyle/>
              <a:p>
                <a:endParaRPr lang="en-US"/>
              </a:p>
            </p:txBody>
          </p:sp>
          <p:sp>
            <p:nvSpPr>
              <p:cNvPr id="84045" name="Line 77"/>
              <p:cNvSpPr>
                <a:spLocks noChangeShapeType="1"/>
              </p:cNvSpPr>
              <p:nvPr/>
            </p:nvSpPr>
            <p:spPr bwMode="auto">
              <a:xfrm>
                <a:off x="2763" y="1275"/>
                <a:ext cx="96" cy="57"/>
              </a:xfrm>
              <a:prstGeom prst="line">
                <a:avLst/>
              </a:prstGeom>
              <a:noFill/>
              <a:ln w="25400">
                <a:solidFill>
                  <a:schemeClr val="tx1"/>
                </a:solidFill>
                <a:round/>
                <a:headEnd/>
                <a:tailEnd/>
              </a:ln>
              <a:effectLst/>
            </p:spPr>
            <p:txBody>
              <a:bodyPr wrap="none" anchor="ctr"/>
              <a:lstStyle/>
              <a:p>
                <a:endParaRPr lang="en-US"/>
              </a:p>
            </p:txBody>
          </p:sp>
          <p:sp>
            <p:nvSpPr>
              <p:cNvPr id="84046" name="Line 78"/>
              <p:cNvSpPr>
                <a:spLocks noChangeShapeType="1"/>
              </p:cNvSpPr>
              <p:nvPr/>
            </p:nvSpPr>
            <p:spPr bwMode="auto">
              <a:xfrm>
                <a:off x="2867" y="1348"/>
                <a:ext cx="0" cy="94"/>
              </a:xfrm>
              <a:prstGeom prst="line">
                <a:avLst/>
              </a:prstGeom>
              <a:noFill/>
              <a:ln w="25400">
                <a:solidFill>
                  <a:schemeClr val="tx1"/>
                </a:solidFill>
                <a:round/>
                <a:headEnd/>
                <a:tailEnd/>
              </a:ln>
              <a:effectLst/>
            </p:spPr>
            <p:txBody>
              <a:bodyPr wrap="none" anchor="ctr"/>
              <a:lstStyle/>
              <a:p>
                <a:endParaRPr lang="en-US"/>
              </a:p>
            </p:txBody>
          </p:sp>
          <p:sp>
            <p:nvSpPr>
              <p:cNvPr id="84047" name="Line 79"/>
              <p:cNvSpPr>
                <a:spLocks noChangeShapeType="1"/>
              </p:cNvSpPr>
              <p:nvPr/>
            </p:nvSpPr>
            <p:spPr bwMode="auto">
              <a:xfrm flipH="1">
                <a:off x="2635" y="1275"/>
                <a:ext cx="128" cy="57"/>
              </a:xfrm>
              <a:prstGeom prst="line">
                <a:avLst/>
              </a:prstGeom>
              <a:noFill/>
              <a:ln w="25400">
                <a:solidFill>
                  <a:schemeClr val="tx1"/>
                </a:solidFill>
                <a:round/>
                <a:headEnd/>
                <a:tailEnd/>
              </a:ln>
              <a:effectLst/>
            </p:spPr>
            <p:txBody>
              <a:bodyPr wrap="none" anchor="ctr"/>
              <a:lstStyle/>
              <a:p>
                <a:endParaRPr lang="en-US"/>
              </a:p>
            </p:txBody>
          </p:sp>
          <p:sp>
            <p:nvSpPr>
              <p:cNvPr id="84048" name="Line 80"/>
              <p:cNvSpPr>
                <a:spLocks noChangeShapeType="1"/>
              </p:cNvSpPr>
              <p:nvPr/>
            </p:nvSpPr>
            <p:spPr bwMode="auto">
              <a:xfrm flipV="1">
                <a:off x="2643" y="1332"/>
                <a:ext cx="0" cy="126"/>
              </a:xfrm>
              <a:prstGeom prst="line">
                <a:avLst/>
              </a:prstGeom>
              <a:noFill/>
              <a:ln w="25400">
                <a:solidFill>
                  <a:schemeClr val="tx1"/>
                </a:solidFill>
                <a:round/>
                <a:headEnd/>
                <a:tailEnd/>
              </a:ln>
              <a:effectLst/>
            </p:spPr>
            <p:txBody>
              <a:bodyPr wrap="none" anchor="ctr"/>
              <a:lstStyle/>
              <a:p>
                <a:endParaRPr lang="en-US"/>
              </a:p>
            </p:txBody>
          </p:sp>
          <p:grpSp>
            <p:nvGrpSpPr>
              <p:cNvPr id="84049" name="Group 81"/>
              <p:cNvGrpSpPr>
                <a:grpSpLocks/>
              </p:cNvGrpSpPr>
              <p:nvPr/>
            </p:nvGrpSpPr>
            <p:grpSpPr bwMode="auto">
              <a:xfrm>
                <a:off x="2635" y="1442"/>
                <a:ext cx="224" cy="90"/>
                <a:chOff x="2635" y="1442"/>
                <a:chExt cx="224" cy="90"/>
              </a:xfrm>
            </p:grpSpPr>
            <p:sp>
              <p:nvSpPr>
                <p:cNvPr id="84050" name="Line 82"/>
                <p:cNvSpPr>
                  <a:spLocks noChangeShapeType="1"/>
                </p:cNvSpPr>
                <p:nvPr/>
              </p:nvSpPr>
              <p:spPr bwMode="auto">
                <a:xfrm flipV="1">
                  <a:off x="2763" y="1442"/>
                  <a:ext cx="96" cy="90"/>
                </a:xfrm>
                <a:prstGeom prst="line">
                  <a:avLst/>
                </a:prstGeom>
                <a:noFill/>
                <a:ln w="25400">
                  <a:solidFill>
                    <a:schemeClr val="tx1"/>
                  </a:solidFill>
                  <a:round/>
                  <a:headEnd/>
                  <a:tailEnd/>
                </a:ln>
                <a:effectLst/>
              </p:spPr>
              <p:txBody>
                <a:bodyPr wrap="none" anchor="ctr"/>
                <a:lstStyle/>
                <a:p>
                  <a:endParaRPr lang="en-US"/>
                </a:p>
              </p:txBody>
            </p:sp>
            <p:sp>
              <p:nvSpPr>
                <p:cNvPr id="84051" name="Line 83"/>
                <p:cNvSpPr>
                  <a:spLocks noChangeShapeType="1"/>
                </p:cNvSpPr>
                <p:nvPr/>
              </p:nvSpPr>
              <p:spPr bwMode="auto">
                <a:xfrm flipH="1" flipV="1">
                  <a:off x="2635" y="1442"/>
                  <a:ext cx="128" cy="90"/>
                </a:xfrm>
                <a:prstGeom prst="line">
                  <a:avLst/>
                </a:prstGeom>
                <a:noFill/>
                <a:ln w="25400">
                  <a:solidFill>
                    <a:schemeClr val="tx1"/>
                  </a:solidFill>
                  <a:round/>
                  <a:headEnd/>
                  <a:tailEnd/>
                </a:ln>
                <a:effectLst/>
              </p:spPr>
              <p:txBody>
                <a:bodyPr wrap="none" anchor="ctr"/>
                <a:lstStyle/>
                <a:p>
                  <a:endParaRPr lang="en-US"/>
                </a:p>
              </p:txBody>
            </p:sp>
          </p:grpSp>
          <p:sp>
            <p:nvSpPr>
              <p:cNvPr id="84052" name="Line 84"/>
              <p:cNvSpPr>
                <a:spLocks noChangeShapeType="1"/>
              </p:cNvSpPr>
              <p:nvPr/>
            </p:nvSpPr>
            <p:spPr bwMode="auto">
              <a:xfrm>
                <a:off x="2764" y="1297"/>
                <a:ext cx="75" cy="43"/>
              </a:xfrm>
              <a:prstGeom prst="line">
                <a:avLst/>
              </a:prstGeom>
              <a:noFill/>
              <a:ln w="25400">
                <a:solidFill>
                  <a:schemeClr val="tx1"/>
                </a:solidFill>
                <a:round/>
                <a:headEnd/>
                <a:tailEnd/>
              </a:ln>
              <a:effectLst/>
            </p:spPr>
            <p:txBody>
              <a:bodyPr wrap="none" anchor="ctr"/>
              <a:lstStyle/>
              <a:p>
                <a:endParaRPr lang="en-US"/>
              </a:p>
            </p:txBody>
          </p:sp>
          <p:sp>
            <p:nvSpPr>
              <p:cNvPr id="84053" name="Line 85"/>
              <p:cNvSpPr>
                <a:spLocks noChangeShapeType="1"/>
              </p:cNvSpPr>
              <p:nvPr/>
            </p:nvSpPr>
            <p:spPr bwMode="auto">
              <a:xfrm>
                <a:off x="2658" y="1355"/>
                <a:ext cx="0" cy="84"/>
              </a:xfrm>
              <a:prstGeom prst="line">
                <a:avLst/>
              </a:prstGeom>
              <a:noFill/>
              <a:ln w="25400">
                <a:solidFill>
                  <a:schemeClr val="tx1"/>
                </a:solidFill>
                <a:round/>
                <a:headEnd/>
                <a:tailEnd/>
              </a:ln>
              <a:effectLst/>
            </p:spPr>
            <p:txBody>
              <a:bodyPr wrap="none" anchor="ctr"/>
              <a:lstStyle/>
              <a:p>
                <a:endParaRPr lang="en-US"/>
              </a:p>
            </p:txBody>
          </p:sp>
          <p:sp>
            <p:nvSpPr>
              <p:cNvPr id="84054" name="Line 86"/>
              <p:cNvSpPr>
                <a:spLocks noChangeShapeType="1"/>
              </p:cNvSpPr>
              <p:nvPr/>
            </p:nvSpPr>
            <p:spPr bwMode="auto">
              <a:xfrm flipV="1">
                <a:off x="2763" y="1434"/>
                <a:ext cx="78" cy="77"/>
              </a:xfrm>
              <a:prstGeom prst="line">
                <a:avLst/>
              </a:prstGeom>
              <a:noFill/>
              <a:ln w="25400">
                <a:solidFill>
                  <a:schemeClr val="tx1"/>
                </a:solidFill>
                <a:round/>
                <a:headEnd/>
                <a:tailEnd/>
              </a:ln>
              <a:effectLst/>
            </p:spPr>
            <p:txBody>
              <a:bodyPr wrap="none" anchor="ctr"/>
              <a:lstStyle/>
              <a:p>
                <a:endParaRPr lang="en-US"/>
              </a:p>
            </p:txBody>
          </p:sp>
        </p:grpSp>
        <p:grpSp>
          <p:nvGrpSpPr>
            <p:cNvPr id="84055" name="Group 87"/>
            <p:cNvGrpSpPr>
              <a:grpSpLocks/>
            </p:cNvGrpSpPr>
            <p:nvPr/>
          </p:nvGrpSpPr>
          <p:grpSpPr bwMode="auto">
            <a:xfrm>
              <a:off x="3081" y="1279"/>
              <a:ext cx="284" cy="275"/>
              <a:chOff x="3081" y="1279"/>
              <a:chExt cx="284" cy="275"/>
            </a:xfrm>
          </p:grpSpPr>
          <p:sp>
            <p:nvSpPr>
              <p:cNvPr id="84056" name="Oval 88"/>
              <p:cNvSpPr>
                <a:spLocks noChangeArrowheads="1"/>
              </p:cNvSpPr>
              <p:nvPr/>
            </p:nvSpPr>
            <p:spPr bwMode="auto">
              <a:xfrm>
                <a:off x="3106" y="1298"/>
                <a:ext cx="259" cy="256"/>
              </a:xfrm>
              <a:prstGeom prst="ellipse">
                <a:avLst/>
              </a:prstGeom>
              <a:noFill/>
              <a:ln w="12700">
                <a:noFill/>
                <a:round/>
                <a:headEnd/>
                <a:tailEnd/>
              </a:ln>
              <a:effectLst/>
            </p:spPr>
            <p:txBody>
              <a:bodyPr wrap="none" anchor="ctr"/>
              <a:lstStyle/>
              <a:p>
                <a:endParaRPr lang="en-US"/>
              </a:p>
            </p:txBody>
          </p:sp>
          <p:sp>
            <p:nvSpPr>
              <p:cNvPr id="84057" name="Line 89"/>
              <p:cNvSpPr>
                <a:spLocks noChangeShapeType="1"/>
              </p:cNvSpPr>
              <p:nvPr/>
            </p:nvSpPr>
            <p:spPr bwMode="auto">
              <a:xfrm>
                <a:off x="3210" y="1279"/>
                <a:ext cx="96" cy="56"/>
              </a:xfrm>
              <a:prstGeom prst="line">
                <a:avLst/>
              </a:prstGeom>
              <a:noFill/>
              <a:ln w="25400">
                <a:solidFill>
                  <a:schemeClr val="tx1"/>
                </a:solidFill>
                <a:round/>
                <a:headEnd/>
                <a:tailEnd/>
              </a:ln>
              <a:effectLst/>
            </p:spPr>
            <p:txBody>
              <a:bodyPr wrap="none" anchor="ctr"/>
              <a:lstStyle/>
              <a:p>
                <a:endParaRPr lang="en-US"/>
              </a:p>
            </p:txBody>
          </p:sp>
          <p:sp>
            <p:nvSpPr>
              <p:cNvPr id="84058" name="Line 90"/>
              <p:cNvSpPr>
                <a:spLocks noChangeShapeType="1"/>
              </p:cNvSpPr>
              <p:nvPr/>
            </p:nvSpPr>
            <p:spPr bwMode="auto">
              <a:xfrm>
                <a:off x="3314" y="1351"/>
                <a:ext cx="0" cy="95"/>
              </a:xfrm>
              <a:prstGeom prst="line">
                <a:avLst/>
              </a:prstGeom>
              <a:noFill/>
              <a:ln w="25400">
                <a:solidFill>
                  <a:schemeClr val="tx1"/>
                </a:solidFill>
                <a:round/>
                <a:headEnd/>
                <a:tailEnd/>
              </a:ln>
              <a:effectLst/>
            </p:spPr>
            <p:txBody>
              <a:bodyPr wrap="none" anchor="ctr"/>
              <a:lstStyle/>
              <a:p>
                <a:endParaRPr lang="en-US"/>
              </a:p>
            </p:txBody>
          </p:sp>
          <p:sp>
            <p:nvSpPr>
              <p:cNvPr id="84059" name="Line 91"/>
              <p:cNvSpPr>
                <a:spLocks noChangeShapeType="1"/>
              </p:cNvSpPr>
              <p:nvPr/>
            </p:nvSpPr>
            <p:spPr bwMode="auto">
              <a:xfrm flipH="1">
                <a:off x="3081" y="1279"/>
                <a:ext cx="129" cy="56"/>
              </a:xfrm>
              <a:prstGeom prst="line">
                <a:avLst/>
              </a:prstGeom>
              <a:noFill/>
              <a:ln w="25400">
                <a:solidFill>
                  <a:schemeClr val="tx1"/>
                </a:solidFill>
                <a:round/>
                <a:headEnd/>
                <a:tailEnd/>
              </a:ln>
              <a:effectLst/>
            </p:spPr>
            <p:txBody>
              <a:bodyPr wrap="none" anchor="ctr"/>
              <a:lstStyle/>
              <a:p>
                <a:endParaRPr lang="en-US"/>
              </a:p>
            </p:txBody>
          </p:sp>
          <p:sp>
            <p:nvSpPr>
              <p:cNvPr id="84060" name="Line 92"/>
              <p:cNvSpPr>
                <a:spLocks noChangeShapeType="1"/>
              </p:cNvSpPr>
              <p:nvPr/>
            </p:nvSpPr>
            <p:spPr bwMode="auto">
              <a:xfrm flipV="1">
                <a:off x="3089" y="1335"/>
                <a:ext cx="0" cy="127"/>
              </a:xfrm>
              <a:prstGeom prst="line">
                <a:avLst/>
              </a:prstGeom>
              <a:noFill/>
              <a:ln w="25400">
                <a:solidFill>
                  <a:schemeClr val="tx1"/>
                </a:solidFill>
                <a:round/>
                <a:headEnd/>
                <a:tailEnd/>
              </a:ln>
              <a:effectLst/>
            </p:spPr>
            <p:txBody>
              <a:bodyPr wrap="none" anchor="ctr"/>
              <a:lstStyle/>
              <a:p>
                <a:endParaRPr lang="en-US"/>
              </a:p>
            </p:txBody>
          </p:sp>
          <p:grpSp>
            <p:nvGrpSpPr>
              <p:cNvPr id="84061" name="Group 93"/>
              <p:cNvGrpSpPr>
                <a:grpSpLocks/>
              </p:cNvGrpSpPr>
              <p:nvPr/>
            </p:nvGrpSpPr>
            <p:grpSpPr bwMode="auto">
              <a:xfrm>
                <a:off x="3081" y="1446"/>
                <a:ext cx="225" cy="90"/>
                <a:chOff x="3081" y="1446"/>
                <a:chExt cx="225" cy="90"/>
              </a:xfrm>
            </p:grpSpPr>
            <p:sp>
              <p:nvSpPr>
                <p:cNvPr id="84062" name="Line 94"/>
                <p:cNvSpPr>
                  <a:spLocks noChangeShapeType="1"/>
                </p:cNvSpPr>
                <p:nvPr/>
              </p:nvSpPr>
              <p:spPr bwMode="auto">
                <a:xfrm flipV="1">
                  <a:off x="3210" y="1446"/>
                  <a:ext cx="96" cy="90"/>
                </a:xfrm>
                <a:prstGeom prst="line">
                  <a:avLst/>
                </a:prstGeom>
                <a:noFill/>
                <a:ln w="25400">
                  <a:solidFill>
                    <a:schemeClr val="tx1"/>
                  </a:solidFill>
                  <a:round/>
                  <a:headEnd/>
                  <a:tailEnd/>
                </a:ln>
                <a:effectLst/>
              </p:spPr>
              <p:txBody>
                <a:bodyPr wrap="none" anchor="ctr"/>
                <a:lstStyle/>
                <a:p>
                  <a:endParaRPr lang="en-US"/>
                </a:p>
              </p:txBody>
            </p:sp>
            <p:sp>
              <p:nvSpPr>
                <p:cNvPr id="84063" name="Line 95"/>
                <p:cNvSpPr>
                  <a:spLocks noChangeShapeType="1"/>
                </p:cNvSpPr>
                <p:nvPr/>
              </p:nvSpPr>
              <p:spPr bwMode="auto">
                <a:xfrm flipH="1" flipV="1">
                  <a:off x="3081" y="1446"/>
                  <a:ext cx="129" cy="90"/>
                </a:xfrm>
                <a:prstGeom prst="line">
                  <a:avLst/>
                </a:prstGeom>
                <a:noFill/>
                <a:ln w="25400">
                  <a:solidFill>
                    <a:schemeClr val="tx1"/>
                  </a:solidFill>
                  <a:round/>
                  <a:headEnd/>
                  <a:tailEnd/>
                </a:ln>
                <a:effectLst/>
              </p:spPr>
              <p:txBody>
                <a:bodyPr wrap="none" anchor="ctr"/>
                <a:lstStyle/>
                <a:p>
                  <a:endParaRPr lang="en-US"/>
                </a:p>
              </p:txBody>
            </p:sp>
          </p:grpSp>
          <p:sp>
            <p:nvSpPr>
              <p:cNvPr id="84064" name="Line 96"/>
              <p:cNvSpPr>
                <a:spLocks noChangeShapeType="1"/>
              </p:cNvSpPr>
              <p:nvPr/>
            </p:nvSpPr>
            <p:spPr bwMode="auto">
              <a:xfrm>
                <a:off x="3211" y="1300"/>
                <a:ext cx="76" cy="43"/>
              </a:xfrm>
              <a:prstGeom prst="line">
                <a:avLst/>
              </a:prstGeom>
              <a:noFill/>
              <a:ln w="25400">
                <a:solidFill>
                  <a:schemeClr val="tx1"/>
                </a:solidFill>
                <a:round/>
                <a:headEnd/>
                <a:tailEnd/>
              </a:ln>
              <a:effectLst/>
            </p:spPr>
            <p:txBody>
              <a:bodyPr wrap="none" anchor="ctr"/>
              <a:lstStyle/>
              <a:p>
                <a:endParaRPr lang="en-US"/>
              </a:p>
            </p:txBody>
          </p:sp>
          <p:sp>
            <p:nvSpPr>
              <p:cNvPr id="84065" name="Line 97"/>
              <p:cNvSpPr>
                <a:spLocks noChangeShapeType="1"/>
              </p:cNvSpPr>
              <p:nvPr/>
            </p:nvSpPr>
            <p:spPr bwMode="auto">
              <a:xfrm>
                <a:off x="3105" y="1359"/>
                <a:ext cx="0" cy="83"/>
              </a:xfrm>
              <a:prstGeom prst="line">
                <a:avLst/>
              </a:prstGeom>
              <a:noFill/>
              <a:ln w="25400">
                <a:solidFill>
                  <a:schemeClr val="tx1"/>
                </a:solidFill>
                <a:round/>
                <a:headEnd/>
                <a:tailEnd/>
              </a:ln>
              <a:effectLst/>
            </p:spPr>
            <p:txBody>
              <a:bodyPr wrap="none" anchor="ctr"/>
              <a:lstStyle/>
              <a:p>
                <a:endParaRPr lang="en-US"/>
              </a:p>
            </p:txBody>
          </p:sp>
          <p:sp>
            <p:nvSpPr>
              <p:cNvPr id="84066" name="Line 98"/>
              <p:cNvSpPr>
                <a:spLocks noChangeShapeType="1"/>
              </p:cNvSpPr>
              <p:nvPr/>
            </p:nvSpPr>
            <p:spPr bwMode="auto">
              <a:xfrm flipV="1">
                <a:off x="3210" y="1437"/>
                <a:ext cx="77" cy="78"/>
              </a:xfrm>
              <a:prstGeom prst="line">
                <a:avLst/>
              </a:prstGeom>
              <a:noFill/>
              <a:ln w="25400">
                <a:solidFill>
                  <a:schemeClr val="tx1"/>
                </a:solidFill>
                <a:round/>
                <a:headEnd/>
                <a:tailEnd/>
              </a:ln>
              <a:effectLst/>
            </p:spPr>
            <p:txBody>
              <a:bodyPr wrap="none" anchor="ctr"/>
              <a:lstStyle/>
              <a:p>
                <a:endParaRPr lang="en-US"/>
              </a:p>
            </p:txBody>
          </p:sp>
        </p:grpSp>
        <p:grpSp>
          <p:nvGrpSpPr>
            <p:cNvPr id="84067" name="Group 99"/>
            <p:cNvGrpSpPr>
              <a:grpSpLocks/>
            </p:cNvGrpSpPr>
            <p:nvPr/>
          </p:nvGrpSpPr>
          <p:grpSpPr bwMode="auto">
            <a:xfrm>
              <a:off x="2923" y="1624"/>
              <a:ext cx="284" cy="276"/>
              <a:chOff x="2923" y="1624"/>
              <a:chExt cx="284" cy="276"/>
            </a:xfrm>
          </p:grpSpPr>
          <p:sp>
            <p:nvSpPr>
              <p:cNvPr id="84068" name="Oval 100"/>
              <p:cNvSpPr>
                <a:spLocks noChangeArrowheads="1"/>
              </p:cNvSpPr>
              <p:nvPr/>
            </p:nvSpPr>
            <p:spPr bwMode="auto">
              <a:xfrm>
                <a:off x="2947" y="1644"/>
                <a:ext cx="260" cy="256"/>
              </a:xfrm>
              <a:prstGeom prst="ellipse">
                <a:avLst/>
              </a:prstGeom>
              <a:noFill/>
              <a:ln w="12700">
                <a:noFill/>
                <a:round/>
                <a:headEnd/>
                <a:tailEnd/>
              </a:ln>
              <a:effectLst/>
            </p:spPr>
            <p:txBody>
              <a:bodyPr wrap="none" anchor="ctr"/>
              <a:lstStyle/>
              <a:p>
                <a:endParaRPr lang="en-US"/>
              </a:p>
            </p:txBody>
          </p:sp>
          <p:sp>
            <p:nvSpPr>
              <p:cNvPr id="84069" name="Line 101"/>
              <p:cNvSpPr>
                <a:spLocks noChangeShapeType="1"/>
              </p:cNvSpPr>
              <p:nvPr/>
            </p:nvSpPr>
            <p:spPr bwMode="auto">
              <a:xfrm>
                <a:off x="3051" y="1624"/>
                <a:ext cx="96" cy="58"/>
              </a:xfrm>
              <a:prstGeom prst="line">
                <a:avLst/>
              </a:prstGeom>
              <a:noFill/>
              <a:ln w="25400">
                <a:solidFill>
                  <a:schemeClr val="tx1"/>
                </a:solidFill>
                <a:round/>
                <a:headEnd/>
                <a:tailEnd/>
              </a:ln>
              <a:effectLst/>
            </p:spPr>
            <p:txBody>
              <a:bodyPr wrap="none" anchor="ctr"/>
              <a:lstStyle/>
              <a:p>
                <a:endParaRPr lang="en-US"/>
              </a:p>
            </p:txBody>
          </p:sp>
          <p:sp>
            <p:nvSpPr>
              <p:cNvPr id="84070" name="Line 102"/>
              <p:cNvSpPr>
                <a:spLocks noChangeShapeType="1"/>
              </p:cNvSpPr>
              <p:nvPr/>
            </p:nvSpPr>
            <p:spPr bwMode="auto">
              <a:xfrm>
                <a:off x="3155" y="1698"/>
                <a:ext cx="0" cy="93"/>
              </a:xfrm>
              <a:prstGeom prst="line">
                <a:avLst/>
              </a:prstGeom>
              <a:noFill/>
              <a:ln w="25400">
                <a:solidFill>
                  <a:schemeClr val="tx1"/>
                </a:solidFill>
                <a:round/>
                <a:headEnd/>
                <a:tailEnd/>
              </a:ln>
              <a:effectLst/>
            </p:spPr>
            <p:txBody>
              <a:bodyPr wrap="none" anchor="ctr"/>
              <a:lstStyle/>
              <a:p>
                <a:endParaRPr lang="en-US"/>
              </a:p>
            </p:txBody>
          </p:sp>
          <p:sp>
            <p:nvSpPr>
              <p:cNvPr id="84071" name="Line 103"/>
              <p:cNvSpPr>
                <a:spLocks noChangeShapeType="1"/>
              </p:cNvSpPr>
              <p:nvPr/>
            </p:nvSpPr>
            <p:spPr bwMode="auto">
              <a:xfrm flipH="1">
                <a:off x="2923" y="1624"/>
                <a:ext cx="128" cy="58"/>
              </a:xfrm>
              <a:prstGeom prst="line">
                <a:avLst/>
              </a:prstGeom>
              <a:noFill/>
              <a:ln w="25400">
                <a:solidFill>
                  <a:schemeClr val="tx1"/>
                </a:solidFill>
                <a:round/>
                <a:headEnd/>
                <a:tailEnd/>
              </a:ln>
              <a:effectLst/>
            </p:spPr>
            <p:txBody>
              <a:bodyPr wrap="none" anchor="ctr"/>
              <a:lstStyle/>
              <a:p>
                <a:endParaRPr lang="en-US"/>
              </a:p>
            </p:txBody>
          </p:sp>
          <p:sp>
            <p:nvSpPr>
              <p:cNvPr id="84072" name="Line 104"/>
              <p:cNvSpPr>
                <a:spLocks noChangeShapeType="1"/>
              </p:cNvSpPr>
              <p:nvPr/>
            </p:nvSpPr>
            <p:spPr bwMode="auto">
              <a:xfrm flipV="1">
                <a:off x="2931" y="1682"/>
                <a:ext cx="0" cy="125"/>
              </a:xfrm>
              <a:prstGeom prst="line">
                <a:avLst/>
              </a:prstGeom>
              <a:noFill/>
              <a:ln w="25400">
                <a:solidFill>
                  <a:schemeClr val="tx1"/>
                </a:solidFill>
                <a:round/>
                <a:headEnd/>
                <a:tailEnd/>
              </a:ln>
              <a:effectLst/>
            </p:spPr>
            <p:txBody>
              <a:bodyPr wrap="none" anchor="ctr"/>
              <a:lstStyle/>
              <a:p>
                <a:endParaRPr lang="en-US"/>
              </a:p>
            </p:txBody>
          </p:sp>
          <p:grpSp>
            <p:nvGrpSpPr>
              <p:cNvPr id="84073" name="Group 105"/>
              <p:cNvGrpSpPr>
                <a:grpSpLocks/>
              </p:cNvGrpSpPr>
              <p:nvPr/>
            </p:nvGrpSpPr>
            <p:grpSpPr bwMode="auto">
              <a:xfrm>
                <a:off x="2923" y="1791"/>
                <a:ext cx="224" cy="91"/>
                <a:chOff x="2923" y="1791"/>
                <a:chExt cx="224" cy="91"/>
              </a:xfrm>
            </p:grpSpPr>
            <p:sp>
              <p:nvSpPr>
                <p:cNvPr id="84074" name="Line 106"/>
                <p:cNvSpPr>
                  <a:spLocks noChangeShapeType="1"/>
                </p:cNvSpPr>
                <p:nvPr/>
              </p:nvSpPr>
              <p:spPr bwMode="auto">
                <a:xfrm flipV="1">
                  <a:off x="3051" y="1791"/>
                  <a:ext cx="96" cy="91"/>
                </a:xfrm>
                <a:prstGeom prst="line">
                  <a:avLst/>
                </a:prstGeom>
                <a:noFill/>
                <a:ln w="25400">
                  <a:solidFill>
                    <a:schemeClr val="tx1"/>
                  </a:solidFill>
                  <a:round/>
                  <a:headEnd/>
                  <a:tailEnd/>
                </a:ln>
                <a:effectLst/>
              </p:spPr>
              <p:txBody>
                <a:bodyPr wrap="none" anchor="ctr"/>
                <a:lstStyle/>
                <a:p>
                  <a:endParaRPr lang="en-US"/>
                </a:p>
              </p:txBody>
            </p:sp>
            <p:sp>
              <p:nvSpPr>
                <p:cNvPr id="84075" name="Line 107"/>
                <p:cNvSpPr>
                  <a:spLocks noChangeShapeType="1"/>
                </p:cNvSpPr>
                <p:nvPr/>
              </p:nvSpPr>
              <p:spPr bwMode="auto">
                <a:xfrm flipH="1" flipV="1">
                  <a:off x="2923" y="1791"/>
                  <a:ext cx="128" cy="91"/>
                </a:xfrm>
                <a:prstGeom prst="line">
                  <a:avLst/>
                </a:prstGeom>
                <a:noFill/>
                <a:ln w="25400">
                  <a:solidFill>
                    <a:schemeClr val="tx1"/>
                  </a:solidFill>
                  <a:round/>
                  <a:headEnd/>
                  <a:tailEnd/>
                </a:ln>
                <a:effectLst/>
              </p:spPr>
              <p:txBody>
                <a:bodyPr wrap="none" anchor="ctr"/>
                <a:lstStyle/>
                <a:p>
                  <a:endParaRPr lang="en-US"/>
                </a:p>
              </p:txBody>
            </p:sp>
          </p:grpSp>
          <p:sp>
            <p:nvSpPr>
              <p:cNvPr id="84076" name="Line 108"/>
              <p:cNvSpPr>
                <a:spLocks noChangeShapeType="1"/>
              </p:cNvSpPr>
              <p:nvPr/>
            </p:nvSpPr>
            <p:spPr bwMode="auto">
              <a:xfrm>
                <a:off x="3052" y="1646"/>
                <a:ext cx="75" cy="44"/>
              </a:xfrm>
              <a:prstGeom prst="line">
                <a:avLst/>
              </a:prstGeom>
              <a:noFill/>
              <a:ln w="25400">
                <a:solidFill>
                  <a:schemeClr val="tx1"/>
                </a:solidFill>
                <a:round/>
                <a:headEnd/>
                <a:tailEnd/>
              </a:ln>
              <a:effectLst/>
            </p:spPr>
            <p:txBody>
              <a:bodyPr wrap="none" anchor="ctr"/>
              <a:lstStyle/>
              <a:p>
                <a:endParaRPr lang="en-US"/>
              </a:p>
            </p:txBody>
          </p:sp>
          <p:sp>
            <p:nvSpPr>
              <p:cNvPr id="84077" name="Line 109"/>
              <p:cNvSpPr>
                <a:spLocks noChangeShapeType="1"/>
              </p:cNvSpPr>
              <p:nvPr/>
            </p:nvSpPr>
            <p:spPr bwMode="auto">
              <a:xfrm>
                <a:off x="2946" y="1704"/>
                <a:ext cx="0" cy="83"/>
              </a:xfrm>
              <a:prstGeom prst="line">
                <a:avLst/>
              </a:prstGeom>
              <a:noFill/>
              <a:ln w="25400">
                <a:solidFill>
                  <a:schemeClr val="tx1"/>
                </a:solidFill>
                <a:round/>
                <a:headEnd/>
                <a:tailEnd/>
              </a:ln>
              <a:effectLst/>
            </p:spPr>
            <p:txBody>
              <a:bodyPr wrap="none" anchor="ctr"/>
              <a:lstStyle/>
              <a:p>
                <a:endParaRPr lang="en-US"/>
              </a:p>
            </p:txBody>
          </p:sp>
          <p:sp>
            <p:nvSpPr>
              <p:cNvPr id="84078" name="Line 110"/>
              <p:cNvSpPr>
                <a:spLocks noChangeShapeType="1"/>
              </p:cNvSpPr>
              <p:nvPr/>
            </p:nvSpPr>
            <p:spPr bwMode="auto">
              <a:xfrm flipV="1">
                <a:off x="3051" y="1783"/>
                <a:ext cx="77" cy="76"/>
              </a:xfrm>
              <a:prstGeom prst="line">
                <a:avLst/>
              </a:prstGeom>
              <a:noFill/>
              <a:ln w="25400">
                <a:solidFill>
                  <a:schemeClr val="tx1"/>
                </a:solidFill>
                <a:round/>
                <a:headEnd/>
                <a:tailEnd/>
              </a:ln>
              <a:effectLst/>
            </p:spPr>
            <p:txBody>
              <a:bodyPr wrap="none" anchor="ctr"/>
              <a:lstStyle/>
              <a:p>
                <a:endParaRPr lang="en-US"/>
              </a:p>
            </p:txBody>
          </p:sp>
        </p:grpSp>
        <p:sp>
          <p:nvSpPr>
            <p:cNvPr id="84079" name="Oval 111"/>
            <p:cNvSpPr>
              <a:spLocks noChangeArrowheads="1"/>
            </p:cNvSpPr>
            <p:nvPr/>
          </p:nvSpPr>
          <p:spPr bwMode="auto">
            <a:xfrm>
              <a:off x="2878" y="1298"/>
              <a:ext cx="259" cy="256"/>
            </a:xfrm>
            <a:prstGeom prst="ellipse">
              <a:avLst/>
            </a:prstGeom>
            <a:noFill/>
            <a:ln w="12700">
              <a:noFill/>
              <a:round/>
              <a:headEnd/>
              <a:tailEnd/>
            </a:ln>
            <a:effectLst/>
          </p:spPr>
          <p:txBody>
            <a:bodyPr wrap="none" anchor="ctr"/>
            <a:lstStyle/>
            <a:p>
              <a:endParaRPr lang="en-US"/>
            </a:p>
          </p:txBody>
        </p:sp>
        <p:sp>
          <p:nvSpPr>
            <p:cNvPr id="84080" name="Line 112"/>
            <p:cNvSpPr>
              <a:spLocks noChangeShapeType="1"/>
            </p:cNvSpPr>
            <p:nvPr/>
          </p:nvSpPr>
          <p:spPr bwMode="auto">
            <a:xfrm>
              <a:off x="3017" y="1299"/>
              <a:ext cx="79" cy="51"/>
            </a:xfrm>
            <a:prstGeom prst="line">
              <a:avLst/>
            </a:prstGeom>
            <a:noFill/>
            <a:ln w="25400">
              <a:solidFill>
                <a:schemeClr val="tx1"/>
              </a:solidFill>
              <a:round/>
              <a:headEnd/>
              <a:tailEnd/>
            </a:ln>
            <a:effectLst/>
          </p:spPr>
          <p:txBody>
            <a:bodyPr wrap="none" anchor="ctr"/>
            <a:lstStyle/>
            <a:p>
              <a:endParaRPr lang="en-US"/>
            </a:p>
          </p:txBody>
        </p:sp>
        <p:sp>
          <p:nvSpPr>
            <p:cNvPr id="84081" name="Line 113"/>
            <p:cNvSpPr>
              <a:spLocks noChangeShapeType="1"/>
            </p:cNvSpPr>
            <p:nvPr/>
          </p:nvSpPr>
          <p:spPr bwMode="auto">
            <a:xfrm>
              <a:off x="3086" y="1351"/>
              <a:ext cx="0" cy="95"/>
            </a:xfrm>
            <a:prstGeom prst="line">
              <a:avLst/>
            </a:prstGeom>
            <a:noFill/>
            <a:ln w="25400">
              <a:solidFill>
                <a:schemeClr val="tx1"/>
              </a:solidFill>
              <a:round/>
              <a:headEnd/>
              <a:tailEnd/>
            </a:ln>
            <a:effectLst/>
          </p:spPr>
          <p:txBody>
            <a:bodyPr wrap="none" anchor="ctr"/>
            <a:lstStyle/>
            <a:p>
              <a:endParaRPr lang="en-US"/>
            </a:p>
          </p:txBody>
        </p:sp>
        <p:sp>
          <p:nvSpPr>
            <p:cNvPr id="84082" name="Line 114"/>
            <p:cNvSpPr>
              <a:spLocks noChangeShapeType="1"/>
            </p:cNvSpPr>
            <p:nvPr/>
          </p:nvSpPr>
          <p:spPr bwMode="auto">
            <a:xfrm flipH="1">
              <a:off x="2854" y="1302"/>
              <a:ext cx="93" cy="41"/>
            </a:xfrm>
            <a:prstGeom prst="line">
              <a:avLst/>
            </a:prstGeom>
            <a:noFill/>
            <a:ln w="25400">
              <a:solidFill>
                <a:schemeClr val="tx1"/>
              </a:solidFill>
              <a:round/>
              <a:headEnd/>
              <a:tailEnd/>
            </a:ln>
            <a:effectLst/>
          </p:spPr>
          <p:txBody>
            <a:bodyPr wrap="none" anchor="ctr"/>
            <a:lstStyle/>
            <a:p>
              <a:endParaRPr lang="en-US"/>
            </a:p>
          </p:txBody>
        </p:sp>
        <p:sp>
          <p:nvSpPr>
            <p:cNvPr id="84083" name="Line 115"/>
            <p:cNvSpPr>
              <a:spLocks noChangeShapeType="1"/>
            </p:cNvSpPr>
            <p:nvPr/>
          </p:nvSpPr>
          <p:spPr bwMode="auto">
            <a:xfrm flipV="1">
              <a:off x="2862" y="1335"/>
              <a:ext cx="0" cy="127"/>
            </a:xfrm>
            <a:prstGeom prst="line">
              <a:avLst/>
            </a:prstGeom>
            <a:noFill/>
            <a:ln w="25400">
              <a:solidFill>
                <a:schemeClr val="tx1"/>
              </a:solidFill>
              <a:round/>
              <a:headEnd/>
              <a:tailEnd/>
            </a:ln>
            <a:effectLst/>
          </p:spPr>
          <p:txBody>
            <a:bodyPr wrap="none" anchor="ctr"/>
            <a:lstStyle/>
            <a:p>
              <a:endParaRPr lang="en-US"/>
            </a:p>
          </p:txBody>
        </p:sp>
        <p:grpSp>
          <p:nvGrpSpPr>
            <p:cNvPr id="84084" name="Group 116"/>
            <p:cNvGrpSpPr>
              <a:grpSpLocks/>
            </p:cNvGrpSpPr>
            <p:nvPr/>
          </p:nvGrpSpPr>
          <p:grpSpPr bwMode="auto">
            <a:xfrm>
              <a:off x="2854" y="1446"/>
              <a:ext cx="224" cy="90"/>
              <a:chOff x="2854" y="1446"/>
              <a:chExt cx="224" cy="90"/>
            </a:xfrm>
          </p:grpSpPr>
          <p:sp>
            <p:nvSpPr>
              <p:cNvPr id="84085" name="Line 117"/>
              <p:cNvSpPr>
                <a:spLocks noChangeShapeType="1"/>
              </p:cNvSpPr>
              <p:nvPr/>
            </p:nvSpPr>
            <p:spPr bwMode="auto">
              <a:xfrm flipV="1">
                <a:off x="2983" y="1446"/>
                <a:ext cx="95" cy="90"/>
              </a:xfrm>
              <a:prstGeom prst="line">
                <a:avLst/>
              </a:prstGeom>
              <a:noFill/>
              <a:ln w="25400">
                <a:solidFill>
                  <a:schemeClr val="tx1"/>
                </a:solidFill>
                <a:round/>
                <a:headEnd/>
                <a:tailEnd/>
              </a:ln>
              <a:effectLst/>
            </p:spPr>
            <p:txBody>
              <a:bodyPr wrap="none" anchor="ctr"/>
              <a:lstStyle/>
              <a:p>
                <a:endParaRPr lang="en-US"/>
              </a:p>
            </p:txBody>
          </p:sp>
          <p:sp>
            <p:nvSpPr>
              <p:cNvPr id="84086" name="Line 118"/>
              <p:cNvSpPr>
                <a:spLocks noChangeShapeType="1"/>
              </p:cNvSpPr>
              <p:nvPr/>
            </p:nvSpPr>
            <p:spPr bwMode="auto">
              <a:xfrm flipH="1" flipV="1">
                <a:off x="2854" y="1446"/>
                <a:ext cx="129" cy="90"/>
              </a:xfrm>
              <a:prstGeom prst="line">
                <a:avLst/>
              </a:prstGeom>
              <a:noFill/>
              <a:ln w="25400">
                <a:solidFill>
                  <a:schemeClr val="tx1"/>
                </a:solidFill>
                <a:round/>
                <a:headEnd/>
                <a:tailEnd/>
              </a:ln>
              <a:effectLst/>
            </p:spPr>
            <p:txBody>
              <a:bodyPr wrap="none" anchor="ctr"/>
              <a:lstStyle/>
              <a:p>
                <a:endParaRPr lang="en-US"/>
              </a:p>
            </p:txBody>
          </p:sp>
        </p:grpSp>
        <p:sp>
          <p:nvSpPr>
            <p:cNvPr id="84087" name="Line 119"/>
            <p:cNvSpPr>
              <a:spLocks noChangeShapeType="1"/>
            </p:cNvSpPr>
            <p:nvPr/>
          </p:nvSpPr>
          <p:spPr bwMode="auto">
            <a:xfrm>
              <a:off x="2986" y="1534"/>
              <a:ext cx="47" cy="74"/>
            </a:xfrm>
            <a:prstGeom prst="line">
              <a:avLst/>
            </a:prstGeom>
            <a:noFill/>
            <a:ln w="25400">
              <a:solidFill>
                <a:schemeClr val="tx1"/>
              </a:solidFill>
              <a:round/>
              <a:headEnd/>
              <a:tailEnd/>
            </a:ln>
            <a:effectLst/>
          </p:spPr>
          <p:txBody>
            <a:bodyPr wrap="none" anchor="ctr"/>
            <a:lstStyle/>
            <a:p>
              <a:endParaRPr lang="en-US"/>
            </a:p>
          </p:txBody>
        </p:sp>
        <p:sp>
          <p:nvSpPr>
            <p:cNvPr id="84088" name="Line 120"/>
            <p:cNvSpPr>
              <a:spLocks noChangeShapeType="1"/>
            </p:cNvSpPr>
            <p:nvPr/>
          </p:nvSpPr>
          <p:spPr bwMode="auto">
            <a:xfrm flipV="1">
              <a:off x="3164" y="1647"/>
              <a:ext cx="40" cy="50"/>
            </a:xfrm>
            <a:prstGeom prst="line">
              <a:avLst/>
            </a:prstGeom>
            <a:noFill/>
            <a:ln w="25400">
              <a:solidFill>
                <a:schemeClr val="tx1"/>
              </a:solidFill>
              <a:round/>
              <a:headEnd/>
              <a:tailEnd/>
            </a:ln>
            <a:effectLst/>
          </p:spPr>
          <p:txBody>
            <a:bodyPr wrap="none" anchor="ctr"/>
            <a:lstStyle/>
            <a:p>
              <a:endParaRPr lang="en-US"/>
            </a:p>
          </p:txBody>
        </p:sp>
        <p:sp>
          <p:nvSpPr>
            <p:cNvPr id="84089" name="Line 121"/>
            <p:cNvSpPr>
              <a:spLocks noChangeShapeType="1"/>
            </p:cNvSpPr>
            <p:nvPr/>
          </p:nvSpPr>
          <p:spPr bwMode="auto">
            <a:xfrm flipH="1">
              <a:off x="2914" y="1534"/>
              <a:ext cx="69" cy="22"/>
            </a:xfrm>
            <a:prstGeom prst="line">
              <a:avLst/>
            </a:prstGeom>
            <a:noFill/>
            <a:ln w="25400">
              <a:solidFill>
                <a:schemeClr val="tx1"/>
              </a:solidFill>
              <a:round/>
              <a:headEnd/>
              <a:tailEnd/>
            </a:ln>
            <a:effectLst/>
          </p:spPr>
          <p:txBody>
            <a:bodyPr wrap="none" anchor="ctr"/>
            <a:lstStyle/>
            <a:p>
              <a:endParaRPr lang="en-US"/>
            </a:p>
          </p:txBody>
        </p:sp>
        <p:sp>
          <p:nvSpPr>
            <p:cNvPr id="84090" name="Line 122"/>
            <p:cNvSpPr>
              <a:spLocks noChangeShapeType="1"/>
            </p:cNvSpPr>
            <p:nvPr/>
          </p:nvSpPr>
          <p:spPr bwMode="auto">
            <a:xfrm flipH="1">
              <a:off x="2587" y="1455"/>
              <a:ext cx="59" cy="22"/>
            </a:xfrm>
            <a:prstGeom prst="line">
              <a:avLst/>
            </a:prstGeom>
            <a:noFill/>
            <a:ln w="25400">
              <a:solidFill>
                <a:schemeClr val="tx1"/>
              </a:solidFill>
              <a:round/>
              <a:headEnd/>
              <a:tailEnd/>
            </a:ln>
            <a:effectLst/>
          </p:spPr>
          <p:txBody>
            <a:bodyPr wrap="none" anchor="ctr"/>
            <a:lstStyle/>
            <a:p>
              <a:endParaRPr lang="en-US"/>
            </a:p>
          </p:txBody>
        </p:sp>
        <p:sp>
          <p:nvSpPr>
            <p:cNvPr id="84091" name="Line 123"/>
            <p:cNvSpPr>
              <a:spLocks noChangeShapeType="1"/>
            </p:cNvSpPr>
            <p:nvPr/>
          </p:nvSpPr>
          <p:spPr bwMode="auto">
            <a:xfrm flipH="1" flipV="1">
              <a:off x="2581" y="1287"/>
              <a:ext cx="65" cy="58"/>
            </a:xfrm>
            <a:prstGeom prst="line">
              <a:avLst/>
            </a:prstGeom>
            <a:noFill/>
            <a:ln w="25400">
              <a:solidFill>
                <a:schemeClr val="tx1"/>
              </a:solidFill>
              <a:round/>
              <a:headEnd/>
              <a:tailEnd/>
            </a:ln>
            <a:effectLst/>
          </p:spPr>
          <p:txBody>
            <a:bodyPr wrap="none" anchor="ctr"/>
            <a:lstStyle/>
            <a:p>
              <a:endParaRPr lang="en-US"/>
            </a:p>
          </p:txBody>
        </p:sp>
        <p:sp>
          <p:nvSpPr>
            <p:cNvPr id="84092" name="Line 124"/>
            <p:cNvSpPr>
              <a:spLocks noChangeShapeType="1"/>
            </p:cNvSpPr>
            <p:nvPr/>
          </p:nvSpPr>
          <p:spPr bwMode="auto">
            <a:xfrm flipV="1">
              <a:off x="3319" y="1295"/>
              <a:ext cx="43" cy="50"/>
            </a:xfrm>
            <a:prstGeom prst="line">
              <a:avLst/>
            </a:prstGeom>
            <a:noFill/>
            <a:ln w="25400">
              <a:solidFill>
                <a:schemeClr val="tx1"/>
              </a:solidFill>
              <a:round/>
              <a:headEnd/>
              <a:tailEnd/>
            </a:ln>
            <a:effectLst/>
          </p:spPr>
          <p:txBody>
            <a:bodyPr wrap="none" anchor="ctr"/>
            <a:lstStyle/>
            <a:p>
              <a:endParaRPr lang="en-US"/>
            </a:p>
          </p:txBody>
        </p:sp>
        <p:sp>
          <p:nvSpPr>
            <p:cNvPr id="84093" name="Line 125"/>
            <p:cNvSpPr>
              <a:spLocks noChangeShapeType="1"/>
            </p:cNvSpPr>
            <p:nvPr/>
          </p:nvSpPr>
          <p:spPr bwMode="auto">
            <a:xfrm>
              <a:off x="3322" y="1462"/>
              <a:ext cx="33" cy="22"/>
            </a:xfrm>
            <a:prstGeom prst="line">
              <a:avLst/>
            </a:prstGeom>
            <a:noFill/>
            <a:ln w="25400">
              <a:solidFill>
                <a:schemeClr val="tx1"/>
              </a:solidFill>
              <a:round/>
              <a:headEnd/>
              <a:tailEnd/>
            </a:ln>
            <a:effectLst/>
          </p:spPr>
          <p:txBody>
            <a:bodyPr wrap="none" anchor="ctr"/>
            <a:lstStyle/>
            <a:p>
              <a:endParaRPr lang="en-US"/>
            </a:p>
          </p:txBody>
        </p:sp>
        <p:sp>
          <p:nvSpPr>
            <p:cNvPr id="84094" name="Rectangle 126"/>
            <p:cNvSpPr>
              <a:spLocks noChangeArrowheads="1"/>
            </p:cNvSpPr>
            <p:nvPr/>
          </p:nvSpPr>
          <p:spPr bwMode="auto">
            <a:xfrm>
              <a:off x="3217" y="1582"/>
              <a:ext cx="344"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COOH</a:t>
              </a:r>
            </a:p>
          </p:txBody>
        </p:sp>
        <p:sp>
          <p:nvSpPr>
            <p:cNvPr id="84095" name="Rectangle 127"/>
            <p:cNvSpPr>
              <a:spLocks noChangeArrowheads="1"/>
            </p:cNvSpPr>
            <p:nvPr/>
          </p:nvSpPr>
          <p:spPr bwMode="auto">
            <a:xfrm>
              <a:off x="2822" y="1519"/>
              <a:ext cx="126"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H</a:t>
              </a:r>
            </a:p>
          </p:txBody>
        </p:sp>
        <p:sp>
          <p:nvSpPr>
            <p:cNvPr id="84096" name="Rectangle 128"/>
            <p:cNvSpPr>
              <a:spLocks noChangeArrowheads="1"/>
            </p:cNvSpPr>
            <p:nvPr/>
          </p:nvSpPr>
          <p:spPr bwMode="auto">
            <a:xfrm>
              <a:off x="3354" y="1436"/>
              <a:ext cx="153"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sp>
          <p:nvSpPr>
            <p:cNvPr id="84097" name="Rectangle 129"/>
            <p:cNvSpPr>
              <a:spLocks noChangeArrowheads="1"/>
            </p:cNvSpPr>
            <p:nvPr/>
          </p:nvSpPr>
          <p:spPr bwMode="auto">
            <a:xfrm>
              <a:off x="3360" y="1226"/>
              <a:ext cx="201"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OH</a:t>
              </a:r>
            </a:p>
          </p:txBody>
        </p:sp>
        <p:sp>
          <p:nvSpPr>
            <p:cNvPr id="84098" name="Rectangle 130"/>
            <p:cNvSpPr>
              <a:spLocks noChangeArrowheads="1"/>
            </p:cNvSpPr>
            <p:nvPr/>
          </p:nvSpPr>
          <p:spPr bwMode="auto">
            <a:xfrm>
              <a:off x="2410" y="1221"/>
              <a:ext cx="201"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HO</a:t>
              </a:r>
            </a:p>
          </p:txBody>
        </p:sp>
        <p:sp>
          <p:nvSpPr>
            <p:cNvPr id="84099" name="Rectangle 131"/>
            <p:cNvSpPr>
              <a:spLocks noChangeArrowheads="1"/>
            </p:cNvSpPr>
            <p:nvPr/>
          </p:nvSpPr>
          <p:spPr bwMode="auto">
            <a:xfrm>
              <a:off x="2473" y="1435"/>
              <a:ext cx="153"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sp>
          <p:nvSpPr>
            <p:cNvPr id="84100" name="Rectangle 132"/>
            <p:cNvSpPr>
              <a:spLocks noChangeArrowheads="1"/>
            </p:cNvSpPr>
            <p:nvPr/>
          </p:nvSpPr>
          <p:spPr bwMode="auto">
            <a:xfrm>
              <a:off x="2916" y="1209"/>
              <a:ext cx="130"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grpSp>
      <p:sp>
        <p:nvSpPr>
          <p:cNvPr id="84101" name="Line 133"/>
          <p:cNvSpPr>
            <a:spLocks noChangeShapeType="1"/>
          </p:cNvSpPr>
          <p:nvPr/>
        </p:nvSpPr>
        <p:spPr bwMode="auto">
          <a:xfrm>
            <a:off x="2508250" y="2803525"/>
            <a:ext cx="1301750" cy="15875"/>
          </a:xfrm>
          <a:prstGeom prst="line">
            <a:avLst/>
          </a:prstGeom>
          <a:noFill/>
          <a:ln w="50800">
            <a:solidFill>
              <a:schemeClr val="accent1"/>
            </a:solidFill>
            <a:round/>
            <a:headEnd/>
            <a:tailEnd type="triangle" w="med" len="med"/>
          </a:ln>
          <a:effectLst/>
        </p:spPr>
        <p:txBody>
          <a:bodyPr wrap="none" anchor="ctr"/>
          <a:lstStyle/>
          <a:p>
            <a:endParaRPr lang="en-US"/>
          </a:p>
        </p:txBody>
      </p:sp>
      <p:sp>
        <p:nvSpPr>
          <p:cNvPr id="84102" name="Line 134"/>
          <p:cNvSpPr>
            <a:spLocks noChangeShapeType="1"/>
          </p:cNvSpPr>
          <p:nvPr/>
        </p:nvSpPr>
        <p:spPr bwMode="auto">
          <a:xfrm>
            <a:off x="4606925" y="3395663"/>
            <a:ext cx="928688" cy="3175"/>
          </a:xfrm>
          <a:prstGeom prst="line">
            <a:avLst/>
          </a:prstGeom>
          <a:noFill/>
          <a:ln w="50800">
            <a:solidFill>
              <a:srgbClr val="FF5008"/>
            </a:solidFill>
            <a:round/>
            <a:headEnd/>
            <a:tailEnd type="triangle" w="med" len="med"/>
          </a:ln>
          <a:effectLst/>
        </p:spPr>
        <p:txBody>
          <a:bodyPr wrap="none" anchor="ctr"/>
          <a:lstStyle/>
          <a:p>
            <a:endParaRPr lang="en-US"/>
          </a:p>
        </p:txBody>
      </p:sp>
      <p:grpSp>
        <p:nvGrpSpPr>
          <p:cNvPr id="84103" name="Group 135"/>
          <p:cNvGrpSpPr>
            <a:grpSpLocks/>
          </p:cNvGrpSpPr>
          <p:nvPr/>
        </p:nvGrpSpPr>
        <p:grpSpPr bwMode="auto">
          <a:xfrm>
            <a:off x="5818188" y="2947988"/>
            <a:ext cx="1677987" cy="1119187"/>
            <a:chOff x="3962" y="1726"/>
            <a:chExt cx="1152" cy="677"/>
          </a:xfrm>
        </p:grpSpPr>
        <p:sp>
          <p:nvSpPr>
            <p:cNvPr id="84104" name="Line 136"/>
            <p:cNvSpPr>
              <a:spLocks noChangeShapeType="1"/>
            </p:cNvSpPr>
            <p:nvPr/>
          </p:nvSpPr>
          <p:spPr bwMode="auto">
            <a:xfrm>
              <a:off x="4315" y="1792"/>
              <a:ext cx="95" cy="57"/>
            </a:xfrm>
            <a:prstGeom prst="line">
              <a:avLst/>
            </a:prstGeom>
            <a:noFill/>
            <a:ln w="25400">
              <a:solidFill>
                <a:srgbClr val="00FF00"/>
              </a:solidFill>
              <a:round/>
              <a:headEnd/>
              <a:tailEnd/>
            </a:ln>
            <a:effectLst/>
          </p:spPr>
          <p:txBody>
            <a:bodyPr wrap="none" anchor="ctr"/>
            <a:lstStyle/>
            <a:p>
              <a:endParaRPr lang="en-US"/>
            </a:p>
          </p:txBody>
        </p:sp>
        <p:sp>
          <p:nvSpPr>
            <p:cNvPr id="84105" name="Line 137"/>
            <p:cNvSpPr>
              <a:spLocks noChangeShapeType="1"/>
            </p:cNvSpPr>
            <p:nvPr/>
          </p:nvSpPr>
          <p:spPr bwMode="auto">
            <a:xfrm>
              <a:off x="4418" y="1865"/>
              <a:ext cx="0" cy="95"/>
            </a:xfrm>
            <a:prstGeom prst="line">
              <a:avLst/>
            </a:prstGeom>
            <a:noFill/>
            <a:ln w="25400">
              <a:solidFill>
                <a:srgbClr val="00FF00"/>
              </a:solidFill>
              <a:round/>
              <a:headEnd/>
              <a:tailEnd/>
            </a:ln>
            <a:effectLst/>
          </p:spPr>
          <p:txBody>
            <a:bodyPr wrap="none" anchor="ctr"/>
            <a:lstStyle/>
            <a:p>
              <a:endParaRPr lang="en-US"/>
            </a:p>
          </p:txBody>
        </p:sp>
        <p:sp>
          <p:nvSpPr>
            <p:cNvPr id="84106" name="Line 138"/>
            <p:cNvSpPr>
              <a:spLocks noChangeShapeType="1"/>
            </p:cNvSpPr>
            <p:nvPr/>
          </p:nvSpPr>
          <p:spPr bwMode="auto">
            <a:xfrm flipH="1">
              <a:off x="4186" y="1792"/>
              <a:ext cx="129" cy="57"/>
            </a:xfrm>
            <a:prstGeom prst="line">
              <a:avLst/>
            </a:prstGeom>
            <a:noFill/>
            <a:ln w="25400">
              <a:solidFill>
                <a:srgbClr val="00FF00"/>
              </a:solidFill>
              <a:round/>
              <a:headEnd/>
              <a:tailEnd/>
            </a:ln>
            <a:effectLst/>
          </p:spPr>
          <p:txBody>
            <a:bodyPr wrap="none" anchor="ctr"/>
            <a:lstStyle/>
            <a:p>
              <a:endParaRPr lang="en-US"/>
            </a:p>
          </p:txBody>
        </p:sp>
        <p:sp>
          <p:nvSpPr>
            <p:cNvPr id="84107" name="Line 139"/>
            <p:cNvSpPr>
              <a:spLocks noChangeShapeType="1"/>
            </p:cNvSpPr>
            <p:nvPr/>
          </p:nvSpPr>
          <p:spPr bwMode="auto">
            <a:xfrm flipV="1">
              <a:off x="4194" y="1849"/>
              <a:ext cx="0" cy="127"/>
            </a:xfrm>
            <a:prstGeom prst="line">
              <a:avLst/>
            </a:prstGeom>
            <a:noFill/>
            <a:ln w="25400">
              <a:solidFill>
                <a:srgbClr val="00FF00"/>
              </a:solidFill>
              <a:round/>
              <a:headEnd/>
              <a:tailEnd/>
            </a:ln>
            <a:effectLst/>
          </p:spPr>
          <p:txBody>
            <a:bodyPr wrap="none" anchor="ctr"/>
            <a:lstStyle/>
            <a:p>
              <a:endParaRPr lang="en-US"/>
            </a:p>
          </p:txBody>
        </p:sp>
        <p:grpSp>
          <p:nvGrpSpPr>
            <p:cNvPr id="84108" name="Group 140"/>
            <p:cNvGrpSpPr>
              <a:grpSpLocks/>
            </p:cNvGrpSpPr>
            <p:nvPr/>
          </p:nvGrpSpPr>
          <p:grpSpPr bwMode="auto">
            <a:xfrm>
              <a:off x="4186" y="1960"/>
              <a:ext cx="224" cy="89"/>
              <a:chOff x="4186" y="1960"/>
              <a:chExt cx="224" cy="89"/>
            </a:xfrm>
          </p:grpSpPr>
          <p:sp>
            <p:nvSpPr>
              <p:cNvPr id="84109" name="Line 141"/>
              <p:cNvSpPr>
                <a:spLocks noChangeShapeType="1"/>
              </p:cNvSpPr>
              <p:nvPr/>
            </p:nvSpPr>
            <p:spPr bwMode="auto">
              <a:xfrm flipV="1">
                <a:off x="4315" y="1960"/>
                <a:ext cx="95" cy="89"/>
              </a:xfrm>
              <a:prstGeom prst="line">
                <a:avLst/>
              </a:prstGeom>
              <a:noFill/>
              <a:ln w="25400">
                <a:solidFill>
                  <a:srgbClr val="00FF00"/>
                </a:solidFill>
                <a:round/>
                <a:headEnd/>
                <a:tailEnd/>
              </a:ln>
              <a:effectLst/>
            </p:spPr>
            <p:txBody>
              <a:bodyPr wrap="none" anchor="ctr"/>
              <a:lstStyle/>
              <a:p>
                <a:endParaRPr lang="en-US"/>
              </a:p>
            </p:txBody>
          </p:sp>
          <p:sp>
            <p:nvSpPr>
              <p:cNvPr id="84110" name="Line 142"/>
              <p:cNvSpPr>
                <a:spLocks noChangeShapeType="1"/>
              </p:cNvSpPr>
              <p:nvPr/>
            </p:nvSpPr>
            <p:spPr bwMode="auto">
              <a:xfrm flipH="1" flipV="1">
                <a:off x="4186" y="1960"/>
                <a:ext cx="129" cy="89"/>
              </a:xfrm>
              <a:prstGeom prst="line">
                <a:avLst/>
              </a:prstGeom>
              <a:noFill/>
              <a:ln w="25400">
                <a:solidFill>
                  <a:srgbClr val="00FF00"/>
                </a:solidFill>
                <a:round/>
                <a:headEnd/>
                <a:tailEnd/>
              </a:ln>
              <a:effectLst/>
            </p:spPr>
            <p:txBody>
              <a:bodyPr wrap="none" anchor="ctr"/>
              <a:lstStyle/>
              <a:p>
                <a:endParaRPr lang="en-US"/>
              </a:p>
            </p:txBody>
          </p:sp>
        </p:grpSp>
        <p:sp>
          <p:nvSpPr>
            <p:cNvPr id="84111" name="Line 143"/>
            <p:cNvSpPr>
              <a:spLocks noChangeShapeType="1"/>
            </p:cNvSpPr>
            <p:nvPr/>
          </p:nvSpPr>
          <p:spPr bwMode="auto">
            <a:xfrm>
              <a:off x="4229" y="1968"/>
              <a:ext cx="76" cy="43"/>
            </a:xfrm>
            <a:prstGeom prst="line">
              <a:avLst/>
            </a:prstGeom>
            <a:noFill/>
            <a:ln w="25400">
              <a:solidFill>
                <a:srgbClr val="00FF00"/>
              </a:solidFill>
              <a:round/>
              <a:headEnd/>
              <a:tailEnd/>
            </a:ln>
            <a:effectLst/>
          </p:spPr>
          <p:txBody>
            <a:bodyPr wrap="none" anchor="ctr"/>
            <a:lstStyle/>
            <a:p>
              <a:endParaRPr lang="en-US"/>
            </a:p>
          </p:txBody>
        </p:sp>
        <p:sp>
          <p:nvSpPr>
            <p:cNvPr id="84112" name="Line 144"/>
            <p:cNvSpPr>
              <a:spLocks noChangeShapeType="1"/>
            </p:cNvSpPr>
            <p:nvPr/>
          </p:nvSpPr>
          <p:spPr bwMode="auto">
            <a:xfrm>
              <a:off x="4390" y="1876"/>
              <a:ext cx="0" cy="83"/>
            </a:xfrm>
            <a:prstGeom prst="line">
              <a:avLst/>
            </a:prstGeom>
            <a:noFill/>
            <a:ln w="25400">
              <a:solidFill>
                <a:srgbClr val="00FF00"/>
              </a:solidFill>
              <a:round/>
              <a:headEnd/>
              <a:tailEnd/>
            </a:ln>
            <a:effectLst/>
          </p:spPr>
          <p:txBody>
            <a:bodyPr wrap="none" anchor="ctr"/>
            <a:lstStyle/>
            <a:p>
              <a:endParaRPr lang="en-US"/>
            </a:p>
          </p:txBody>
        </p:sp>
        <p:sp>
          <p:nvSpPr>
            <p:cNvPr id="84113" name="Line 145"/>
            <p:cNvSpPr>
              <a:spLocks noChangeShapeType="1"/>
            </p:cNvSpPr>
            <p:nvPr/>
          </p:nvSpPr>
          <p:spPr bwMode="auto">
            <a:xfrm flipV="1">
              <a:off x="4230" y="1801"/>
              <a:ext cx="78" cy="77"/>
            </a:xfrm>
            <a:prstGeom prst="line">
              <a:avLst/>
            </a:prstGeom>
            <a:noFill/>
            <a:ln w="25400">
              <a:solidFill>
                <a:srgbClr val="00FF00"/>
              </a:solidFill>
              <a:round/>
              <a:headEnd/>
              <a:tailEnd/>
            </a:ln>
            <a:effectLst/>
          </p:spPr>
          <p:txBody>
            <a:bodyPr wrap="none" anchor="ctr"/>
            <a:lstStyle/>
            <a:p>
              <a:endParaRPr lang="en-US"/>
            </a:p>
          </p:txBody>
        </p:sp>
        <p:sp>
          <p:nvSpPr>
            <p:cNvPr id="84114" name="Line 146"/>
            <p:cNvSpPr>
              <a:spLocks noChangeShapeType="1"/>
            </p:cNvSpPr>
            <p:nvPr/>
          </p:nvSpPr>
          <p:spPr bwMode="auto">
            <a:xfrm>
              <a:off x="4762" y="1795"/>
              <a:ext cx="96" cy="57"/>
            </a:xfrm>
            <a:prstGeom prst="line">
              <a:avLst/>
            </a:prstGeom>
            <a:noFill/>
            <a:ln w="25400">
              <a:solidFill>
                <a:srgbClr val="00FF00"/>
              </a:solidFill>
              <a:round/>
              <a:headEnd/>
              <a:tailEnd/>
            </a:ln>
            <a:effectLst/>
          </p:spPr>
          <p:txBody>
            <a:bodyPr wrap="none" anchor="ctr"/>
            <a:lstStyle/>
            <a:p>
              <a:endParaRPr lang="en-US"/>
            </a:p>
          </p:txBody>
        </p:sp>
        <p:sp>
          <p:nvSpPr>
            <p:cNvPr id="84115" name="Line 147"/>
            <p:cNvSpPr>
              <a:spLocks noChangeShapeType="1"/>
            </p:cNvSpPr>
            <p:nvPr/>
          </p:nvSpPr>
          <p:spPr bwMode="auto">
            <a:xfrm>
              <a:off x="4866" y="1868"/>
              <a:ext cx="0" cy="95"/>
            </a:xfrm>
            <a:prstGeom prst="line">
              <a:avLst/>
            </a:prstGeom>
            <a:noFill/>
            <a:ln w="25400">
              <a:solidFill>
                <a:srgbClr val="00FF00"/>
              </a:solidFill>
              <a:round/>
              <a:headEnd/>
              <a:tailEnd/>
            </a:ln>
            <a:effectLst/>
          </p:spPr>
          <p:txBody>
            <a:bodyPr wrap="none" anchor="ctr"/>
            <a:lstStyle/>
            <a:p>
              <a:endParaRPr lang="en-US"/>
            </a:p>
          </p:txBody>
        </p:sp>
        <p:sp>
          <p:nvSpPr>
            <p:cNvPr id="84116" name="Line 148"/>
            <p:cNvSpPr>
              <a:spLocks noChangeShapeType="1"/>
            </p:cNvSpPr>
            <p:nvPr/>
          </p:nvSpPr>
          <p:spPr bwMode="auto">
            <a:xfrm flipH="1">
              <a:off x="4633" y="1795"/>
              <a:ext cx="129" cy="57"/>
            </a:xfrm>
            <a:prstGeom prst="line">
              <a:avLst/>
            </a:prstGeom>
            <a:noFill/>
            <a:ln w="25400">
              <a:solidFill>
                <a:srgbClr val="00FF00"/>
              </a:solidFill>
              <a:round/>
              <a:headEnd/>
              <a:tailEnd/>
            </a:ln>
            <a:effectLst/>
          </p:spPr>
          <p:txBody>
            <a:bodyPr wrap="none" anchor="ctr"/>
            <a:lstStyle/>
            <a:p>
              <a:endParaRPr lang="en-US"/>
            </a:p>
          </p:txBody>
        </p:sp>
        <p:sp>
          <p:nvSpPr>
            <p:cNvPr id="84117" name="Line 149"/>
            <p:cNvSpPr>
              <a:spLocks noChangeShapeType="1"/>
            </p:cNvSpPr>
            <p:nvPr/>
          </p:nvSpPr>
          <p:spPr bwMode="auto">
            <a:xfrm flipV="1">
              <a:off x="4641" y="1852"/>
              <a:ext cx="0" cy="127"/>
            </a:xfrm>
            <a:prstGeom prst="line">
              <a:avLst/>
            </a:prstGeom>
            <a:noFill/>
            <a:ln w="25400">
              <a:solidFill>
                <a:srgbClr val="00FF00"/>
              </a:solidFill>
              <a:round/>
              <a:headEnd/>
              <a:tailEnd/>
            </a:ln>
            <a:effectLst/>
          </p:spPr>
          <p:txBody>
            <a:bodyPr wrap="none" anchor="ctr"/>
            <a:lstStyle/>
            <a:p>
              <a:endParaRPr lang="en-US"/>
            </a:p>
          </p:txBody>
        </p:sp>
        <p:grpSp>
          <p:nvGrpSpPr>
            <p:cNvPr id="84118" name="Group 150"/>
            <p:cNvGrpSpPr>
              <a:grpSpLocks/>
            </p:cNvGrpSpPr>
            <p:nvPr/>
          </p:nvGrpSpPr>
          <p:grpSpPr bwMode="auto">
            <a:xfrm>
              <a:off x="4633" y="1963"/>
              <a:ext cx="225" cy="90"/>
              <a:chOff x="4633" y="1963"/>
              <a:chExt cx="225" cy="90"/>
            </a:xfrm>
          </p:grpSpPr>
          <p:sp>
            <p:nvSpPr>
              <p:cNvPr id="84119" name="Line 151"/>
              <p:cNvSpPr>
                <a:spLocks noChangeShapeType="1"/>
              </p:cNvSpPr>
              <p:nvPr/>
            </p:nvSpPr>
            <p:spPr bwMode="auto">
              <a:xfrm flipV="1">
                <a:off x="4762" y="1963"/>
                <a:ext cx="96" cy="90"/>
              </a:xfrm>
              <a:prstGeom prst="line">
                <a:avLst/>
              </a:prstGeom>
              <a:noFill/>
              <a:ln w="25400">
                <a:solidFill>
                  <a:srgbClr val="00FF00"/>
                </a:solidFill>
                <a:round/>
                <a:headEnd/>
                <a:tailEnd/>
              </a:ln>
              <a:effectLst/>
            </p:spPr>
            <p:txBody>
              <a:bodyPr wrap="none" anchor="ctr"/>
              <a:lstStyle/>
              <a:p>
                <a:endParaRPr lang="en-US"/>
              </a:p>
            </p:txBody>
          </p:sp>
          <p:sp>
            <p:nvSpPr>
              <p:cNvPr id="84120" name="Line 152"/>
              <p:cNvSpPr>
                <a:spLocks noChangeShapeType="1"/>
              </p:cNvSpPr>
              <p:nvPr/>
            </p:nvSpPr>
            <p:spPr bwMode="auto">
              <a:xfrm flipH="1" flipV="1">
                <a:off x="4633" y="1963"/>
                <a:ext cx="129" cy="90"/>
              </a:xfrm>
              <a:prstGeom prst="line">
                <a:avLst/>
              </a:prstGeom>
              <a:noFill/>
              <a:ln w="25400">
                <a:solidFill>
                  <a:srgbClr val="00FF00"/>
                </a:solidFill>
                <a:round/>
                <a:headEnd/>
                <a:tailEnd/>
              </a:ln>
              <a:effectLst/>
            </p:spPr>
            <p:txBody>
              <a:bodyPr wrap="none" anchor="ctr"/>
              <a:lstStyle/>
              <a:p>
                <a:endParaRPr lang="en-US"/>
              </a:p>
            </p:txBody>
          </p:sp>
        </p:grpSp>
        <p:sp>
          <p:nvSpPr>
            <p:cNvPr id="84121" name="Line 153"/>
            <p:cNvSpPr>
              <a:spLocks noChangeShapeType="1"/>
            </p:cNvSpPr>
            <p:nvPr/>
          </p:nvSpPr>
          <p:spPr bwMode="auto">
            <a:xfrm flipV="1">
              <a:off x="4673" y="1804"/>
              <a:ext cx="77" cy="77"/>
            </a:xfrm>
            <a:prstGeom prst="line">
              <a:avLst/>
            </a:prstGeom>
            <a:noFill/>
            <a:ln w="25400">
              <a:solidFill>
                <a:srgbClr val="00FF00"/>
              </a:solidFill>
              <a:round/>
              <a:headEnd/>
              <a:tailEnd/>
            </a:ln>
            <a:effectLst/>
          </p:spPr>
          <p:txBody>
            <a:bodyPr wrap="none" anchor="ctr"/>
            <a:lstStyle/>
            <a:p>
              <a:endParaRPr lang="en-US"/>
            </a:p>
          </p:txBody>
        </p:sp>
        <p:sp>
          <p:nvSpPr>
            <p:cNvPr id="84122" name="Line 154"/>
            <p:cNvSpPr>
              <a:spLocks noChangeShapeType="1"/>
            </p:cNvSpPr>
            <p:nvPr/>
          </p:nvSpPr>
          <p:spPr bwMode="auto">
            <a:xfrm>
              <a:off x="4602" y="2144"/>
              <a:ext cx="96" cy="59"/>
            </a:xfrm>
            <a:prstGeom prst="line">
              <a:avLst/>
            </a:prstGeom>
            <a:noFill/>
            <a:ln w="25400">
              <a:solidFill>
                <a:srgbClr val="00FF00"/>
              </a:solidFill>
              <a:round/>
              <a:headEnd/>
              <a:tailEnd/>
            </a:ln>
            <a:effectLst/>
          </p:spPr>
          <p:txBody>
            <a:bodyPr wrap="none" anchor="ctr"/>
            <a:lstStyle/>
            <a:p>
              <a:endParaRPr lang="en-US"/>
            </a:p>
          </p:txBody>
        </p:sp>
        <p:sp>
          <p:nvSpPr>
            <p:cNvPr id="84123" name="Line 155"/>
            <p:cNvSpPr>
              <a:spLocks noChangeShapeType="1"/>
            </p:cNvSpPr>
            <p:nvPr/>
          </p:nvSpPr>
          <p:spPr bwMode="auto">
            <a:xfrm>
              <a:off x="4706" y="2219"/>
              <a:ext cx="0" cy="93"/>
            </a:xfrm>
            <a:prstGeom prst="line">
              <a:avLst/>
            </a:prstGeom>
            <a:noFill/>
            <a:ln w="25400">
              <a:solidFill>
                <a:srgbClr val="00FF00"/>
              </a:solidFill>
              <a:round/>
              <a:headEnd/>
              <a:tailEnd/>
            </a:ln>
            <a:effectLst/>
          </p:spPr>
          <p:txBody>
            <a:bodyPr wrap="none" anchor="ctr"/>
            <a:lstStyle/>
            <a:p>
              <a:endParaRPr lang="en-US"/>
            </a:p>
          </p:txBody>
        </p:sp>
        <p:sp>
          <p:nvSpPr>
            <p:cNvPr id="84124" name="Line 156"/>
            <p:cNvSpPr>
              <a:spLocks noChangeShapeType="1"/>
            </p:cNvSpPr>
            <p:nvPr/>
          </p:nvSpPr>
          <p:spPr bwMode="auto">
            <a:xfrm flipH="1">
              <a:off x="4475" y="2144"/>
              <a:ext cx="127" cy="59"/>
            </a:xfrm>
            <a:prstGeom prst="line">
              <a:avLst/>
            </a:prstGeom>
            <a:noFill/>
            <a:ln w="25400">
              <a:solidFill>
                <a:srgbClr val="00FF00"/>
              </a:solidFill>
              <a:round/>
              <a:headEnd/>
              <a:tailEnd/>
            </a:ln>
            <a:effectLst/>
          </p:spPr>
          <p:txBody>
            <a:bodyPr wrap="none" anchor="ctr"/>
            <a:lstStyle/>
            <a:p>
              <a:endParaRPr lang="en-US"/>
            </a:p>
          </p:txBody>
        </p:sp>
        <p:sp>
          <p:nvSpPr>
            <p:cNvPr id="84125" name="Line 157"/>
            <p:cNvSpPr>
              <a:spLocks noChangeShapeType="1"/>
            </p:cNvSpPr>
            <p:nvPr/>
          </p:nvSpPr>
          <p:spPr bwMode="auto">
            <a:xfrm flipV="1">
              <a:off x="4483" y="2203"/>
              <a:ext cx="0" cy="125"/>
            </a:xfrm>
            <a:prstGeom prst="line">
              <a:avLst/>
            </a:prstGeom>
            <a:noFill/>
            <a:ln w="25400">
              <a:solidFill>
                <a:srgbClr val="00FF00"/>
              </a:solidFill>
              <a:round/>
              <a:headEnd/>
              <a:tailEnd/>
            </a:ln>
            <a:effectLst/>
          </p:spPr>
          <p:txBody>
            <a:bodyPr wrap="none" anchor="ctr"/>
            <a:lstStyle/>
            <a:p>
              <a:endParaRPr lang="en-US"/>
            </a:p>
          </p:txBody>
        </p:sp>
        <p:grpSp>
          <p:nvGrpSpPr>
            <p:cNvPr id="84126" name="Group 158"/>
            <p:cNvGrpSpPr>
              <a:grpSpLocks/>
            </p:cNvGrpSpPr>
            <p:nvPr/>
          </p:nvGrpSpPr>
          <p:grpSpPr bwMode="auto">
            <a:xfrm>
              <a:off x="4475" y="2312"/>
              <a:ext cx="223" cy="91"/>
              <a:chOff x="4475" y="2312"/>
              <a:chExt cx="223" cy="91"/>
            </a:xfrm>
          </p:grpSpPr>
          <p:sp>
            <p:nvSpPr>
              <p:cNvPr id="84127" name="Line 159"/>
              <p:cNvSpPr>
                <a:spLocks noChangeShapeType="1"/>
              </p:cNvSpPr>
              <p:nvPr/>
            </p:nvSpPr>
            <p:spPr bwMode="auto">
              <a:xfrm flipV="1">
                <a:off x="4602" y="2312"/>
                <a:ext cx="96" cy="91"/>
              </a:xfrm>
              <a:prstGeom prst="line">
                <a:avLst/>
              </a:prstGeom>
              <a:noFill/>
              <a:ln w="25400">
                <a:solidFill>
                  <a:srgbClr val="00FF00"/>
                </a:solidFill>
                <a:round/>
                <a:headEnd/>
                <a:tailEnd/>
              </a:ln>
              <a:effectLst/>
            </p:spPr>
            <p:txBody>
              <a:bodyPr wrap="none" anchor="ctr"/>
              <a:lstStyle/>
              <a:p>
                <a:endParaRPr lang="en-US"/>
              </a:p>
            </p:txBody>
          </p:sp>
          <p:sp>
            <p:nvSpPr>
              <p:cNvPr id="84128" name="Line 160"/>
              <p:cNvSpPr>
                <a:spLocks noChangeShapeType="1"/>
              </p:cNvSpPr>
              <p:nvPr/>
            </p:nvSpPr>
            <p:spPr bwMode="auto">
              <a:xfrm flipH="1" flipV="1">
                <a:off x="4475" y="2312"/>
                <a:ext cx="127" cy="91"/>
              </a:xfrm>
              <a:prstGeom prst="line">
                <a:avLst/>
              </a:prstGeom>
              <a:noFill/>
              <a:ln w="25400">
                <a:solidFill>
                  <a:srgbClr val="00FF00"/>
                </a:solidFill>
                <a:round/>
                <a:headEnd/>
                <a:tailEnd/>
              </a:ln>
              <a:effectLst/>
            </p:spPr>
            <p:txBody>
              <a:bodyPr wrap="none" anchor="ctr"/>
              <a:lstStyle/>
              <a:p>
                <a:endParaRPr lang="en-US"/>
              </a:p>
            </p:txBody>
          </p:sp>
        </p:grpSp>
        <p:sp>
          <p:nvSpPr>
            <p:cNvPr id="84129" name="Line 161"/>
            <p:cNvSpPr>
              <a:spLocks noChangeShapeType="1"/>
            </p:cNvSpPr>
            <p:nvPr/>
          </p:nvSpPr>
          <p:spPr bwMode="auto">
            <a:xfrm>
              <a:off x="4525" y="2315"/>
              <a:ext cx="74" cy="43"/>
            </a:xfrm>
            <a:prstGeom prst="line">
              <a:avLst/>
            </a:prstGeom>
            <a:noFill/>
            <a:ln w="25400">
              <a:solidFill>
                <a:srgbClr val="00FF00"/>
              </a:solidFill>
              <a:round/>
              <a:headEnd/>
              <a:tailEnd/>
            </a:ln>
            <a:effectLst/>
          </p:spPr>
          <p:txBody>
            <a:bodyPr wrap="none" anchor="ctr"/>
            <a:lstStyle/>
            <a:p>
              <a:endParaRPr lang="en-US"/>
            </a:p>
          </p:txBody>
        </p:sp>
        <p:sp>
          <p:nvSpPr>
            <p:cNvPr id="84130" name="Line 162"/>
            <p:cNvSpPr>
              <a:spLocks noChangeShapeType="1"/>
            </p:cNvSpPr>
            <p:nvPr/>
          </p:nvSpPr>
          <p:spPr bwMode="auto">
            <a:xfrm>
              <a:off x="4682" y="2224"/>
              <a:ext cx="0" cy="82"/>
            </a:xfrm>
            <a:prstGeom prst="line">
              <a:avLst/>
            </a:prstGeom>
            <a:noFill/>
            <a:ln w="25400">
              <a:solidFill>
                <a:srgbClr val="00FF00"/>
              </a:solidFill>
              <a:round/>
              <a:headEnd/>
              <a:tailEnd/>
            </a:ln>
            <a:effectLst/>
          </p:spPr>
          <p:txBody>
            <a:bodyPr wrap="none" anchor="ctr"/>
            <a:lstStyle/>
            <a:p>
              <a:endParaRPr lang="en-US"/>
            </a:p>
          </p:txBody>
        </p:sp>
        <p:sp>
          <p:nvSpPr>
            <p:cNvPr id="84131" name="Line 163"/>
            <p:cNvSpPr>
              <a:spLocks noChangeShapeType="1"/>
            </p:cNvSpPr>
            <p:nvPr/>
          </p:nvSpPr>
          <p:spPr bwMode="auto">
            <a:xfrm flipV="1">
              <a:off x="4518" y="2156"/>
              <a:ext cx="77" cy="77"/>
            </a:xfrm>
            <a:prstGeom prst="line">
              <a:avLst/>
            </a:prstGeom>
            <a:noFill/>
            <a:ln w="25400">
              <a:solidFill>
                <a:srgbClr val="00FF00"/>
              </a:solidFill>
              <a:round/>
              <a:headEnd/>
              <a:tailEnd/>
            </a:ln>
            <a:effectLst/>
          </p:spPr>
          <p:txBody>
            <a:bodyPr wrap="none" anchor="ctr"/>
            <a:lstStyle/>
            <a:p>
              <a:endParaRPr lang="en-US"/>
            </a:p>
          </p:txBody>
        </p:sp>
        <p:sp>
          <p:nvSpPr>
            <p:cNvPr id="84132" name="Line 164"/>
            <p:cNvSpPr>
              <a:spLocks noChangeShapeType="1"/>
            </p:cNvSpPr>
            <p:nvPr/>
          </p:nvSpPr>
          <p:spPr bwMode="auto">
            <a:xfrm>
              <a:off x="4576" y="1821"/>
              <a:ext cx="56" cy="30"/>
            </a:xfrm>
            <a:prstGeom prst="line">
              <a:avLst/>
            </a:prstGeom>
            <a:noFill/>
            <a:ln w="25400">
              <a:solidFill>
                <a:srgbClr val="00FF00"/>
              </a:solidFill>
              <a:round/>
              <a:headEnd/>
              <a:tailEnd/>
            </a:ln>
            <a:effectLst/>
          </p:spPr>
          <p:txBody>
            <a:bodyPr wrap="none" anchor="ctr"/>
            <a:lstStyle/>
            <a:p>
              <a:endParaRPr lang="en-US"/>
            </a:p>
          </p:txBody>
        </p:sp>
        <p:sp>
          <p:nvSpPr>
            <p:cNvPr id="84133" name="Line 165"/>
            <p:cNvSpPr>
              <a:spLocks noChangeShapeType="1"/>
            </p:cNvSpPr>
            <p:nvPr/>
          </p:nvSpPr>
          <p:spPr bwMode="auto">
            <a:xfrm>
              <a:off x="4638" y="1868"/>
              <a:ext cx="0" cy="95"/>
            </a:xfrm>
            <a:prstGeom prst="line">
              <a:avLst/>
            </a:prstGeom>
            <a:noFill/>
            <a:ln w="25400">
              <a:solidFill>
                <a:srgbClr val="00FF00"/>
              </a:solidFill>
              <a:round/>
              <a:headEnd/>
              <a:tailEnd/>
            </a:ln>
            <a:effectLst/>
          </p:spPr>
          <p:txBody>
            <a:bodyPr wrap="none" anchor="ctr"/>
            <a:lstStyle/>
            <a:p>
              <a:endParaRPr lang="en-US"/>
            </a:p>
          </p:txBody>
        </p:sp>
        <p:sp>
          <p:nvSpPr>
            <p:cNvPr id="84134" name="Line 166"/>
            <p:cNvSpPr>
              <a:spLocks noChangeShapeType="1"/>
            </p:cNvSpPr>
            <p:nvPr/>
          </p:nvSpPr>
          <p:spPr bwMode="auto">
            <a:xfrm flipH="1">
              <a:off x="4406" y="1819"/>
              <a:ext cx="93" cy="41"/>
            </a:xfrm>
            <a:prstGeom prst="line">
              <a:avLst/>
            </a:prstGeom>
            <a:noFill/>
            <a:ln w="25400">
              <a:solidFill>
                <a:srgbClr val="00FF00"/>
              </a:solidFill>
              <a:round/>
              <a:headEnd/>
              <a:tailEnd/>
            </a:ln>
            <a:effectLst/>
          </p:spPr>
          <p:txBody>
            <a:bodyPr wrap="none" anchor="ctr"/>
            <a:lstStyle/>
            <a:p>
              <a:endParaRPr lang="en-US"/>
            </a:p>
          </p:txBody>
        </p:sp>
        <p:sp>
          <p:nvSpPr>
            <p:cNvPr id="84135" name="Line 167"/>
            <p:cNvSpPr>
              <a:spLocks noChangeShapeType="1"/>
            </p:cNvSpPr>
            <p:nvPr/>
          </p:nvSpPr>
          <p:spPr bwMode="auto">
            <a:xfrm flipV="1">
              <a:off x="4414" y="1852"/>
              <a:ext cx="0" cy="127"/>
            </a:xfrm>
            <a:prstGeom prst="line">
              <a:avLst/>
            </a:prstGeom>
            <a:noFill/>
            <a:ln w="25400">
              <a:solidFill>
                <a:srgbClr val="00FF00"/>
              </a:solidFill>
              <a:round/>
              <a:headEnd/>
              <a:tailEnd/>
            </a:ln>
            <a:effectLst/>
          </p:spPr>
          <p:txBody>
            <a:bodyPr wrap="none" anchor="ctr"/>
            <a:lstStyle/>
            <a:p>
              <a:endParaRPr lang="en-US"/>
            </a:p>
          </p:txBody>
        </p:sp>
        <p:grpSp>
          <p:nvGrpSpPr>
            <p:cNvPr id="84136" name="Group 168"/>
            <p:cNvGrpSpPr>
              <a:grpSpLocks/>
            </p:cNvGrpSpPr>
            <p:nvPr/>
          </p:nvGrpSpPr>
          <p:grpSpPr bwMode="auto">
            <a:xfrm>
              <a:off x="4406" y="1963"/>
              <a:ext cx="224" cy="90"/>
              <a:chOff x="4406" y="1963"/>
              <a:chExt cx="224" cy="90"/>
            </a:xfrm>
          </p:grpSpPr>
          <p:sp>
            <p:nvSpPr>
              <p:cNvPr id="84137" name="Line 169"/>
              <p:cNvSpPr>
                <a:spLocks noChangeShapeType="1"/>
              </p:cNvSpPr>
              <p:nvPr/>
            </p:nvSpPr>
            <p:spPr bwMode="auto">
              <a:xfrm flipV="1">
                <a:off x="4534" y="1963"/>
                <a:ext cx="96" cy="90"/>
              </a:xfrm>
              <a:prstGeom prst="line">
                <a:avLst/>
              </a:prstGeom>
              <a:noFill/>
              <a:ln w="25400">
                <a:solidFill>
                  <a:srgbClr val="00FF00"/>
                </a:solidFill>
                <a:round/>
                <a:headEnd/>
                <a:tailEnd/>
              </a:ln>
              <a:effectLst/>
            </p:spPr>
            <p:txBody>
              <a:bodyPr wrap="none" anchor="ctr"/>
              <a:lstStyle/>
              <a:p>
                <a:endParaRPr lang="en-US"/>
              </a:p>
            </p:txBody>
          </p:sp>
          <p:sp>
            <p:nvSpPr>
              <p:cNvPr id="84138" name="Line 170"/>
              <p:cNvSpPr>
                <a:spLocks noChangeShapeType="1"/>
              </p:cNvSpPr>
              <p:nvPr/>
            </p:nvSpPr>
            <p:spPr bwMode="auto">
              <a:xfrm flipH="1" flipV="1">
                <a:off x="4406" y="1963"/>
                <a:ext cx="128" cy="90"/>
              </a:xfrm>
              <a:prstGeom prst="line">
                <a:avLst/>
              </a:prstGeom>
              <a:noFill/>
              <a:ln w="25400">
                <a:solidFill>
                  <a:srgbClr val="00FF00"/>
                </a:solidFill>
                <a:round/>
                <a:headEnd/>
                <a:tailEnd/>
              </a:ln>
              <a:effectLst/>
            </p:spPr>
            <p:txBody>
              <a:bodyPr wrap="none" anchor="ctr"/>
              <a:lstStyle/>
              <a:p>
                <a:endParaRPr lang="en-US"/>
              </a:p>
            </p:txBody>
          </p:sp>
        </p:grpSp>
        <p:sp>
          <p:nvSpPr>
            <p:cNvPr id="84139" name="Line 171"/>
            <p:cNvSpPr>
              <a:spLocks noChangeShapeType="1"/>
            </p:cNvSpPr>
            <p:nvPr/>
          </p:nvSpPr>
          <p:spPr bwMode="auto">
            <a:xfrm>
              <a:off x="4538" y="2052"/>
              <a:ext cx="46" cy="73"/>
            </a:xfrm>
            <a:prstGeom prst="line">
              <a:avLst/>
            </a:prstGeom>
            <a:noFill/>
            <a:ln w="25400">
              <a:solidFill>
                <a:srgbClr val="00FF00"/>
              </a:solidFill>
              <a:round/>
              <a:headEnd/>
              <a:tailEnd/>
            </a:ln>
            <a:effectLst/>
          </p:spPr>
          <p:txBody>
            <a:bodyPr wrap="none" anchor="ctr"/>
            <a:lstStyle/>
            <a:p>
              <a:endParaRPr lang="en-US"/>
            </a:p>
          </p:txBody>
        </p:sp>
        <p:sp>
          <p:nvSpPr>
            <p:cNvPr id="84140" name="Line 172"/>
            <p:cNvSpPr>
              <a:spLocks noChangeShapeType="1"/>
            </p:cNvSpPr>
            <p:nvPr/>
          </p:nvSpPr>
          <p:spPr bwMode="auto">
            <a:xfrm flipV="1">
              <a:off x="4715" y="2164"/>
              <a:ext cx="41" cy="50"/>
            </a:xfrm>
            <a:prstGeom prst="line">
              <a:avLst/>
            </a:prstGeom>
            <a:noFill/>
            <a:ln w="25400">
              <a:solidFill>
                <a:srgbClr val="00FF00"/>
              </a:solidFill>
              <a:round/>
              <a:headEnd/>
              <a:tailEnd/>
            </a:ln>
            <a:effectLst/>
          </p:spPr>
          <p:txBody>
            <a:bodyPr wrap="none" anchor="ctr"/>
            <a:lstStyle/>
            <a:p>
              <a:endParaRPr lang="en-US"/>
            </a:p>
          </p:txBody>
        </p:sp>
        <p:sp>
          <p:nvSpPr>
            <p:cNvPr id="84141" name="Line 173"/>
            <p:cNvSpPr>
              <a:spLocks noChangeShapeType="1"/>
            </p:cNvSpPr>
            <p:nvPr/>
          </p:nvSpPr>
          <p:spPr bwMode="auto">
            <a:xfrm flipH="1">
              <a:off x="4466" y="2052"/>
              <a:ext cx="68" cy="21"/>
            </a:xfrm>
            <a:prstGeom prst="line">
              <a:avLst/>
            </a:prstGeom>
            <a:noFill/>
            <a:ln w="25400">
              <a:solidFill>
                <a:srgbClr val="00FF00"/>
              </a:solidFill>
              <a:round/>
              <a:headEnd/>
              <a:tailEnd/>
            </a:ln>
            <a:effectLst/>
          </p:spPr>
          <p:txBody>
            <a:bodyPr wrap="none" anchor="ctr"/>
            <a:lstStyle/>
            <a:p>
              <a:endParaRPr lang="en-US"/>
            </a:p>
          </p:txBody>
        </p:sp>
        <p:sp>
          <p:nvSpPr>
            <p:cNvPr id="84142" name="Line 174"/>
            <p:cNvSpPr>
              <a:spLocks noChangeShapeType="1"/>
            </p:cNvSpPr>
            <p:nvPr/>
          </p:nvSpPr>
          <p:spPr bwMode="auto">
            <a:xfrm flipH="1">
              <a:off x="4139" y="1972"/>
              <a:ext cx="59" cy="23"/>
            </a:xfrm>
            <a:prstGeom prst="line">
              <a:avLst/>
            </a:prstGeom>
            <a:noFill/>
            <a:ln w="25400">
              <a:solidFill>
                <a:srgbClr val="00FF00"/>
              </a:solidFill>
              <a:round/>
              <a:headEnd/>
              <a:tailEnd/>
            </a:ln>
            <a:effectLst/>
          </p:spPr>
          <p:txBody>
            <a:bodyPr wrap="none" anchor="ctr"/>
            <a:lstStyle/>
            <a:p>
              <a:endParaRPr lang="en-US"/>
            </a:p>
          </p:txBody>
        </p:sp>
        <p:sp>
          <p:nvSpPr>
            <p:cNvPr id="84143" name="Line 175"/>
            <p:cNvSpPr>
              <a:spLocks noChangeShapeType="1"/>
            </p:cNvSpPr>
            <p:nvPr/>
          </p:nvSpPr>
          <p:spPr bwMode="auto">
            <a:xfrm flipH="1" flipV="1">
              <a:off x="4133" y="1804"/>
              <a:ext cx="65" cy="58"/>
            </a:xfrm>
            <a:prstGeom prst="line">
              <a:avLst/>
            </a:prstGeom>
            <a:noFill/>
            <a:ln w="25400">
              <a:solidFill>
                <a:srgbClr val="00FF00"/>
              </a:solidFill>
              <a:round/>
              <a:headEnd/>
              <a:tailEnd/>
            </a:ln>
            <a:effectLst/>
          </p:spPr>
          <p:txBody>
            <a:bodyPr wrap="none" anchor="ctr"/>
            <a:lstStyle/>
            <a:p>
              <a:endParaRPr lang="en-US"/>
            </a:p>
          </p:txBody>
        </p:sp>
        <p:sp>
          <p:nvSpPr>
            <p:cNvPr id="84144" name="Line 176"/>
            <p:cNvSpPr>
              <a:spLocks noChangeShapeType="1"/>
            </p:cNvSpPr>
            <p:nvPr/>
          </p:nvSpPr>
          <p:spPr bwMode="auto">
            <a:xfrm flipV="1">
              <a:off x="4862" y="1811"/>
              <a:ext cx="44" cy="51"/>
            </a:xfrm>
            <a:prstGeom prst="line">
              <a:avLst/>
            </a:prstGeom>
            <a:noFill/>
            <a:ln w="25400">
              <a:solidFill>
                <a:srgbClr val="00FF00"/>
              </a:solidFill>
              <a:round/>
              <a:headEnd/>
              <a:tailEnd/>
            </a:ln>
            <a:effectLst/>
          </p:spPr>
          <p:txBody>
            <a:bodyPr wrap="none" anchor="ctr"/>
            <a:lstStyle/>
            <a:p>
              <a:endParaRPr lang="en-US"/>
            </a:p>
          </p:txBody>
        </p:sp>
        <p:sp>
          <p:nvSpPr>
            <p:cNvPr id="84145" name="Line 177"/>
            <p:cNvSpPr>
              <a:spLocks noChangeShapeType="1"/>
            </p:cNvSpPr>
            <p:nvPr/>
          </p:nvSpPr>
          <p:spPr bwMode="auto">
            <a:xfrm>
              <a:off x="4874" y="1979"/>
              <a:ext cx="32" cy="22"/>
            </a:xfrm>
            <a:prstGeom prst="line">
              <a:avLst/>
            </a:prstGeom>
            <a:noFill/>
            <a:ln w="25400">
              <a:solidFill>
                <a:srgbClr val="00FF00"/>
              </a:solidFill>
              <a:round/>
              <a:headEnd/>
              <a:tailEnd/>
            </a:ln>
            <a:effectLst/>
          </p:spPr>
          <p:txBody>
            <a:bodyPr wrap="none" anchor="ctr"/>
            <a:lstStyle/>
            <a:p>
              <a:endParaRPr lang="en-US"/>
            </a:p>
          </p:txBody>
        </p:sp>
        <p:sp>
          <p:nvSpPr>
            <p:cNvPr id="84146" name="Rectangle 178"/>
            <p:cNvSpPr>
              <a:spLocks noChangeArrowheads="1"/>
            </p:cNvSpPr>
            <p:nvPr/>
          </p:nvSpPr>
          <p:spPr bwMode="auto">
            <a:xfrm>
              <a:off x="4769" y="2098"/>
              <a:ext cx="345"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COOH</a:t>
              </a:r>
            </a:p>
          </p:txBody>
        </p:sp>
        <p:sp>
          <p:nvSpPr>
            <p:cNvPr id="84147" name="Rectangle 179"/>
            <p:cNvSpPr>
              <a:spLocks noChangeArrowheads="1"/>
            </p:cNvSpPr>
            <p:nvPr/>
          </p:nvSpPr>
          <p:spPr bwMode="auto">
            <a:xfrm>
              <a:off x="4373" y="2036"/>
              <a:ext cx="126"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H</a:t>
              </a:r>
            </a:p>
          </p:txBody>
        </p:sp>
        <p:sp>
          <p:nvSpPr>
            <p:cNvPr id="84148" name="Rectangle 180"/>
            <p:cNvSpPr>
              <a:spLocks noChangeArrowheads="1"/>
            </p:cNvSpPr>
            <p:nvPr/>
          </p:nvSpPr>
          <p:spPr bwMode="auto">
            <a:xfrm>
              <a:off x="4905" y="1953"/>
              <a:ext cx="152"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sp>
          <p:nvSpPr>
            <p:cNvPr id="84149" name="Rectangle 181"/>
            <p:cNvSpPr>
              <a:spLocks noChangeArrowheads="1"/>
            </p:cNvSpPr>
            <p:nvPr/>
          </p:nvSpPr>
          <p:spPr bwMode="auto">
            <a:xfrm>
              <a:off x="4905" y="1743"/>
              <a:ext cx="130"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sp>
          <p:nvSpPr>
            <p:cNvPr id="84150" name="Rectangle 182"/>
            <p:cNvSpPr>
              <a:spLocks noChangeArrowheads="1"/>
            </p:cNvSpPr>
            <p:nvPr/>
          </p:nvSpPr>
          <p:spPr bwMode="auto">
            <a:xfrm>
              <a:off x="3962" y="1738"/>
              <a:ext cx="200"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HO</a:t>
              </a:r>
            </a:p>
          </p:txBody>
        </p:sp>
        <p:sp>
          <p:nvSpPr>
            <p:cNvPr id="84151" name="Rectangle 183"/>
            <p:cNvSpPr>
              <a:spLocks noChangeArrowheads="1"/>
            </p:cNvSpPr>
            <p:nvPr/>
          </p:nvSpPr>
          <p:spPr bwMode="auto">
            <a:xfrm>
              <a:off x="4025" y="1952"/>
              <a:ext cx="153" cy="126"/>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Cl</a:t>
              </a:r>
            </a:p>
          </p:txBody>
        </p:sp>
        <p:sp>
          <p:nvSpPr>
            <p:cNvPr id="84152" name="Rectangle 184"/>
            <p:cNvSpPr>
              <a:spLocks noChangeArrowheads="1"/>
            </p:cNvSpPr>
            <p:nvPr/>
          </p:nvSpPr>
          <p:spPr bwMode="auto">
            <a:xfrm>
              <a:off x="4468" y="1726"/>
              <a:ext cx="130" cy="127"/>
            </a:xfrm>
            <a:prstGeom prst="rect">
              <a:avLst/>
            </a:prstGeom>
            <a:noFill/>
            <a:ln w="12700">
              <a:noFill/>
              <a:miter lim="800000"/>
              <a:headEnd/>
              <a:tailEnd/>
            </a:ln>
            <a:effectLst/>
          </p:spPr>
          <p:txBody>
            <a:bodyPr wrap="none" lIns="41275" tIns="20638" rIns="41275" bIns="20638">
              <a:spAutoFit/>
            </a:bodyPr>
            <a:lstStyle/>
            <a:p>
              <a:pPr defTabSz="327025" eaLnBrk="0" hangingPunct="0"/>
              <a:r>
                <a:rPr lang="en-US" sz="1100" b="1"/>
                <a:t>O</a:t>
              </a:r>
            </a:p>
          </p:txBody>
        </p:sp>
        <p:sp>
          <p:nvSpPr>
            <p:cNvPr id="84153" name="Line 185"/>
            <p:cNvSpPr>
              <a:spLocks noChangeShapeType="1"/>
            </p:cNvSpPr>
            <p:nvPr/>
          </p:nvSpPr>
          <p:spPr bwMode="auto">
            <a:xfrm flipV="1">
              <a:off x="4878" y="1832"/>
              <a:ext cx="43" cy="51"/>
            </a:xfrm>
            <a:prstGeom prst="line">
              <a:avLst/>
            </a:prstGeom>
            <a:noFill/>
            <a:ln w="25400">
              <a:solidFill>
                <a:srgbClr val="00FF00"/>
              </a:solidFill>
              <a:round/>
              <a:headEnd/>
              <a:tailEnd/>
            </a:ln>
            <a:effectLst/>
          </p:spPr>
          <p:txBody>
            <a:bodyPr wrap="none" anchor="ctr"/>
            <a:lstStyle/>
            <a:p>
              <a:endParaRPr lang="en-US"/>
            </a:p>
          </p:txBody>
        </p:sp>
        <p:sp>
          <p:nvSpPr>
            <p:cNvPr id="84154" name="Line 186"/>
            <p:cNvSpPr>
              <a:spLocks noChangeShapeType="1"/>
            </p:cNvSpPr>
            <p:nvPr/>
          </p:nvSpPr>
          <p:spPr bwMode="auto">
            <a:xfrm flipV="1">
              <a:off x="4762" y="1952"/>
              <a:ext cx="76" cy="78"/>
            </a:xfrm>
            <a:prstGeom prst="line">
              <a:avLst/>
            </a:prstGeom>
            <a:noFill/>
            <a:ln w="25400">
              <a:solidFill>
                <a:srgbClr val="00FF00"/>
              </a:solidFill>
              <a:round/>
              <a:headEnd/>
              <a:tailEnd/>
            </a:ln>
            <a:effectLst/>
          </p:spPr>
          <p:txBody>
            <a:bodyPr wrap="none" anchor="ctr"/>
            <a:lstStyle/>
            <a:p>
              <a:endParaRPr lang="en-US"/>
            </a:p>
          </p:txBody>
        </p:sp>
        <p:sp>
          <p:nvSpPr>
            <p:cNvPr id="84155" name="Line 187"/>
            <p:cNvSpPr>
              <a:spLocks noChangeShapeType="1"/>
            </p:cNvSpPr>
            <p:nvPr/>
          </p:nvSpPr>
          <p:spPr bwMode="auto">
            <a:xfrm flipV="1">
              <a:off x="4532" y="1951"/>
              <a:ext cx="77" cy="77"/>
            </a:xfrm>
            <a:prstGeom prst="line">
              <a:avLst/>
            </a:prstGeom>
            <a:noFill/>
            <a:ln w="25400">
              <a:solidFill>
                <a:srgbClr val="00FF00"/>
              </a:solidFill>
              <a:round/>
              <a:headEnd/>
              <a:tailEnd/>
            </a:ln>
            <a:effectLst/>
          </p:spPr>
          <p:txBody>
            <a:bodyPr wrap="none" anchor="ctr"/>
            <a:lstStyle/>
            <a:p>
              <a:endParaRPr lang="en-US"/>
            </a:p>
          </p:txBody>
        </p:sp>
      </p:grpSp>
      <p:sp>
        <p:nvSpPr>
          <p:cNvPr id="84156" name="Rectangle 188"/>
          <p:cNvSpPr>
            <a:spLocks noChangeArrowheads="1"/>
          </p:cNvSpPr>
          <p:nvPr/>
        </p:nvSpPr>
        <p:spPr bwMode="auto">
          <a:xfrm>
            <a:off x="5975350" y="2090738"/>
            <a:ext cx="1733550" cy="407987"/>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2200" b="1">
                <a:solidFill>
                  <a:schemeClr val="tx2"/>
                </a:solidFill>
              </a:rPr>
              <a:t>Fluorescent</a:t>
            </a:r>
          </a:p>
        </p:txBody>
      </p:sp>
      <p:sp>
        <p:nvSpPr>
          <p:cNvPr id="84157" name="Rectangle 189"/>
          <p:cNvSpPr>
            <a:spLocks noChangeArrowheads="1"/>
          </p:cNvSpPr>
          <p:nvPr/>
        </p:nvSpPr>
        <p:spPr bwMode="auto">
          <a:xfrm>
            <a:off x="2514600" y="2841625"/>
            <a:ext cx="1382713" cy="361950"/>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900" b="1"/>
              <a:t>Hydrolysis</a:t>
            </a:r>
          </a:p>
        </p:txBody>
      </p:sp>
      <p:sp>
        <p:nvSpPr>
          <p:cNvPr id="84158" name="Rectangle 190"/>
          <p:cNvSpPr>
            <a:spLocks noChangeArrowheads="1"/>
          </p:cNvSpPr>
          <p:nvPr/>
        </p:nvSpPr>
        <p:spPr bwMode="auto">
          <a:xfrm>
            <a:off x="4568825" y="3522663"/>
            <a:ext cx="1260475" cy="361950"/>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900" b="1"/>
              <a:t>Oxidation</a:t>
            </a:r>
          </a:p>
        </p:txBody>
      </p:sp>
      <p:sp>
        <p:nvSpPr>
          <p:cNvPr id="84159" name="Rectangle 191"/>
          <p:cNvSpPr>
            <a:spLocks noChangeArrowheads="1"/>
          </p:cNvSpPr>
          <p:nvPr/>
        </p:nvSpPr>
        <p:spPr bwMode="auto">
          <a:xfrm>
            <a:off x="3771900" y="1793875"/>
            <a:ext cx="1539875" cy="225425"/>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000" b="1"/>
              <a:t>2’,7’-dichlorofluorescin</a:t>
            </a:r>
          </a:p>
        </p:txBody>
      </p:sp>
      <p:sp>
        <p:nvSpPr>
          <p:cNvPr id="84160" name="Rectangle 192"/>
          <p:cNvSpPr>
            <a:spLocks noChangeArrowheads="1"/>
          </p:cNvSpPr>
          <p:nvPr/>
        </p:nvSpPr>
        <p:spPr bwMode="auto">
          <a:xfrm>
            <a:off x="1314450" y="968375"/>
            <a:ext cx="2120900" cy="225425"/>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000" b="1"/>
              <a:t>2’,7’-dichlorofluorescin diacetate</a:t>
            </a:r>
          </a:p>
        </p:txBody>
      </p:sp>
      <p:sp>
        <p:nvSpPr>
          <p:cNvPr id="84161" name="Rectangle 193"/>
          <p:cNvSpPr>
            <a:spLocks noChangeArrowheads="1"/>
          </p:cNvSpPr>
          <p:nvPr/>
        </p:nvSpPr>
        <p:spPr bwMode="auto">
          <a:xfrm>
            <a:off x="5916613" y="2657475"/>
            <a:ext cx="1606550" cy="225425"/>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000" b="1">
                <a:solidFill>
                  <a:schemeClr val="tx2"/>
                </a:solidFill>
              </a:rPr>
              <a:t>2’,7’-dichlorofluorescein</a:t>
            </a:r>
          </a:p>
        </p:txBody>
      </p:sp>
      <p:sp>
        <p:nvSpPr>
          <p:cNvPr id="84162" name="Rectangle 194"/>
          <p:cNvSpPr>
            <a:spLocks noChangeArrowheads="1"/>
          </p:cNvSpPr>
          <p:nvPr/>
        </p:nvSpPr>
        <p:spPr bwMode="auto">
          <a:xfrm>
            <a:off x="2665413" y="2479675"/>
            <a:ext cx="1060450" cy="225425"/>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000">
                <a:latin typeface="Times New Roman" charset="0"/>
              </a:rPr>
              <a:t>Cellular Esterases</a:t>
            </a:r>
          </a:p>
        </p:txBody>
      </p:sp>
      <p:sp>
        <p:nvSpPr>
          <p:cNvPr id="84163" name="Rectangle 195"/>
          <p:cNvSpPr>
            <a:spLocks noChangeArrowheads="1"/>
          </p:cNvSpPr>
          <p:nvPr/>
        </p:nvSpPr>
        <p:spPr bwMode="auto">
          <a:xfrm>
            <a:off x="4784725" y="3109913"/>
            <a:ext cx="498475" cy="271462"/>
          </a:xfrm>
          <a:prstGeom prst="rect">
            <a:avLst/>
          </a:prstGeom>
          <a:noFill/>
          <a:ln w="12700">
            <a:noFill/>
            <a:miter lim="800000"/>
            <a:headEnd/>
            <a:tailEnd/>
          </a:ln>
          <a:effectLst/>
        </p:spPr>
        <p:txBody>
          <a:bodyPr wrap="none" lIns="73025" tIns="36512" rIns="73025" bIns="36512">
            <a:spAutoFit/>
          </a:bodyPr>
          <a:lstStyle/>
          <a:p>
            <a:pPr defTabSz="585788" eaLnBrk="0" hangingPunct="0"/>
            <a:r>
              <a:rPr lang="en-US" sz="1300">
                <a:latin typeface="Times New Roman" charset="0"/>
              </a:rPr>
              <a:t>H</a:t>
            </a:r>
            <a:r>
              <a:rPr lang="en-US" sz="1300" baseline="-25000">
                <a:latin typeface="Times New Roman" charset="0"/>
              </a:rPr>
              <a:t>2</a:t>
            </a:r>
            <a:r>
              <a:rPr lang="en-US" sz="1300">
                <a:latin typeface="Times New Roman" charset="0"/>
              </a:rPr>
              <a:t>O</a:t>
            </a:r>
            <a:r>
              <a:rPr lang="en-US" sz="1300" baseline="-25000">
                <a:latin typeface="Times New Roman" charset="0"/>
              </a:rPr>
              <a:t>2</a:t>
            </a:r>
          </a:p>
        </p:txBody>
      </p:sp>
      <p:sp>
        <p:nvSpPr>
          <p:cNvPr id="84164" name="Rectangle 196"/>
          <p:cNvSpPr>
            <a:spLocks noGrp="1" noChangeArrowheads="1"/>
          </p:cNvSpPr>
          <p:nvPr>
            <p:ph type="title"/>
          </p:nvPr>
        </p:nvSpPr>
        <p:spPr>
          <a:xfrm>
            <a:off x="5340350" y="509588"/>
            <a:ext cx="1863725" cy="422275"/>
          </a:xfrm>
          <a:ln/>
        </p:spPr>
        <p:txBody>
          <a:bodyPr lIns="73025" tIns="36512" rIns="73025" bIns="36512"/>
          <a:lstStyle/>
          <a:p>
            <a:pPr defTabSz="577850"/>
            <a:endParaRPr lang="en-US"/>
          </a:p>
        </p:txBody>
      </p:sp>
      <p:grpSp>
        <p:nvGrpSpPr>
          <p:cNvPr id="84165" name="Group 197"/>
          <p:cNvGrpSpPr>
            <a:grpSpLocks/>
          </p:cNvGrpSpPr>
          <p:nvPr/>
        </p:nvGrpSpPr>
        <p:grpSpPr bwMode="auto">
          <a:xfrm>
            <a:off x="396875" y="3584575"/>
            <a:ext cx="2536825" cy="2562225"/>
            <a:chOff x="272" y="2168"/>
            <a:chExt cx="1742" cy="1549"/>
          </a:xfrm>
        </p:grpSpPr>
        <p:sp>
          <p:nvSpPr>
            <p:cNvPr id="84166" name="Freeform 198"/>
            <p:cNvSpPr>
              <a:spLocks/>
            </p:cNvSpPr>
            <p:nvPr/>
          </p:nvSpPr>
          <p:spPr bwMode="auto">
            <a:xfrm>
              <a:off x="272" y="2481"/>
              <a:ext cx="1742" cy="1236"/>
            </a:xfrm>
            <a:custGeom>
              <a:avLst/>
              <a:gdLst/>
              <a:ahLst/>
              <a:cxnLst>
                <a:cxn ang="0">
                  <a:pos x="1628" y="479"/>
                </a:cxn>
                <a:cxn ang="0">
                  <a:pos x="1618" y="415"/>
                </a:cxn>
                <a:cxn ang="0">
                  <a:pos x="1638" y="320"/>
                </a:cxn>
                <a:cxn ang="0">
                  <a:pos x="1663" y="255"/>
                </a:cxn>
                <a:cxn ang="0">
                  <a:pos x="1687" y="181"/>
                </a:cxn>
                <a:cxn ang="0">
                  <a:pos x="1707" y="108"/>
                </a:cxn>
                <a:cxn ang="0">
                  <a:pos x="1677" y="48"/>
                </a:cxn>
                <a:cxn ang="0">
                  <a:pos x="1599" y="22"/>
                </a:cxn>
                <a:cxn ang="0">
                  <a:pos x="1506" y="9"/>
                </a:cxn>
                <a:cxn ang="0">
                  <a:pos x="1412" y="4"/>
                </a:cxn>
                <a:cxn ang="0">
                  <a:pos x="1334" y="17"/>
                </a:cxn>
                <a:cxn ang="0">
                  <a:pos x="1251" y="65"/>
                </a:cxn>
                <a:cxn ang="0">
                  <a:pos x="1172" y="117"/>
                </a:cxn>
                <a:cxn ang="0">
                  <a:pos x="1094" y="117"/>
                </a:cxn>
                <a:cxn ang="0">
                  <a:pos x="1020" y="121"/>
                </a:cxn>
                <a:cxn ang="0">
                  <a:pos x="947" y="117"/>
                </a:cxn>
                <a:cxn ang="0">
                  <a:pos x="858" y="99"/>
                </a:cxn>
                <a:cxn ang="0">
                  <a:pos x="765" y="82"/>
                </a:cxn>
                <a:cxn ang="0">
                  <a:pos x="687" y="82"/>
                </a:cxn>
                <a:cxn ang="0">
                  <a:pos x="593" y="86"/>
                </a:cxn>
                <a:cxn ang="0">
                  <a:pos x="515" y="86"/>
                </a:cxn>
                <a:cxn ang="0">
                  <a:pos x="432" y="91"/>
                </a:cxn>
                <a:cxn ang="0">
                  <a:pos x="358" y="104"/>
                </a:cxn>
                <a:cxn ang="0">
                  <a:pos x="284" y="125"/>
                </a:cxn>
                <a:cxn ang="0">
                  <a:pos x="206" y="160"/>
                </a:cxn>
                <a:cxn ang="0">
                  <a:pos x="137" y="220"/>
                </a:cxn>
                <a:cxn ang="0">
                  <a:pos x="93" y="294"/>
                </a:cxn>
                <a:cxn ang="0">
                  <a:pos x="44" y="367"/>
                </a:cxn>
                <a:cxn ang="0">
                  <a:pos x="25" y="445"/>
                </a:cxn>
                <a:cxn ang="0">
                  <a:pos x="0" y="518"/>
                </a:cxn>
                <a:cxn ang="0">
                  <a:pos x="5" y="643"/>
                </a:cxn>
                <a:cxn ang="0">
                  <a:pos x="10" y="708"/>
                </a:cxn>
                <a:cxn ang="0">
                  <a:pos x="15" y="786"/>
                </a:cxn>
                <a:cxn ang="0">
                  <a:pos x="44" y="859"/>
                </a:cxn>
                <a:cxn ang="0">
                  <a:pos x="69" y="924"/>
                </a:cxn>
                <a:cxn ang="0">
                  <a:pos x="113" y="993"/>
                </a:cxn>
                <a:cxn ang="0">
                  <a:pos x="172" y="1058"/>
                </a:cxn>
                <a:cxn ang="0">
                  <a:pos x="397" y="1153"/>
                </a:cxn>
                <a:cxn ang="0">
                  <a:pos x="598" y="1183"/>
                </a:cxn>
                <a:cxn ang="0">
                  <a:pos x="755" y="1222"/>
                </a:cxn>
                <a:cxn ang="0">
                  <a:pos x="893" y="1231"/>
                </a:cxn>
                <a:cxn ang="0">
                  <a:pos x="981" y="1226"/>
                </a:cxn>
                <a:cxn ang="0">
                  <a:pos x="1059" y="1218"/>
                </a:cxn>
                <a:cxn ang="0">
                  <a:pos x="1138" y="1209"/>
                </a:cxn>
                <a:cxn ang="0">
                  <a:pos x="1211" y="1196"/>
                </a:cxn>
                <a:cxn ang="0">
                  <a:pos x="1290" y="1162"/>
                </a:cxn>
                <a:cxn ang="0">
                  <a:pos x="1373" y="1123"/>
                </a:cxn>
                <a:cxn ang="0">
                  <a:pos x="1447" y="1110"/>
                </a:cxn>
                <a:cxn ang="0">
                  <a:pos x="1520" y="1097"/>
                </a:cxn>
                <a:cxn ang="0">
                  <a:pos x="1594" y="1058"/>
                </a:cxn>
                <a:cxn ang="0">
                  <a:pos x="1667" y="1002"/>
                </a:cxn>
                <a:cxn ang="0">
                  <a:pos x="1712" y="928"/>
                </a:cxn>
                <a:cxn ang="0">
                  <a:pos x="1731" y="864"/>
                </a:cxn>
                <a:cxn ang="0">
                  <a:pos x="1741" y="795"/>
                </a:cxn>
                <a:cxn ang="0">
                  <a:pos x="1731" y="725"/>
                </a:cxn>
                <a:cxn ang="0">
                  <a:pos x="1697" y="656"/>
                </a:cxn>
                <a:cxn ang="0">
                  <a:pos x="1653" y="587"/>
                </a:cxn>
              </a:cxnLst>
              <a:rect l="0" t="0" r="r" b="b"/>
              <a:pathLst>
                <a:path w="1742" h="1236">
                  <a:moveTo>
                    <a:pt x="1638" y="531"/>
                  </a:moveTo>
                  <a:lnTo>
                    <a:pt x="1643" y="518"/>
                  </a:lnTo>
                  <a:lnTo>
                    <a:pt x="1638" y="505"/>
                  </a:lnTo>
                  <a:lnTo>
                    <a:pt x="1633" y="492"/>
                  </a:lnTo>
                  <a:lnTo>
                    <a:pt x="1628" y="479"/>
                  </a:lnTo>
                  <a:lnTo>
                    <a:pt x="1623" y="466"/>
                  </a:lnTo>
                  <a:lnTo>
                    <a:pt x="1623" y="453"/>
                  </a:lnTo>
                  <a:lnTo>
                    <a:pt x="1618" y="440"/>
                  </a:lnTo>
                  <a:lnTo>
                    <a:pt x="1618" y="428"/>
                  </a:lnTo>
                  <a:lnTo>
                    <a:pt x="1618" y="415"/>
                  </a:lnTo>
                  <a:lnTo>
                    <a:pt x="1623" y="397"/>
                  </a:lnTo>
                  <a:lnTo>
                    <a:pt x="1628" y="380"/>
                  </a:lnTo>
                  <a:lnTo>
                    <a:pt x="1628" y="354"/>
                  </a:lnTo>
                  <a:lnTo>
                    <a:pt x="1633" y="337"/>
                  </a:lnTo>
                  <a:lnTo>
                    <a:pt x="1638" y="320"/>
                  </a:lnTo>
                  <a:lnTo>
                    <a:pt x="1643" y="307"/>
                  </a:lnTo>
                  <a:lnTo>
                    <a:pt x="1648" y="294"/>
                  </a:lnTo>
                  <a:lnTo>
                    <a:pt x="1648" y="281"/>
                  </a:lnTo>
                  <a:lnTo>
                    <a:pt x="1658" y="268"/>
                  </a:lnTo>
                  <a:lnTo>
                    <a:pt x="1663" y="255"/>
                  </a:lnTo>
                  <a:lnTo>
                    <a:pt x="1667" y="242"/>
                  </a:lnTo>
                  <a:lnTo>
                    <a:pt x="1672" y="225"/>
                  </a:lnTo>
                  <a:lnTo>
                    <a:pt x="1677" y="207"/>
                  </a:lnTo>
                  <a:lnTo>
                    <a:pt x="1687" y="194"/>
                  </a:lnTo>
                  <a:lnTo>
                    <a:pt x="1687" y="181"/>
                  </a:lnTo>
                  <a:lnTo>
                    <a:pt x="1692" y="168"/>
                  </a:lnTo>
                  <a:lnTo>
                    <a:pt x="1702" y="155"/>
                  </a:lnTo>
                  <a:lnTo>
                    <a:pt x="1702" y="138"/>
                  </a:lnTo>
                  <a:lnTo>
                    <a:pt x="1707" y="125"/>
                  </a:lnTo>
                  <a:lnTo>
                    <a:pt x="1707" y="108"/>
                  </a:lnTo>
                  <a:lnTo>
                    <a:pt x="1712" y="95"/>
                  </a:lnTo>
                  <a:lnTo>
                    <a:pt x="1712" y="82"/>
                  </a:lnTo>
                  <a:lnTo>
                    <a:pt x="1702" y="69"/>
                  </a:lnTo>
                  <a:lnTo>
                    <a:pt x="1692" y="56"/>
                  </a:lnTo>
                  <a:lnTo>
                    <a:pt x="1677" y="48"/>
                  </a:lnTo>
                  <a:lnTo>
                    <a:pt x="1663" y="39"/>
                  </a:lnTo>
                  <a:lnTo>
                    <a:pt x="1648" y="30"/>
                  </a:lnTo>
                  <a:lnTo>
                    <a:pt x="1633" y="30"/>
                  </a:lnTo>
                  <a:lnTo>
                    <a:pt x="1613" y="26"/>
                  </a:lnTo>
                  <a:lnTo>
                    <a:pt x="1599" y="22"/>
                  </a:lnTo>
                  <a:lnTo>
                    <a:pt x="1584" y="22"/>
                  </a:lnTo>
                  <a:lnTo>
                    <a:pt x="1569" y="17"/>
                  </a:lnTo>
                  <a:lnTo>
                    <a:pt x="1555" y="13"/>
                  </a:lnTo>
                  <a:lnTo>
                    <a:pt x="1520" y="9"/>
                  </a:lnTo>
                  <a:lnTo>
                    <a:pt x="1506" y="9"/>
                  </a:lnTo>
                  <a:lnTo>
                    <a:pt x="1491" y="4"/>
                  </a:lnTo>
                  <a:lnTo>
                    <a:pt x="1476" y="4"/>
                  </a:lnTo>
                  <a:lnTo>
                    <a:pt x="1442" y="0"/>
                  </a:lnTo>
                  <a:lnTo>
                    <a:pt x="1427" y="0"/>
                  </a:lnTo>
                  <a:lnTo>
                    <a:pt x="1412" y="4"/>
                  </a:lnTo>
                  <a:lnTo>
                    <a:pt x="1398" y="4"/>
                  </a:lnTo>
                  <a:lnTo>
                    <a:pt x="1383" y="9"/>
                  </a:lnTo>
                  <a:lnTo>
                    <a:pt x="1368" y="9"/>
                  </a:lnTo>
                  <a:lnTo>
                    <a:pt x="1349" y="13"/>
                  </a:lnTo>
                  <a:lnTo>
                    <a:pt x="1334" y="17"/>
                  </a:lnTo>
                  <a:lnTo>
                    <a:pt x="1314" y="22"/>
                  </a:lnTo>
                  <a:lnTo>
                    <a:pt x="1295" y="35"/>
                  </a:lnTo>
                  <a:lnTo>
                    <a:pt x="1280" y="43"/>
                  </a:lnTo>
                  <a:lnTo>
                    <a:pt x="1260" y="52"/>
                  </a:lnTo>
                  <a:lnTo>
                    <a:pt x="1251" y="65"/>
                  </a:lnTo>
                  <a:lnTo>
                    <a:pt x="1231" y="78"/>
                  </a:lnTo>
                  <a:lnTo>
                    <a:pt x="1216" y="91"/>
                  </a:lnTo>
                  <a:lnTo>
                    <a:pt x="1202" y="99"/>
                  </a:lnTo>
                  <a:lnTo>
                    <a:pt x="1187" y="108"/>
                  </a:lnTo>
                  <a:lnTo>
                    <a:pt x="1172" y="117"/>
                  </a:lnTo>
                  <a:lnTo>
                    <a:pt x="1157" y="117"/>
                  </a:lnTo>
                  <a:lnTo>
                    <a:pt x="1143" y="117"/>
                  </a:lnTo>
                  <a:lnTo>
                    <a:pt x="1123" y="117"/>
                  </a:lnTo>
                  <a:lnTo>
                    <a:pt x="1108" y="117"/>
                  </a:lnTo>
                  <a:lnTo>
                    <a:pt x="1094" y="117"/>
                  </a:lnTo>
                  <a:lnTo>
                    <a:pt x="1079" y="117"/>
                  </a:lnTo>
                  <a:lnTo>
                    <a:pt x="1064" y="121"/>
                  </a:lnTo>
                  <a:lnTo>
                    <a:pt x="1050" y="121"/>
                  </a:lnTo>
                  <a:lnTo>
                    <a:pt x="1035" y="121"/>
                  </a:lnTo>
                  <a:lnTo>
                    <a:pt x="1020" y="121"/>
                  </a:lnTo>
                  <a:lnTo>
                    <a:pt x="1005" y="121"/>
                  </a:lnTo>
                  <a:lnTo>
                    <a:pt x="991" y="121"/>
                  </a:lnTo>
                  <a:lnTo>
                    <a:pt x="976" y="117"/>
                  </a:lnTo>
                  <a:lnTo>
                    <a:pt x="961" y="117"/>
                  </a:lnTo>
                  <a:lnTo>
                    <a:pt x="947" y="117"/>
                  </a:lnTo>
                  <a:lnTo>
                    <a:pt x="927" y="117"/>
                  </a:lnTo>
                  <a:lnTo>
                    <a:pt x="912" y="117"/>
                  </a:lnTo>
                  <a:lnTo>
                    <a:pt x="893" y="112"/>
                  </a:lnTo>
                  <a:lnTo>
                    <a:pt x="878" y="108"/>
                  </a:lnTo>
                  <a:lnTo>
                    <a:pt x="858" y="99"/>
                  </a:lnTo>
                  <a:lnTo>
                    <a:pt x="844" y="91"/>
                  </a:lnTo>
                  <a:lnTo>
                    <a:pt x="829" y="91"/>
                  </a:lnTo>
                  <a:lnTo>
                    <a:pt x="794" y="86"/>
                  </a:lnTo>
                  <a:lnTo>
                    <a:pt x="780" y="82"/>
                  </a:lnTo>
                  <a:lnTo>
                    <a:pt x="765" y="82"/>
                  </a:lnTo>
                  <a:lnTo>
                    <a:pt x="750" y="78"/>
                  </a:lnTo>
                  <a:lnTo>
                    <a:pt x="736" y="78"/>
                  </a:lnTo>
                  <a:lnTo>
                    <a:pt x="721" y="78"/>
                  </a:lnTo>
                  <a:lnTo>
                    <a:pt x="706" y="78"/>
                  </a:lnTo>
                  <a:lnTo>
                    <a:pt x="687" y="82"/>
                  </a:lnTo>
                  <a:lnTo>
                    <a:pt x="672" y="86"/>
                  </a:lnTo>
                  <a:lnTo>
                    <a:pt x="657" y="86"/>
                  </a:lnTo>
                  <a:lnTo>
                    <a:pt x="638" y="86"/>
                  </a:lnTo>
                  <a:lnTo>
                    <a:pt x="608" y="86"/>
                  </a:lnTo>
                  <a:lnTo>
                    <a:pt x="593" y="86"/>
                  </a:lnTo>
                  <a:lnTo>
                    <a:pt x="579" y="86"/>
                  </a:lnTo>
                  <a:lnTo>
                    <a:pt x="559" y="86"/>
                  </a:lnTo>
                  <a:lnTo>
                    <a:pt x="544" y="86"/>
                  </a:lnTo>
                  <a:lnTo>
                    <a:pt x="530" y="86"/>
                  </a:lnTo>
                  <a:lnTo>
                    <a:pt x="515" y="86"/>
                  </a:lnTo>
                  <a:lnTo>
                    <a:pt x="495" y="91"/>
                  </a:lnTo>
                  <a:lnTo>
                    <a:pt x="476" y="91"/>
                  </a:lnTo>
                  <a:lnTo>
                    <a:pt x="461" y="91"/>
                  </a:lnTo>
                  <a:lnTo>
                    <a:pt x="446" y="91"/>
                  </a:lnTo>
                  <a:lnTo>
                    <a:pt x="432" y="91"/>
                  </a:lnTo>
                  <a:lnTo>
                    <a:pt x="417" y="95"/>
                  </a:lnTo>
                  <a:lnTo>
                    <a:pt x="402" y="95"/>
                  </a:lnTo>
                  <a:lnTo>
                    <a:pt x="387" y="99"/>
                  </a:lnTo>
                  <a:lnTo>
                    <a:pt x="373" y="99"/>
                  </a:lnTo>
                  <a:lnTo>
                    <a:pt x="358" y="104"/>
                  </a:lnTo>
                  <a:lnTo>
                    <a:pt x="343" y="108"/>
                  </a:lnTo>
                  <a:lnTo>
                    <a:pt x="329" y="112"/>
                  </a:lnTo>
                  <a:lnTo>
                    <a:pt x="314" y="117"/>
                  </a:lnTo>
                  <a:lnTo>
                    <a:pt x="299" y="121"/>
                  </a:lnTo>
                  <a:lnTo>
                    <a:pt x="284" y="125"/>
                  </a:lnTo>
                  <a:lnTo>
                    <a:pt x="265" y="130"/>
                  </a:lnTo>
                  <a:lnTo>
                    <a:pt x="250" y="134"/>
                  </a:lnTo>
                  <a:lnTo>
                    <a:pt x="235" y="143"/>
                  </a:lnTo>
                  <a:lnTo>
                    <a:pt x="221" y="151"/>
                  </a:lnTo>
                  <a:lnTo>
                    <a:pt x="206" y="160"/>
                  </a:lnTo>
                  <a:lnTo>
                    <a:pt x="191" y="168"/>
                  </a:lnTo>
                  <a:lnTo>
                    <a:pt x="172" y="181"/>
                  </a:lnTo>
                  <a:lnTo>
                    <a:pt x="157" y="194"/>
                  </a:lnTo>
                  <a:lnTo>
                    <a:pt x="147" y="207"/>
                  </a:lnTo>
                  <a:lnTo>
                    <a:pt x="137" y="220"/>
                  </a:lnTo>
                  <a:lnTo>
                    <a:pt x="128" y="233"/>
                  </a:lnTo>
                  <a:lnTo>
                    <a:pt x="123" y="246"/>
                  </a:lnTo>
                  <a:lnTo>
                    <a:pt x="113" y="263"/>
                  </a:lnTo>
                  <a:lnTo>
                    <a:pt x="98" y="281"/>
                  </a:lnTo>
                  <a:lnTo>
                    <a:pt x="93" y="294"/>
                  </a:lnTo>
                  <a:lnTo>
                    <a:pt x="78" y="311"/>
                  </a:lnTo>
                  <a:lnTo>
                    <a:pt x="69" y="324"/>
                  </a:lnTo>
                  <a:lnTo>
                    <a:pt x="59" y="341"/>
                  </a:lnTo>
                  <a:lnTo>
                    <a:pt x="49" y="354"/>
                  </a:lnTo>
                  <a:lnTo>
                    <a:pt x="44" y="367"/>
                  </a:lnTo>
                  <a:lnTo>
                    <a:pt x="39" y="384"/>
                  </a:lnTo>
                  <a:lnTo>
                    <a:pt x="34" y="402"/>
                  </a:lnTo>
                  <a:lnTo>
                    <a:pt x="34" y="415"/>
                  </a:lnTo>
                  <a:lnTo>
                    <a:pt x="29" y="428"/>
                  </a:lnTo>
                  <a:lnTo>
                    <a:pt x="25" y="445"/>
                  </a:lnTo>
                  <a:lnTo>
                    <a:pt x="20" y="458"/>
                  </a:lnTo>
                  <a:lnTo>
                    <a:pt x="15" y="471"/>
                  </a:lnTo>
                  <a:lnTo>
                    <a:pt x="5" y="488"/>
                  </a:lnTo>
                  <a:lnTo>
                    <a:pt x="0" y="505"/>
                  </a:lnTo>
                  <a:lnTo>
                    <a:pt x="0" y="518"/>
                  </a:lnTo>
                  <a:lnTo>
                    <a:pt x="0" y="548"/>
                  </a:lnTo>
                  <a:lnTo>
                    <a:pt x="0" y="579"/>
                  </a:lnTo>
                  <a:lnTo>
                    <a:pt x="0" y="613"/>
                  </a:lnTo>
                  <a:lnTo>
                    <a:pt x="0" y="626"/>
                  </a:lnTo>
                  <a:lnTo>
                    <a:pt x="5" y="643"/>
                  </a:lnTo>
                  <a:lnTo>
                    <a:pt x="5" y="656"/>
                  </a:lnTo>
                  <a:lnTo>
                    <a:pt x="5" y="669"/>
                  </a:lnTo>
                  <a:lnTo>
                    <a:pt x="10" y="682"/>
                  </a:lnTo>
                  <a:lnTo>
                    <a:pt x="10" y="695"/>
                  </a:lnTo>
                  <a:lnTo>
                    <a:pt x="10" y="708"/>
                  </a:lnTo>
                  <a:lnTo>
                    <a:pt x="10" y="725"/>
                  </a:lnTo>
                  <a:lnTo>
                    <a:pt x="10" y="743"/>
                  </a:lnTo>
                  <a:lnTo>
                    <a:pt x="10" y="756"/>
                  </a:lnTo>
                  <a:lnTo>
                    <a:pt x="10" y="769"/>
                  </a:lnTo>
                  <a:lnTo>
                    <a:pt x="15" y="786"/>
                  </a:lnTo>
                  <a:lnTo>
                    <a:pt x="20" y="799"/>
                  </a:lnTo>
                  <a:lnTo>
                    <a:pt x="25" y="816"/>
                  </a:lnTo>
                  <a:lnTo>
                    <a:pt x="29" y="829"/>
                  </a:lnTo>
                  <a:lnTo>
                    <a:pt x="34" y="842"/>
                  </a:lnTo>
                  <a:lnTo>
                    <a:pt x="44" y="859"/>
                  </a:lnTo>
                  <a:lnTo>
                    <a:pt x="49" y="872"/>
                  </a:lnTo>
                  <a:lnTo>
                    <a:pt x="54" y="885"/>
                  </a:lnTo>
                  <a:lnTo>
                    <a:pt x="59" y="898"/>
                  </a:lnTo>
                  <a:lnTo>
                    <a:pt x="69" y="911"/>
                  </a:lnTo>
                  <a:lnTo>
                    <a:pt x="69" y="924"/>
                  </a:lnTo>
                  <a:lnTo>
                    <a:pt x="74" y="937"/>
                  </a:lnTo>
                  <a:lnTo>
                    <a:pt x="83" y="950"/>
                  </a:lnTo>
                  <a:lnTo>
                    <a:pt x="93" y="963"/>
                  </a:lnTo>
                  <a:lnTo>
                    <a:pt x="103" y="980"/>
                  </a:lnTo>
                  <a:lnTo>
                    <a:pt x="113" y="993"/>
                  </a:lnTo>
                  <a:lnTo>
                    <a:pt x="123" y="1006"/>
                  </a:lnTo>
                  <a:lnTo>
                    <a:pt x="137" y="1019"/>
                  </a:lnTo>
                  <a:lnTo>
                    <a:pt x="147" y="1032"/>
                  </a:lnTo>
                  <a:lnTo>
                    <a:pt x="157" y="1045"/>
                  </a:lnTo>
                  <a:lnTo>
                    <a:pt x="172" y="1058"/>
                  </a:lnTo>
                  <a:lnTo>
                    <a:pt x="216" y="1088"/>
                  </a:lnTo>
                  <a:lnTo>
                    <a:pt x="275" y="1123"/>
                  </a:lnTo>
                  <a:lnTo>
                    <a:pt x="304" y="1131"/>
                  </a:lnTo>
                  <a:lnTo>
                    <a:pt x="348" y="1144"/>
                  </a:lnTo>
                  <a:lnTo>
                    <a:pt x="397" y="1153"/>
                  </a:lnTo>
                  <a:lnTo>
                    <a:pt x="436" y="1157"/>
                  </a:lnTo>
                  <a:lnTo>
                    <a:pt x="486" y="1166"/>
                  </a:lnTo>
                  <a:lnTo>
                    <a:pt x="535" y="1170"/>
                  </a:lnTo>
                  <a:lnTo>
                    <a:pt x="564" y="1179"/>
                  </a:lnTo>
                  <a:lnTo>
                    <a:pt x="598" y="1183"/>
                  </a:lnTo>
                  <a:lnTo>
                    <a:pt x="647" y="1192"/>
                  </a:lnTo>
                  <a:lnTo>
                    <a:pt x="662" y="1196"/>
                  </a:lnTo>
                  <a:lnTo>
                    <a:pt x="711" y="1209"/>
                  </a:lnTo>
                  <a:lnTo>
                    <a:pt x="741" y="1218"/>
                  </a:lnTo>
                  <a:lnTo>
                    <a:pt x="755" y="1222"/>
                  </a:lnTo>
                  <a:lnTo>
                    <a:pt x="785" y="1222"/>
                  </a:lnTo>
                  <a:lnTo>
                    <a:pt x="799" y="1226"/>
                  </a:lnTo>
                  <a:lnTo>
                    <a:pt x="848" y="1231"/>
                  </a:lnTo>
                  <a:lnTo>
                    <a:pt x="878" y="1231"/>
                  </a:lnTo>
                  <a:lnTo>
                    <a:pt x="893" y="1231"/>
                  </a:lnTo>
                  <a:lnTo>
                    <a:pt x="907" y="1235"/>
                  </a:lnTo>
                  <a:lnTo>
                    <a:pt x="927" y="1235"/>
                  </a:lnTo>
                  <a:lnTo>
                    <a:pt x="942" y="1235"/>
                  </a:lnTo>
                  <a:lnTo>
                    <a:pt x="961" y="1231"/>
                  </a:lnTo>
                  <a:lnTo>
                    <a:pt x="981" y="1226"/>
                  </a:lnTo>
                  <a:lnTo>
                    <a:pt x="996" y="1226"/>
                  </a:lnTo>
                  <a:lnTo>
                    <a:pt x="1010" y="1222"/>
                  </a:lnTo>
                  <a:lnTo>
                    <a:pt x="1025" y="1222"/>
                  </a:lnTo>
                  <a:lnTo>
                    <a:pt x="1040" y="1218"/>
                  </a:lnTo>
                  <a:lnTo>
                    <a:pt x="1059" y="1218"/>
                  </a:lnTo>
                  <a:lnTo>
                    <a:pt x="1074" y="1218"/>
                  </a:lnTo>
                  <a:lnTo>
                    <a:pt x="1094" y="1213"/>
                  </a:lnTo>
                  <a:lnTo>
                    <a:pt x="1108" y="1213"/>
                  </a:lnTo>
                  <a:lnTo>
                    <a:pt x="1123" y="1213"/>
                  </a:lnTo>
                  <a:lnTo>
                    <a:pt x="1138" y="1209"/>
                  </a:lnTo>
                  <a:lnTo>
                    <a:pt x="1152" y="1205"/>
                  </a:lnTo>
                  <a:lnTo>
                    <a:pt x="1167" y="1205"/>
                  </a:lnTo>
                  <a:lnTo>
                    <a:pt x="1182" y="1200"/>
                  </a:lnTo>
                  <a:lnTo>
                    <a:pt x="1197" y="1196"/>
                  </a:lnTo>
                  <a:lnTo>
                    <a:pt x="1211" y="1196"/>
                  </a:lnTo>
                  <a:lnTo>
                    <a:pt x="1226" y="1192"/>
                  </a:lnTo>
                  <a:lnTo>
                    <a:pt x="1241" y="1188"/>
                  </a:lnTo>
                  <a:lnTo>
                    <a:pt x="1255" y="1179"/>
                  </a:lnTo>
                  <a:lnTo>
                    <a:pt x="1270" y="1170"/>
                  </a:lnTo>
                  <a:lnTo>
                    <a:pt x="1290" y="1162"/>
                  </a:lnTo>
                  <a:lnTo>
                    <a:pt x="1305" y="1149"/>
                  </a:lnTo>
                  <a:lnTo>
                    <a:pt x="1319" y="1144"/>
                  </a:lnTo>
                  <a:lnTo>
                    <a:pt x="1339" y="1136"/>
                  </a:lnTo>
                  <a:lnTo>
                    <a:pt x="1354" y="1127"/>
                  </a:lnTo>
                  <a:lnTo>
                    <a:pt x="1373" y="1123"/>
                  </a:lnTo>
                  <a:lnTo>
                    <a:pt x="1388" y="1118"/>
                  </a:lnTo>
                  <a:lnTo>
                    <a:pt x="1403" y="1118"/>
                  </a:lnTo>
                  <a:lnTo>
                    <a:pt x="1417" y="1114"/>
                  </a:lnTo>
                  <a:lnTo>
                    <a:pt x="1432" y="1114"/>
                  </a:lnTo>
                  <a:lnTo>
                    <a:pt x="1447" y="1110"/>
                  </a:lnTo>
                  <a:lnTo>
                    <a:pt x="1461" y="1110"/>
                  </a:lnTo>
                  <a:lnTo>
                    <a:pt x="1476" y="1105"/>
                  </a:lnTo>
                  <a:lnTo>
                    <a:pt x="1491" y="1101"/>
                  </a:lnTo>
                  <a:lnTo>
                    <a:pt x="1506" y="1097"/>
                  </a:lnTo>
                  <a:lnTo>
                    <a:pt x="1520" y="1097"/>
                  </a:lnTo>
                  <a:lnTo>
                    <a:pt x="1535" y="1088"/>
                  </a:lnTo>
                  <a:lnTo>
                    <a:pt x="1550" y="1084"/>
                  </a:lnTo>
                  <a:lnTo>
                    <a:pt x="1564" y="1075"/>
                  </a:lnTo>
                  <a:lnTo>
                    <a:pt x="1579" y="1067"/>
                  </a:lnTo>
                  <a:lnTo>
                    <a:pt x="1594" y="1058"/>
                  </a:lnTo>
                  <a:lnTo>
                    <a:pt x="1609" y="1045"/>
                  </a:lnTo>
                  <a:lnTo>
                    <a:pt x="1623" y="1036"/>
                  </a:lnTo>
                  <a:lnTo>
                    <a:pt x="1638" y="1028"/>
                  </a:lnTo>
                  <a:lnTo>
                    <a:pt x="1653" y="1019"/>
                  </a:lnTo>
                  <a:lnTo>
                    <a:pt x="1667" y="1002"/>
                  </a:lnTo>
                  <a:lnTo>
                    <a:pt x="1682" y="989"/>
                  </a:lnTo>
                  <a:lnTo>
                    <a:pt x="1692" y="972"/>
                  </a:lnTo>
                  <a:lnTo>
                    <a:pt x="1697" y="959"/>
                  </a:lnTo>
                  <a:lnTo>
                    <a:pt x="1707" y="946"/>
                  </a:lnTo>
                  <a:lnTo>
                    <a:pt x="1712" y="928"/>
                  </a:lnTo>
                  <a:lnTo>
                    <a:pt x="1716" y="915"/>
                  </a:lnTo>
                  <a:lnTo>
                    <a:pt x="1721" y="903"/>
                  </a:lnTo>
                  <a:lnTo>
                    <a:pt x="1726" y="890"/>
                  </a:lnTo>
                  <a:lnTo>
                    <a:pt x="1726" y="877"/>
                  </a:lnTo>
                  <a:lnTo>
                    <a:pt x="1731" y="864"/>
                  </a:lnTo>
                  <a:lnTo>
                    <a:pt x="1736" y="851"/>
                  </a:lnTo>
                  <a:lnTo>
                    <a:pt x="1741" y="838"/>
                  </a:lnTo>
                  <a:lnTo>
                    <a:pt x="1741" y="825"/>
                  </a:lnTo>
                  <a:lnTo>
                    <a:pt x="1741" y="808"/>
                  </a:lnTo>
                  <a:lnTo>
                    <a:pt x="1741" y="795"/>
                  </a:lnTo>
                  <a:lnTo>
                    <a:pt x="1741" y="782"/>
                  </a:lnTo>
                  <a:lnTo>
                    <a:pt x="1741" y="769"/>
                  </a:lnTo>
                  <a:lnTo>
                    <a:pt x="1736" y="756"/>
                  </a:lnTo>
                  <a:lnTo>
                    <a:pt x="1731" y="738"/>
                  </a:lnTo>
                  <a:lnTo>
                    <a:pt x="1731" y="725"/>
                  </a:lnTo>
                  <a:lnTo>
                    <a:pt x="1726" y="713"/>
                  </a:lnTo>
                  <a:lnTo>
                    <a:pt x="1721" y="695"/>
                  </a:lnTo>
                  <a:lnTo>
                    <a:pt x="1712" y="682"/>
                  </a:lnTo>
                  <a:lnTo>
                    <a:pt x="1707" y="669"/>
                  </a:lnTo>
                  <a:lnTo>
                    <a:pt x="1697" y="656"/>
                  </a:lnTo>
                  <a:lnTo>
                    <a:pt x="1692" y="643"/>
                  </a:lnTo>
                  <a:lnTo>
                    <a:pt x="1682" y="630"/>
                  </a:lnTo>
                  <a:lnTo>
                    <a:pt x="1672" y="618"/>
                  </a:lnTo>
                  <a:lnTo>
                    <a:pt x="1663" y="600"/>
                  </a:lnTo>
                  <a:lnTo>
                    <a:pt x="1653" y="587"/>
                  </a:lnTo>
                  <a:lnTo>
                    <a:pt x="1653" y="574"/>
                  </a:lnTo>
                  <a:lnTo>
                    <a:pt x="1643" y="557"/>
                  </a:lnTo>
                  <a:lnTo>
                    <a:pt x="1643" y="544"/>
                  </a:lnTo>
                  <a:lnTo>
                    <a:pt x="1638" y="531"/>
                  </a:lnTo>
                </a:path>
              </a:pathLst>
            </a:custGeom>
            <a:gradFill rotWithShape="0">
              <a:gsLst>
                <a:gs pos="0">
                  <a:srgbClr val="C1CEFF"/>
                </a:gs>
                <a:gs pos="100000">
                  <a:srgbClr val="C1CEFF">
                    <a:gamma/>
                    <a:shade val="89804"/>
                    <a:invGamma/>
                  </a:srgbClr>
                </a:gs>
              </a:gsLst>
              <a:path path="rect">
                <a:fillToRect r="100000" b="100000"/>
              </a:path>
            </a:gradFill>
            <a:ln w="25400" cap="rnd" cmpd="sng">
              <a:solidFill>
                <a:schemeClr val="bg2"/>
              </a:solidFill>
              <a:prstDash val="solid"/>
              <a:round/>
              <a:headEnd type="triangle" w="med" len="med"/>
              <a:tailEnd type="none" w="med" len="med"/>
            </a:ln>
            <a:effectLst/>
          </p:spPr>
          <p:txBody>
            <a:bodyPr/>
            <a:lstStyle/>
            <a:p>
              <a:endParaRPr lang="en-US"/>
            </a:p>
          </p:txBody>
        </p:sp>
        <p:sp>
          <p:nvSpPr>
            <p:cNvPr id="84167" name="Freeform 199"/>
            <p:cNvSpPr>
              <a:spLocks/>
            </p:cNvSpPr>
            <p:nvPr/>
          </p:nvSpPr>
          <p:spPr bwMode="auto">
            <a:xfrm>
              <a:off x="454" y="2597"/>
              <a:ext cx="668" cy="1016"/>
            </a:xfrm>
            <a:custGeom>
              <a:avLst/>
              <a:gdLst/>
              <a:ahLst/>
              <a:cxnLst>
                <a:cxn ang="0">
                  <a:pos x="412" y="337"/>
                </a:cxn>
                <a:cxn ang="0">
                  <a:pos x="461" y="402"/>
                </a:cxn>
                <a:cxn ang="0">
                  <a:pos x="584" y="423"/>
                </a:cxn>
                <a:cxn ang="0">
                  <a:pos x="647" y="380"/>
                </a:cxn>
                <a:cxn ang="0">
                  <a:pos x="667" y="315"/>
                </a:cxn>
                <a:cxn ang="0">
                  <a:pos x="657" y="246"/>
                </a:cxn>
                <a:cxn ang="0">
                  <a:pos x="642" y="181"/>
                </a:cxn>
                <a:cxn ang="0">
                  <a:pos x="623" y="112"/>
                </a:cxn>
                <a:cxn ang="0">
                  <a:pos x="564" y="56"/>
                </a:cxn>
                <a:cxn ang="0">
                  <a:pos x="490" y="30"/>
                </a:cxn>
                <a:cxn ang="0">
                  <a:pos x="417" y="0"/>
                </a:cxn>
                <a:cxn ang="0">
                  <a:pos x="314" y="13"/>
                </a:cxn>
                <a:cxn ang="0">
                  <a:pos x="245" y="52"/>
                </a:cxn>
                <a:cxn ang="0">
                  <a:pos x="167" y="91"/>
                </a:cxn>
                <a:cxn ang="0">
                  <a:pos x="88" y="134"/>
                </a:cxn>
                <a:cxn ang="0">
                  <a:pos x="25" y="190"/>
                </a:cxn>
                <a:cxn ang="0">
                  <a:pos x="5" y="255"/>
                </a:cxn>
                <a:cxn ang="0">
                  <a:pos x="5" y="320"/>
                </a:cxn>
                <a:cxn ang="0">
                  <a:pos x="5" y="384"/>
                </a:cxn>
                <a:cxn ang="0">
                  <a:pos x="25" y="449"/>
                </a:cxn>
                <a:cxn ang="0">
                  <a:pos x="49" y="518"/>
                </a:cxn>
                <a:cxn ang="0">
                  <a:pos x="49" y="583"/>
                </a:cxn>
                <a:cxn ang="0">
                  <a:pos x="44" y="652"/>
                </a:cxn>
                <a:cxn ang="0">
                  <a:pos x="49" y="717"/>
                </a:cxn>
                <a:cxn ang="0">
                  <a:pos x="64" y="782"/>
                </a:cxn>
                <a:cxn ang="0">
                  <a:pos x="78" y="847"/>
                </a:cxn>
                <a:cxn ang="0">
                  <a:pos x="132" y="920"/>
                </a:cxn>
                <a:cxn ang="0">
                  <a:pos x="216" y="976"/>
                </a:cxn>
                <a:cxn ang="0">
                  <a:pos x="304" y="1011"/>
                </a:cxn>
                <a:cxn ang="0">
                  <a:pos x="383" y="1006"/>
                </a:cxn>
                <a:cxn ang="0">
                  <a:pos x="456" y="985"/>
                </a:cxn>
                <a:cxn ang="0">
                  <a:pos x="530" y="920"/>
                </a:cxn>
                <a:cxn ang="0">
                  <a:pos x="554" y="838"/>
                </a:cxn>
                <a:cxn ang="0">
                  <a:pos x="554" y="739"/>
                </a:cxn>
                <a:cxn ang="0">
                  <a:pos x="525" y="669"/>
                </a:cxn>
                <a:cxn ang="0">
                  <a:pos x="441" y="639"/>
                </a:cxn>
                <a:cxn ang="0">
                  <a:pos x="329" y="678"/>
                </a:cxn>
                <a:cxn ang="0">
                  <a:pos x="221" y="713"/>
                </a:cxn>
                <a:cxn ang="0">
                  <a:pos x="128" y="661"/>
                </a:cxn>
                <a:cxn ang="0">
                  <a:pos x="98" y="592"/>
                </a:cxn>
                <a:cxn ang="0">
                  <a:pos x="98" y="527"/>
                </a:cxn>
                <a:cxn ang="0">
                  <a:pos x="88" y="462"/>
                </a:cxn>
                <a:cxn ang="0">
                  <a:pos x="137" y="462"/>
                </a:cxn>
                <a:cxn ang="0">
                  <a:pos x="206" y="505"/>
                </a:cxn>
                <a:cxn ang="0">
                  <a:pos x="280" y="514"/>
                </a:cxn>
                <a:cxn ang="0">
                  <a:pos x="353" y="505"/>
                </a:cxn>
                <a:cxn ang="0">
                  <a:pos x="378" y="441"/>
                </a:cxn>
                <a:cxn ang="0">
                  <a:pos x="338" y="384"/>
                </a:cxn>
                <a:cxn ang="0">
                  <a:pos x="260" y="380"/>
                </a:cxn>
                <a:cxn ang="0">
                  <a:pos x="216" y="333"/>
                </a:cxn>
                <a:cxn ang="0">
                  <a:pos x="255" y="276"/>
                </a:cxn>
                <a:cxn ang="0">
                  <a:pos x="329" y="251"/>
                </a:cxn>
                <a:cxn ang="0">
                  <a:pos x="383" y="263"/>
                </a:cxn>
              </a:cxnLst>
              <a:rect l="0" t="0" r="r" b="b"/>
              <a:pathLst>
                <a:path w="668" h="1016">
                  <a:moveTo>
                    <a:pt x="392" y="285"/>
                  </a:moveTo>
                  <a:lnTo>
                    <a:pt x="402" y="298"/>
                  </a:lnTo>
                  <a:lnTo>
                    <a:pt x="412" y="311"/>
                  </a:lnTo>
                  <a:lnTo>
                    <a:pt x="412" y="324"/>
                  </a:lnTo>
                  <a:lnTo>
                    <a:pt x="412" y="337"/>
                  </a:lnTo>
                  <a:lnTo>
                    <a:pt x="417" y="350"/>
                  </a:lnTo>
                  <a:lnTo>
                    <a:pt x="427" y="363"/>
                  </a:lnTo>
                  <a:lnTo>
                    <a:pt x="436" y="376"/>
                  </a:lnTo>
                  <a:lnTo>
                    <a:pt x="446" y="389"/>
                  </a:lnTo>
                  <a:lnTo>
                    <a:pt x="461" y="402"/>
                  </a:lnTo>
                  <a:lnTo>
                    <a:pt x="476" y="410"/>
                  </a:lnTo>
                  <a:lnTo>
                    <a:pt x="520" y="419"/>
                  </a:lnTo>
                  <a:lnTo>
                    <a:pt x="535" y="423"/>
                  </a:lnTo>
                  <a:lnTo>
                    <a:pt x="569" y="423"/>
                  </a:lnTo>
                  <a:lnTo>
                    <a:pt x="584" y="423"/>
                  </a:lnTo>
                  <a:lnTo>
                    <a:pt x="598" y="419"/>
                  </a:lnTo>
                  <a:lnTo>
                    <a:pt x="613" y="415"/>
                  </a:lnTo>
                  <a:lnTo>
                    <a:pt x="628" y="402"/>
                  </a:lnTo>
                  <a:lnTo>
                    <a:pt x="642" y="393"/>
                  </a:lnTo>
                  <a:lnTo>
                    <a:pt x="647" y="380"/>
                  </a:lnTo>
                  <a:lnTo>
                    <a:pt x="657" y="367"/>
                  </a:lnTo>
                  <a:lnTo>
                    <a:pt x="662" y="354"/>
                  </a:lnTo>
                  <a:lnTo>
                    <a:pt x="662" y="341"/>
                  </a:lnTo>
                  <a:lnTo>
                    <a:pt x="667" y="328"/>
                  </a:lnTo>
                  <a:lnTo>
                    <a:pt x="667" y="315"/>
                  </a:lnTo>
                  <a:lnTo>
                    <a:pt x="667" y="302"/>
                  </a:lnTo>
                  <a:lnTo>
                    <a:pt x="667" y="289"/>
                  </a:lnTo>
                  <a:lnTo>
                    <a:pt x="667" y="276"/>
                  </a:lnTo>
                  <a:lnTo>
                    <a:pt x="667" y="263"/>
                  </a:lnTo>
                  <a:lnTo>
                    <a:pt x="657" y="246"/>
                  </a:lnTo>
                  <a:lnTo>
                    <a:pt x="657" y="233"/>
                  </a:lnTo>
                  <a:lnTo>
                    <a:pt x="652" y="220"/>
                  </a:lnTo>
                  <a:lnTo>
                    <a:pt x="652" y="207"/>
                  </a:lnTo>
                  <a:lnTo>
                    <a:pt x="647" y="194"/>
                  </a:lnTo>
                  <a:lnTo>
                    <a:pt x="642" y="181"/>
                  </a:lnTo>
                  <a:lnTo>
                    <a:pt x="638" y="168"/>
                  </a:lnTo>
                  <a:lnTo>
                    <a:pt x="638" y="155"/>
                  </a:lnTo>
                  <a:lnTo>
                    <a:pt x="633" y="143"/>
                  </a:lnTo>
                  <a:lnTo>
                    <a:pt x="628" y="125"/>
                  </a:lnTo>
                  <a:lnTo>
                    <a:pt x="623" y="112"/>
                  </a:lnTo>
                  <a:lnTo>
                    <a:pt x="618" y="99"/>
                  </a:lnTo>
                  <a:lnTo>
                    <a:pt x="608" y="86"/>
                  </a:lnTo>
                  <a:lnTo>
                    <a:pt x="593" y="78"/>
                  </a:lnTo>
                  <a:lnTo>
                    <a:pt x="579" y="65"/>
                  </a:lnTo>
                  <a:lnTo>
                    <a:pt x="564" y="56"/>
                  </a:lnTo>
                  <a:lnTo>
                    <a:pt x="549" y="48"/>
                  </a:lnTo>
                  <a:lnTo>
                    <a:pt x="535" y="43"/>
                  </a:lnTo>
                  <a:lnTo>
                    <a:pt x="520" y="39"/>
                  </a:lnTo>
                  <a:lnTo>
                    <a:pt x="505" y="35"/>
                  </a:lnTo>
                  <a:lnTo>
                    <a:pt x="490" y="30"/>
                  </a:lnTo>
                  <a:lnTo>
                    <a:pt x="476" y="22"/>
                  </a:lnTo>
                  <a:lnTo>
                    <a:pt x="461" y="17"/>
                  </a:lnTo>
                  <a:lnTo>
                    <a:pt x="446" y="13"/>
                  </a:lnTo>
                  <a:lnTo>
                    <a:pt x="432" y="4"/>
                  </a:lnTo>
                  <a:lnTo>
                    <a:pt x="417" y="0"/>
                  </a:lnTo>
                  <a:lnTo>
                    <a:pt x="402" y="0"/>
                  </a:lnTo>
                  <a:lnTo>
                    <a:pt x="363" y="0"/>
                  </a:lnTo>
                  <a:lnTo>
                    <a:pt x="348" y="0"/>
                  </a:lnTo>
                  <a:lnTo>
                    <a:pt x="329" y="4"/>
                  </a:lnTo>
                  <a:lnTo>
                    <a:pt x="314" y="13"/>
                  </a:lnTo>
                  <a:lnTo>
                    <a:pt x="299" y="17"/>
                  </a:lnTo>
                  <a:lnTo>
                    <a:pt x="289" y="30"/>
                  </a:lnTo>
                  <a:lnTo>
                    <a:pt x="275" y="35"/>
                  </a:lnTo>
                  <a:lnTo>
                    <a:pt x="260" y="48"/>
                  </a:lnTo>
                  <a:lnTo>
                    <a:pt x="245" y="52"/>
                  </a:lnTo>
                  <a:lnTo>
                    <a:pt x="231" y="60"/>
                  </a:lnTo>
                  <a:lnTo>
                    <a:pt x="216" y="65"/>
                  </a:lnTo>
                  <a:lnTo>
                    <a:pt x="196" y="69"/>
                  </a:lnTo>
                  <a:lnTo>
                    <a:pt x="181" y="78"/>
                  </a:lnTo>
                  <a:lnTo>
                    <a:pt x="167" y="91"/>
                  </a:lnTo>
                  <a:lnTo>
                    <a:pt x="152" y="99"/>
                  </a:lnTo>
                  <a:lnTo>
                    <a:pt x="137" y="104"/>
                  </a:lnTo>
                  <a:lnTo>
                    <a:pt x="123" y="117"/>
                  </a:lnTo>
                  <a:lnTo>
                    <a:pt x="103" y="125"/>
                  </a:lnTo>
                  <a:lnTo>
                    <a:pt x="88" y="134"/>
                  </a:lnTo>
                  <a:lnTo>
                    <a:pt x="74" y="143"/>
                  </a:lnTo>
                  <a:lnTo>
                    <a:pt x="59" y="151"/>
                  </a:lnTo>
                  <a:lnTo>
                    <a:pt x="44" y="164"/>
                  </a:lnTo>
                  <a:lnTo>
                    <a:pt x="34" y="177"/>
                  </a:lnTo>
                  <a:lnTo>
                    <a:pt x="25" y="190"/>
                  </a:lnTo>
                  <a:lnTo>
                    <a:pt x="20" y="203"/>
                  </a:lnTo>
                  <a:lnTo>
                    <a:pt x="15" y="216"/>
                  </a:lnTo>
                  <a:lnTo>
                    <a:pt x="10" y="229"/>
                  </a:lnTo>
                  <a:lnTo>
                    <a:pt x="10" y="242"/>
                  </a:lnTo>
                  <a:lnTo>
                    <a:pt x="5" y="255"/>
                  </a:lnTo>
                  <a:lnTo>
                    <a:pt x="0" y="268"/>
                  </a:lnTo>
                  <a:lnTo>
                    <a:pt x="0" y="281"/>
                  </a:lnTo>
                  <a:lnTo>
                    <a:pt x="0" y="294"/>
                  </a:lnTo>
                  <a:lnTo>
                    <a:pt x="0" y="307"/>
                  </a:lnTo>
                  <a:lnTo>
                    <a:pt x="5" y="320"/>
                  </a:lnTo>
                  <a:lnTo>
                    <a:pt x="5" y="333"/>
                  </a:lnTo>
                  <a:lnTo>
                    <a:pt x="5" y="346"/>
                  </a:lnTo>
                  <a:lnTo>
                    <a:pt x="5" y="358"/>
                  </a:lnTo>
                  <a:lnTo>
                    <a:pt x="5" y="371"/>
                  </a:lnTo>
                  <a:lnTo>
                    <a:pt x="5" y="384"/>
                  </a:lnTo>
                  <a:lnTo>
                    <a:pt x="10" y="397"/>
                  </a:lnTo>
                  <a:lnTo>
                    <a:pt x="15" y="410"/>
                  </a:lnTo>
                  <a:lnTo>
                    <a:pt x="20" y="423"/>
                  </a:lnTo>
                  <a:lnTo>
                    <a:pt x="20" y="436"/>
                  </a:lnTo>
                  <a:lnTo>
                    <a:pt x="25" y="449"/>
                  </a:lnTo>
                  <a:lnTo>
                    <a:pt x="29" y="462"/>
                  </a:lnTo>
                  <a:lnTo>
                    <a:pt x="34" y="479"/>
                  </a:lnTo>
                  <a:lnTo>
                    <a:pt x="44" y="492"/>
                  </a:lnTo>
                  <a:lnTo>
                    <a:pt x="44" y="505"/>
                  </a:lnTo>
                  <a:lnTo>
                    <a:pt x="49" y="518"/>
                  </a:lnTo>
                  <a:lnTo>
                    <a:pt x="49" y="531"/>
                  </a:lnTo>
                  <a:lnTo>
                    <a:pt x="49" y="544"/>
                  </a:lnTo>
                  <a:lnTo>
                    <a:pt x="49" y="557"/>
                  </a:lnTo>
                  <a:lnTo>
                    <a:pt x="49" y="570"/>
                  </a:lnTo>
                  <a:lnTo>
                    <a:pt x="49" y="583"/>
                  </a:lnTo>
                  <a:lnTo>
                    <a:pt x="49" y="596"/>
                  </a:lnTo>
                  <a:lnTo>
                    <a:pt x="49" y="609"/>
                  </a:lnTo>
                  <a:lnTo>
                    <a:pt x="49" y="622"/>
                  </a:lnTo>
                  <a:lnTo>
                    <a:pt x="44" y="639"/>
                  </a:lnTo>
                  <a:lnTo>
                    <a:pt x="44" y="652"/>
                  </a:lnTo>
                  <a:lnTo>
                    <a:pt x="44" y="665"/>
                  </a:lnTo>
                  <a:lnTo>
                    <a:pt x="44" y="678"/>
                  </a:lnTo>
                  <a:lnTo>
                    <a:pt x="44" y="691"/>
                  </a:lnTo>
                  <a:lnTo>
                    <a:pt x="44" y="704"/>
                  </a:lnTo>
                  <a:lnTo>
                    <a:pt x="49" y="717"/>
                  </a:lnTo>
                  <a:lnTo>
                    <a:pt x="54" y="730"/>
                  </a:lnTo>
                  <a:lnTo>
                    <a:pt x="54" y="743"/>
                  </a:lnTo>
                  <a:lnTo>
                    <a:pt x="59" y="756"/>
                  </a:lnTo>
                  <a:lnTo>
                    <a:pt x="59" y="769"/>
                  </a:lnTo>
                  <a:lnTo>
                    <a:pt x="64" y="782"/>
                  </a:lnTo>
                  <a:lnTo>
                    <a:pt x="64" y="795"/>
                  </a:lnTo>
                  <a:lnTo>
                    <a:pt x="69" y="808"/>
                  </a:lnTo>
                  <a:lnTo>
                    <a:pt x="69" y="821"/>
                  </a:lnTo>
                  <a:lnTo>
                    <a:pt x="74" y="834"/>
                  </a:lnTo>
                  <a:lnTo>
                    <a:pt x="78" y="847"/>
                  </a:lnTo>
                  <a:lnTo>
                    <a:pt x="83" y="860"/>
                  </a:lnTo>
                  <a:lnTo>
                    <a:pt x="93" y="877"/>
                  </a:lnTo>
                  <a:lnTo>
                    <a:pt x="103" y="890"/>
                  </a:lnTo>
                  <a:lnTo>
                    <a:pt x="118" y="907"/>
                  </a:lnTo>
                  <a:lnTo>
                    <a:pt x="132" y="920"/>
                  </a:lnTo>
                  <a:lnTo>
                    <a:pt x="147" y="933"/>
                  </a:lnTo>
                  <a:lnTo>
                    <a:pt x="167" y="946"/>
                  </a:lnTo>
                  <a:lnTo>
                    <a:pt x="181" y="955"/>
                  </a:lnTo>
                  <a:lnTo>
                    <a:pt x="201" y="967"/>
                  </a:lnTo>
                  <a:lnTo>
                    <a:pt x="216" y="976"/>
                  </a:lnTo>
                  <a:lnTo>
                    <a:pt x="235" y="985"/>
                  </a:lnTo>
                  <a:lnTo>
                    <a:pt x="255" y="998"/>
                  </a:lnTo>
                  <a:lnTo>
                    <a:pt x="270" y="1002"/>
                  </a:lnTo>
                  <a:lnTo>
                    <a:pt x="289" y="1011"/>
                  </a:lnTo>
                  <a:lnTo>
                    <a:pt x="304" y="1011"/>
                  </a:lnTo>
                  <a:lnTo>
                    <a:pt x="319" y="1015"/>
                  </a:lnTo>
                  <a:lnTo>
                    <a:pt x="334" y="1015"/>
                  </a:lnTo>
                  <a:lnTo>
                    <a:pt x="353" y="1015"/>
                  </a:lnTo>
                  <a:lnTo>
                    <a:pt x="368" y="1015"/>
                  </a:lnTo>
                  <a:lnTo>
                    <a:pt x="383" y="1006"/>
                  </a:lnTo>
                  <a:lnTo>
                    <a:pt x="397" y="1006"/>
                  </a:lnTo>
                  <a:lnTo>
                    <a:pt x="412" y="1002"/>
                  </a:lnTo>
                  <a:lnTo>
                    <a:pt x="427" y="998"/>
                  </a:lnTo>
                  <a:lnTo>
                    <a:pt x="441" y="993"/>
                  </a:lnTo>
                  <a:lnTo>
                    <a:pt x="456" y="985"/>
                  </a:lnTo>
                  <a:lnTo>
                    <a:pt x="471" y="980"/>
                  </a:lnTo>
                  <a:lnTo>
                    <a:pt x="486" y="967"/>
                  </a:lnTo>
                  <a:lnTo>
                    <a:pt x="500" y="955"/>
                  </a:lnTo>
                  <a:lnTo>
                    <a:pt x="515" y="937"/>
                  </a:lnTo>
                  <a:lnTo>
                    <a:pt x="530" y="920"/>
                  </a:lnTo>
                  <a:lnTo>
                    <a:pt x="539" y="903"/>
                  </a:lnTo>
                  <a:lnTo>
                    <a:pt x="544" y="890"/>
                  </a:lnTo>
                  <a:lnTo>
                    <a:pt x="549" y="872"/>
                  </a:lnTo>
                  <a:lnTo>
                    <a:pt x="554" y="855"/>
                  </a:lnTo>
                  <a:lnTo>
                    <a:pt x="554" y="838"/>
                  </a:lnTo>
                  <a:lnTo>
                    <a:pt x="554" y="821"/>
                  </a:lnTo>
                  <a:lnTo>
                    <a:pt x="554" y="786"/>
                  </a:lnTo>
                  <a:lnTo>
                    <a:pt x="554" y="769"/>
                  </a:lnTo>
                  <a:lnTo>
                    <a:pt x="554" y="752"/>
                  </a:lnTo>
                  <a:lnTo>
                    <a:pt x="554" y="739"/>
                  </a:lnTo>
                  <a:lnTo>
                    <a:pt x="554" y="726"/>
                  </a:lnTo>
                  <a:lnTo>
                    <a:pt x="549" y="713"/>
                  </a:lnTo>
                  <a:lnTo>
                    <a:pt x="544" y="700"/>
                  </a:lnTo>
                  <a:lnTo>
                    <a:pt x="539" y="682"/>
                  </a:lnTo>
                  <a:lnTo>
                    <a:pt x="525" y="669"/>
                  </a:lnTo>
                  <a:lnTo>
                    <a:pt x="505" y="657"/>
                  </a:lnTo>
                  <a:lnTo>
                    <a:pt x="490" y="644"/>
                  </a:lnTo>
                  <a:lnTo>
                    <a:pt x="471" y="639"/>
                  </a:lnTo>
                  <a:lnTo>
                    <a:pt x="456" y="639"/>
                  </a:lnTo>
                  <a:lnTo>
                    <a:pt x="441" y="639"/>
                  </a:lnTo>
                  <a:lnTo>
                    <a:pt x="422" y="644"/>
                  </a:lnTo>
                  <a:lnTo>
                    <a:pt x="402" y="652"/>
                  </a:lnTo>
                  <a:lnTo>
                    <a:pt x="363" y="657"/>
                  </a:lnTo>
                  <a:lnTo>
                    <a:pt x="348" y="665"/>
                  </a:lnTo>
                  <a:lnTo>
                    <a:pt x="329" y="678"/>
                  </a:lnTo>
                  <a:lnTo>
                    <a:pt x="314" y="687"/>
                  </a:lnTo>
                  <a:lnTo>
                    <a:pt x="299" y="700"/>
                  </a:lnTo>
                  <a:lnTo>
                    <a:pt x="280" y="708"/>
                  </a:lnTo>
                  <a:lnTo>
                    <a:pt x="260" y="717"/>
                  </a:lnTo>
                  <a:lnTo>
                    <a:pt x="221" y="713"/>
                  </a:lnTo>
                  <a:lnTo>
                    <a:pt x="201" y="700"/>
                  </a:lnTo>
                  <a:lnTo>
                    <a:pt x="186" y="695"/>
                  </a:lnTo>
                  <a:lnTo>
                    <a:pt x="172" y="682"/>
                  </a:lnTo>
                  <a:lnTo>
                    <a:pt x="142" y="674"/>
                  </a:lnTo>
                  <a:lnTo>
                    <a:pt x="128" y="661"/>
                  </a:lnTo>
                  <a:lnTo>
                    <a:pt x="118" y="648"/>
                  </a:lnTo>
                  <a:lnTo>
                    <a:pt x="108" y="635"/>
                  </a:lnTo>
                  <a:lnTo>
                    <a:pt x="103" y="622"/>
                  </a:lnTo>
                  <a:lnTo>
                    <a:pt x="103" y="609"/>
                  </a:lnTo>
                  <a:lnTo>
                    <a:pt x="98" y="592"/>
                  </a:lnTo>
                  <a:lnTo>
                    <a:pt x="98" y="579"/>
                  </a:lnTo>
                  <a:lnTo>
                    <a:pt x="98" y="566"/>
                  </a:lnTo>
                  <a:lnTo>
                    <a:pt x="98" y="553"/>
                  </a:lnTo>
                  <a:lnTo>
                    <a:pt x="98" y="540"/>
                  </a:lnTo>
                  <a:lnTo>
                    <a:pt x="98" y="527"/>
                  </a:lnTo>
                  <a:lnTo>
                    <a:pt x="98" y="514"/>
                  </a:lnTo>
                  <a:lnTo>
                    <a:pt x="98" y="501"/>
                  </a:lnTo>
                  <a:lnTo>
                    <a:pt x="98" y="488"/>
                  </a:lnTo>
                  <a:lnTo>
                    <a:pt x="93" y="475"/>
                  </a:lnTo>
                  <a:lnTo>
                    <a:pt x="88" y="462"/>
                  </a:lnTo>
                  <a:lnTo>
                    <a:pt x="83" y="449"/>
                  </a:lnTo>
                  <a:lnTo>
                    <a:pt x="98" y="445"/>
                  </a:lnTo>
                  <a:lnTo>
                    <a:pt x="113" y="441"/>
                  </a:lnTo>
                  <a:lnTo>
                    <a:pt x="128" y="449"/>
                  </a:lnTo>
                  <a:lnTo>
                    <a:pt x="137" y="462"/>
                  </a:lnTo>
                  <a:lnTo>
                    <a:pt x="147" y="475"/>
                  </a:lnTo>
                  <a:lnTo>
                    <a:pt x="162" y="488"/>
                  </a:lnTo>
                  <a:lnTo>
                    <a:pt x="177" y="497"/>
                  </a:lnTo>
                  <a:lnTo>
                    <a:pt x="191" y="501"/>
                  </a:lnTo>
                  <a:lnTo>
                    <a:pt x="206" y="505"/>
                  </a:lnTo>
                  <a:lnTo>
                    <a:pt x="221" y="505"/>
                  </a:lnTo>
                  <a:lnTo>
                    <a:pt x="235" y="510"/>
                  </a:lnTo>
                  <a:lnTo>
                    <a:pt x="250" y="510"/>
                  </a:lnTo>
                  <a:lnTo>
                    <a:pt x="265" y="510"/>
                  </a:lnTo>
                  <a:lnTo>
                    <a:pt x="280" y="514"/>
                  </a:lnTo>
                  <a:lnTo>
                    <a:pt x="294" y="514"/>
                  </a:lnTo>
                  <a:lnTo>
                    <a:pt x="309" y="514"/>
                  </a:lnTo>
                  <a:lnTo>
                    <a:pt x="324" y="514"/>
                  </a:lnTo>
                  <a:lnTo>
                    <a:pt x="338" y="510"/>
                  </a:lnTo>
                  <a:lnTo>
                    <a:pt x="353" y="505"/>
                  </a:lnTo>
                  <a:lnTo>
                    <a:pt x="363" y="492"/>
                  </a:lnTo>
                  <a:lnTo>
                    <a:pt x="373" y="479"/>
                  </a:lnTo>
                  <a:lnTo>
                    <a:pt x="373" y="466"/>
                  </a:lnTo>
                  <a:lnTo>
                    <a:pt x="378" y="454"/>
                  </a:lnTo>
                  <a:lnTo>
                    <a:pt x="378" y="441"/>
                  </a:lnTo>
                  <a:lnTo>
                    <a:pt x="378" y="428"/>
                  </a:lnTo>
                  <a:lnTo>
                    <a:pt x="368" y="415"/>
                  </a:lnTo>
                  <a:lnTo>
                    <a:pt x="363" y="402"/>
                  </a:lnTo>
                  <a:lnTo>
                    <a:pt x="353" y="389"/>
                  </a:lnTo>
                  <a:lnTo>
                    <a:pt x="338" y="384"/>
                  </a:lnTo>
                  <a:lnTo>
                    <a:pt x="324" y="376"/>
                  </a:lnTo>
                  <a:lnTo>
                    <a:pt x="304" y="376"/>
                  </a:lnTo>
                  <a:lnTo>
                    <a:pt x="289" y="376"/>
                  </a:lnTo>
                  <a:lnTo>
                    <a:pt x="275" y="380"/>
                  </a:lnTo>
                  <a:lnTo>
                    <a:pt x="260" y="380"/>
                  </a:lnTo>
                  <a:lnTo>
                    <a:pt x="245" y="380"/>
                  </a:lnTo>
                  <a:lnTo>
                    <a:pt x="231" y="371"/>
                  </a:lnTo>
                  <a:lnTo>
                    <a:pt x="226" y="358"/>
                  </a:lnTo>
                  <a:lnTo>
                    <a:pt x="221" y="346"/>
                  </a:lnTo>
                  <a:lnTo>
                    <a:pt x="216" y="333"/>
                  </a:lnTo>
                  <a:lnTo>
                    <a:pt x="216" y="320"/>
                  </a:lnTo>
                  <a:lnTo>
                    <a:pt x="216" y="307"/>
                  </a:lnTo>
                  <a:lnTo>
                    <a:pt x="226" y="294"/>
                  </a:lnTo>
                  <a:lnTo>
                    <a:pt x="240" y="281"/>
                  </a:lnTo>
                  <a:lnTo>
                    <a:pt x="255" y="276"/>
                  </a:lnTo>
                  <a:lnTo>
                    <a:pt x="270" y="276"/>
                  </a:lnTo>
                  <a:lnTo>
                    <a:pt x="284" y="268"/>
                  </a:lnTo>
                  <a:lnTo>
                    <a:pt x="299" y="259"/>
                  </a:lnTo>
                  <a:lnTo>
                    <a:pt x="314" y="251"/>
                  </a:lnTo>
                  <a:lnTo>
                    <a:pt x="329" y="251"/>
                  </a:lnTo>
                  <a:lnTo>
                    <a:pt x="343" y="242"/>
                  </a:lnTo>
                  <a:lnTo>
                    <a:pt x="358" y="238"/>
                  </a:lnTo>
                  <a:lnTo>
                    <a:pt x="373" y="238"/>
                  </a:lnTo>
                  <a:lnTo>
                    <a:pt x="378" y="251"/>
                  </a:lnTo>
                  <a:lnTo>
                    <a:pt x="383" y="263"/>
                  </a:lnTo>
                  <a:lnTo>
                    <a:pt x="387" y="276"/>
                  </a:lnTo>
                </a:path>
              </a:pathLst>
            </a:custGeom>
            <a:gradFill rotWithShape="0">
              <a:gsLst>
                <a:gs pos="0">
                  <a:srgbClr val="A8A8A8">
                    <a:gamma/>
                    <a:shade val="29804"/>
                    <a:invGamma/>
                  </a:srgbClr>
                </a:gs>
                <a:gs pos="100000">
                  <a:srgbClr val="A8A8A8"/>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84168" name="Rectangle 200"/>
            <p:cNvSpPr>
              <a:spLocks noChangeArrowheads="1"/>
            </p:cNvSpPr>
            <p:nvPr/>
          </p:nvSpPr>
          <p:spPr bwMode="auto">
            <a:xfrm>
              <a:off x="657" y="2168"/>
              <a:ext cx="500" cy="151"/>
            </a:xfrm>
            <a:prstGeom prst="rect">
              <a:avLst/>
            </a:prstGeom>
            <a:noFill/>
            <a:ln w="50800">
              <a:noFill/>
              <a:miter lim="800000"/>
              <a:headEnd/>
              <a:tailEnd/>
            </a:ln>
            <a:effectLst/>
          </p:spPr>
          <p:txBody>
            <a:bodyPr wrap="none" lIns="44450" tIns="22225" rIns="44450" bIns="22225">
              <a:spAutoFit/>
            </a:bodyPr>
            <a:lstStyle/>
            <a:p>
              <a:pPr defTabSz="319088" eaLnBrk="0" hangingPunct="0"/>
              <a:r>
                <a:rPr lang="en-US" sz="1200" b="1"/>
                <a:t>DCFH-DA</a:t>
              </a:r>
            </a:p>
          </p:txBody>
        </p:sp>
        <p:sp>
          <p:nvSpPr>
            <p:cNvPr id="84169" name="Rectangle 201"/>
            <p:cNvSpPr>
              <a:spLocks noChangeArrowheads="1"/>
            </p:cNvSpPr>
            <p:nvPr/>
          </p:nvSpPr>
          <p:spPr bwMode="auto">
            <a:xfrm>
              <a:off x="1128" y="2630"/>
              <a:ext cx="430" cy="132"/>
            </a:xfrm>
            <a:prstGeom prst="rect">
              <a:avLst/>
            </a:prstGeom>
            <a:noFill/>
            <a:ln w="50800">
              <a:noFill/>
              <a:miter lim="800000"/>
              <a:headEnd/>
              <a:tailEnd/>
            </a:ln>
            <a:effectLst/>
          </p:spPr>
          <p:txBody>
            <a:bodyPr wrap="none" lIns="44450" tIns="22225" rIns="44450" bIns="22225">
              <a:spAutoFit/>
            </a:bodyPr>
            <a:lstStyle/>
            <a:p>
              <a:pPr defTabSz="319088" eaLnBrk="0" hangingPunct="0"/>
              <a:r>
                <a:rPr lang="en-US" sz="1000" b="1">
                  <a:solidFill>
                    <a:srgbClr val="FFFF00"/>
                  </a:solidFill>
                  <a:effectLst>
                    <a:outerShdw blurRad="38100" dist="38100" dir="2700000" algn="tl">
                      <a:srgbClr val="C0C0C0"/>
                    </a:outerShdw>
                  </a:effectLst>
                </a:rPr>
                <a:t>DCFH-DA</a:t>
              </a:r>
            </a:p>
          </p:txBody>
        </p:sp>
        <p:sp>
          <p:nvSpPr>
            <p:cNvPr id="84170" name="Rectangle 202"/>
            <p:cNvSpPr>
              <a:spLocks noChangeArrowheads="1"/>
            </p:cNvSpPr>
            <p:nvPr/>
          </p:nvSpPr>
          <p:spPr bwMode="auto">
            <a:xfrm>
              <a:off x="1241" y="2976"/>
              <a:ext cx="319" cy="132"/>
            </a:xfrm>
            <a:prstGeom prst="rect">
              <a:avLst/>
            </a:prstGeom>
            <a:noFill/>
            <a:ln w="50800">
              <a:noFill/>
              <a:miter lim="800000"/>
              <a:headEnd/>
              <a:tailEnd/>
            </a:ln>
            <a:effectLst/>
          </p:spPr>
          <p:txBody>
            <a:bodyPr lIns="44450" tIns="22225" rIns="44450" bIns="22225">
              <a:spAutoFit/>
            </a:bodyPr>
            <a:lstStyle/>
            <a:p>
              <a:pPr defTabSz="319088" eaLnBrk="0" hangingPunct="0"/>
              <a:r>
                <a:rPr lang="en-US" sz="1000" b="1">
                  <a:solidFill>
                    <a:srgbClr val="FFFF00"/>
                  </a:solidFill>
                  <a:effectLst>
                    <a:outerShdw blurRad="38100" dist="38100" dir="2700000" algn="tl">
                      <a:srgbClr val="C0C0C0"/>
                    </a:outerShdw>
                  </a:effectLst>
                </a:rPr>
                <a:t>DCFH</a:t>
              </a:r>
            </a:p>
          </p:txBody>
        </p:sp>
        <p:grpSp>
          <p:nvGrpSpPr>
            <p:cNvPr id="84171" name="Group 203"/>
            <p:cNvGrpSpPr>
              <a:grpSpLocks/>
            </p:cNvGrpSpPr>
            <p:nvPr/>
          </p:nvGrpSpPr>
          <p:grpSpPr bwMode="auto">
            <a:xfrm>
              <a:off x="1054" y="3268"/>
              <a:ext cx="646" cy="297"/>
              <a:chOff x="1054" y="3268"/>
              <a:chExt cx="646" cy="297"/>
            </a:xfrm>
          </p:grpSpPr>
          <p:sp>
            <p:nvSpPr>
              <p:cNvPr id="84172" name="Freeform 204"/>
              <p:cNvSpPr>
                <a:spLocks/>
              </p:cNvSpPr>
              <p:nvPr/>
            </p:nvSpPr>
            <p:spPr bwMode="auto">
              <a:xfrm>
                <a:off x="1054" y="3268"/>
                <a:ext cx="646" cy="297"/>
              </a:xfrm>
              <a:custGeom>
                <a:avLst/>
                <a:gdLst/>
                <a:ahLst/>
                <a:cxnLst>
                  <a:cxn ang="0">
                    <a:pos x="317" y="73"/>
                  </a:cxn>
                  <a:cxn ang="0">
                    <a:pos x="311" y="34"/>
                  </a:cxn>
                  <a:cxn ang="0">
                    <a:pos x="253" y="78"/>
                  </a:cxn>
                  <a:cxn ang="0">
                    <a:pos x="196" y="34"/>
                  </a:cxn>
                  <a:cxn ang="0">
                    <a:pos x="178" y="0"/>
                  </a:cxn>
                  <a:cxn ang="0">
                    <a:pos x="173" y="56"/>
                  </a:cxn>
                  <a:cxn ang="0">
                    <a:pos x="201" y="106"/>
                  </a:cxn>
                  <a:cxn ang="0">
                    <a:pos x="132" y="45"/>
                  </a:cxn>
                  <a:cxn ang="0">
                    <a:pos x="104" y="39"/>
                  </a:cxn>
                  <a:cxn ang="0">
                    <a:pos x="144" y="112"/>
                  </a:cxn>
                  <a:cxn ang="0">
                    <a:pos x="5" y="101"/>
                  </a:cxn>
                  <a:cxn ang="0">
                    <a:pos x="92" y="162"/>
                  </a:cxn>
                  <a:cxn ang="0">
                    <a:pos x="0" y="240"/>
                  </a:cxn>
                  <a:cxn ang="0">
                    <a:pos x="110" y="184"/>
                  </a:cxn>
                  <a:cxn ang="0">
                    <a:pos x="5" y="296"/>
                  </a:cxn>
                  <a:cxn ang="0">
                    <a:pos x="150" y="212"/>
                  </a:cxn>
                  <a:cxn ang="0">
                    <a:pos x="184" y="296"/>
                  </a:cxn>
                  <a:cxn ang="0">
                    <a:pos x="213" y="229"/>
                  </a:cxn>
                  <a:cxn ang="0">
                    <a:pos x="288" y="296"/>
                  </a:cxn>
                  <a:cxn ang="0">
                    <a:pos x="317" y="229"/>
                  </a:cxn>
                  <a:cxn ang="0">
                    <a:pos x="432" y="257"/>
                  </a:cxn>
                  <a:cxn ang="0">
                    <a:pos x="420" y="212"/>
                  </a:cxn>
                  <a:cxn ang="0">
                    <a:pos x="582" y="257"/>
                  </a:cxn>
                  <a:cxn ang="0">
                    <a:pos x="541" y="207"/>
                  </a:cxn>
                  <a:cxn ang="0">
                    <a:pos x="513" y="190"/>
                  </a:cxn>
                  <a:cxn ang="0">
                    <a:pos x="645" y="134"/>
                  </a:cxn>
                  <a:cxn ang="0">
                    <a:pos x="489" y="168"/>
                  </a:cxn>
                  <a:cxn ang="0">
                    <a:pos x="593" y="95"/>
                  </a:cxn>
                  <a:cxn ang="0">
                    <a:pos x="472" y="117"/>
                  </a:cxn>
                  <a:cxn ang="0">
                    <a:pos x="507" y="28"/>
                  </a:cxn>
                  <a:cxn ang="0">
                    <a:pos x="461" y="50"/>
                  </a:cxn>
                  <a:cxn ang="0">
                    <a:pos x="420" y="117"/>
                  </a:cxn>
                  <a:cxn ang="0">
                    <a:pos x="409" y="22"/>
                  </a:cxn>
                  <a:cxn ang="0">
                    <a:pos x="322" y="78"/>
                  </a:cxn>
                  <a:cxn ang="0">
                    <a:pos x="317" y="73"/>
                  </a:cxn>
                </a:cxnLst>
                <a:rect l="0" t="0" r="r" b="b"/>
                <a:pathLst>
                  <a:path w="646" h="297">
                    <a:moveTo>
                      <a:pt x="317" y="73"/>
                    </a:moveTo>
                    <a:lnTo>
                      <a:pt x="311" y="34"/>
                    </a:lnTo>
                    <a:lnTo>
                      <a:pt x="253" y="78"/>
                    </a:lnTo>
                    <a:lnTo>
                      <a:pt x="196" y="34"/>
                    </a:lnTo>
                    <a:lnTo>
                      <a:pt x="178" y="0"/>
                    </a:lnTo>
                    <a:lnTo>
                      <a:pt x="173" y="56"/>
                    </a:lnTo>
                    <a:lnTo>
                      <a:pt x="201" y="106"/>
                    </a:lnTo>
                    <a:lnTo>
                      <a:pt x="132" y="45"/>
                    </a:lnTo>
                    <a:lnTo>
                      <a:pt x="104" y="39"/>
                    </a:lnTo>
                    <a:lnTo>
                      <a:pt x="144" y="112"/>
                    </a:lnTo>
                    <a:lnTo>
                      <a:pt x="5" y="101"/>
                    </a:lnTo>
                    <a:lnTo>
                      <a:pt x="92" y="162"/>
                    </a:lnTo>
                    <a:lnTo>
                      <a:pt x="0" y="240"/>
                    </a:lnTo>
                    <a:lnTo>
                      <a:pt x="110" y="184"/>
                    </a:lnTo>
                    <a:lnTo>
                      <a:pt x="5" y="296"/>
                    </a:lnTo>
                    <a:lnTo>
                      <a:pt x="150" y="212"/>
                    </a:lnTo>
                    <a:lnTo>
                      <a:pt x="184" y="296"/>
                    </a:lnTo>
                    <a:lnTo>
                      <a:pt x="213" y="229"/>
                    </a:lnTo>
                    <a:lnTo>
                      <a:pt x="288" y="296"/>
                    </a:lnTo>
                    <a:lnTo>
                      <a:pt x="317" y="229"/>
                    </a:lnTo>
                    <a:lnTo>
                      <a:pt x="432" y="257"/>
                    </a:lnTo>
                    <a:lnTo>
                      <a:pt x="420" y="212"/>
                    </a:lnTo>
                    <a:lnTo>
                      <a:pt x="582" y="257"/>
                    </a:lnTo>
                    <a:lnTo>
                      <a:pt x="541" y="207"/>
                    </a:lnTo>
                    <a:lnTo>
                      <a:pt x="513" y="190"/>
                    </a:lnTo>
                    <a:lnTo>
                      <a:pt x="645" y="134"/>
                    </a:lnTo>
                    <a:lnTo>
                      <a:pt x="489" y="168"/>
                    </a:lnTo>
                    <a:lnTo>
                      <a:pt x="593" y="95"/>
                    </a:lnTo>
                    <a:lnTo>
                      <a:pt x="472" y="117"/>
                    </a:lnTo>
                    <a:lnTo>
                      <a:pt x="507" y="28"/>
                    </a:lnTo>
                    <a:lnTo>
                      <a:pt x="461" y="50"/>
                    </a:lnTo>
                    <a:lnTo>
                      <a:pt x="420" y="117"/>
                    </a:lnTo>
                    <a:lnTo>
                      <a:pt x="409" y="22"/>
                    </a:lnTo>
                    <a:lnTo>
                      <a:pt x="322" y="78"/>
                    </a:lnTo>
                    <a:lnTo>
                      <a:pt x="317" y="73"/>
                    </a:lnTo>
                  </a:path>
                </a:pathLst>
              </a:custGeom>
              <a:gradFill rotWithShape="0">
                <a:gsLst>
                  <a:gs pos="0">
                    <a:srgbClr val="00FF00"/>
                  </a:gs>
                  <a:gs pos="100000">
                    <a:srgbClr val="00FF00">
                      <a:gamma/>
                      <a:shade val="29804"/>
                      <a:invGamma/>
                    </a:srgbClr>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84173" name="Rectangle 205"/>
              <p:cNvSpPr>
                <a:spLocks noChangeArrowheads="1"/>
              </p:cNvSpPr>
              <p:nvPr/>
            </p:nvSpPr>
            <p:spPr bwMode="auto">
              <a:xfrm>
                <a:off x="1205" y="3371"/>
                <a:ext cx="212" cy="122"/>
              </a:xfrm>
              <a:prstGeom prst="rect">
                <a:avLst/>
              </a:prstGeom>
              <a:noFill/>
              <a:ln w="50800">
                <a:noFill/>
                <a:miter lim="800000"/>
                <a:headEnd/>
                <a:tailEnd/>
              </a:ln>
              <a:effectLst/>
            </p:spPr>
            <p:txBody>
              <a:bodyPr wrap="none" lIns="44450" tIns="22225" rIns="44450" bIns="22225">
                <a:spAutoFit/>
              </a:bodyPr>
              <a:lstStyle/>
              <a:p>
                <a:pPr defTabSz="319088" eaLnBrk="0" hangingPunct="0"/>
                <a:r>
                  <a:rPr lang="en-US" sz="900" b="1">
                    <a:solidFill>
                      <a:schemeClr val="bg2"/>
                    </a:solidFill>
                  </a:rPr>
                  <a:t>DCF</a:t>
                </a:r>
              </a:p>
            </p:txBody>
          </p:sp>
        </p:grpSp>
        <p:sp>
          <p:nvSpPr>
            <p:cNvPr id="84174" name="Rectangle 206"/>
            <p:cNvSpPr>
              <a:spLocks noChangeArrowheads="1"/>
            </p:cNvSpPr>
            <p:nvPr/>
          </p:nvSpPr>
          <p:spPr bwMode="auto">
            <a:xfrm>
              <a:off x="1568" y="3001"/>
              <a:ext cx="302" cy="132"/>
            </a:xfrm>
            <a:prstGeom prst="rect">
              <a:avLst/>
            </a:prstGeom>
            <a:noFill/>
            <a:ln w="50800">
              <a:noFill/>
              <a:miter lim="800000"/>
              <a:headEnd/>
              <a:tailEnd/>
            </a:ln>
            <a:effectLst/>
          </p:spPr>
          <p:txBody>
            <a:bodyPr lIns="44450" tIns="22225" rIns="44450" bIns="22225">
              <a:spAutoFit/>
            </a:bodyPr>
            <a:lstStyle/>
            <a:p>
              <a:pPr defTabSz="319088" eaLnBrk="0" hangingPunct="0"/>
              <a:r>
                <a:rPr lang="en-US" sz="1000" b="1">
                  <a:solidFill>
                    <a:srgbClr val="FFFF00"/>
                  </a:solidFill>
                  <a:effectLst>
                    <a:outerShdw blurRad="38100" dist="38100" dir="2700000" algn="tl">
                      <a:srgbClr val="C0C0C0"/>
                    </a:outerShdw>
                  </a:effectLst>
                </a:rPr>
                <a:t>H  O</a:t>
              </a:r>
            </a:p>
          </p:txBody>
        </p:sp>
        <p:sp>
          <p:nvSpPr>
            <p:cNvPr id="84175" name="Rectangle 207"/>
            <p:cNvSpPr>
              <a:spLocks noChangeArrowheads="1"/>
            </p:cNvSpPr>
            <p:nvPr/>
          </p:nvSpPr>
          <p:spPr bwMode="auto">
            <a:xfrm>
              <a:off x="1608" y="3029"/>
              <a:ext cx="297" cy="132"/>
            </a:xfrm>
            <a:prstGeom prst="rect">
              <a:avLst/>
            </a:prstGeom>
            <a:noFill/>
            <a:ln w="50800">
              <a:noFill/>
              <a:miter lim="800000"/>
              <a:headEnd/>
              <a:tailEnd/>
            </a:ln>
            <a:effectLst/>
          </p:spPr>
          <p:txBody>
            <a:bodyPr lIns="44450" tIns="22225" rIns="44450" bIns="22225">
              <a:spAutoFit/>
            </a:bodyPr>
            <a:lstStyle/>
            <a:p>
              <a:pPr defTabSz="319088" eaLnBrk="0" hangingPunct="0"/>
              <a:r>
                <a:rPr lang="en-US" sz="1000" b="1">
                  <a:solidFill>
                    <a:srgbClr val="FFFF00"/>
                  </a:solidFill>
                  <a:effectLst>
                    <a:outerShdw blurRad="38100" dist="38100" dir="2700000" algn="tl">
                      <a:srgbClr val="C0C0C0"/>
                    </a:outerShdw>
                  </a:effectLst>
                </a:rPr>
                <a:t> 2   2</a:t>
              </a:r>
            </a:p>
          </p:txBody>
        </p:sp>
        <p:sp>
          <p:nvSpPr>
            <p:cNvPr id="84176" name="Freeform 208"/>
            <p:cNvSpPr>
              <a:spLocks/>
            </p:cNvSpPr>
            <p:nvPr/>
          </p:nvSpPr>
          <p:spPr bwMode="auto">
            <a:xfrm>
              <a:off x="709" y="3440"/>
              <a:ext cx="187" cy="113"/>
            </a:xfrm>
            <a:custGeom>
              <a:avLst/>
              <a:gdLst/>
              <a:ahLst/>
              <a:cxnLst>
                <a:cxn ang="0">
                  <a:pos x="54" y="78"/>
                </a:cxn>
                <a:cxn ang="0">
                  <a:pos x="69" y="86"/>
                </a:cxn>
                <a:cxn ang="0">
                  <a:pos x="78" y="99"/>
                </a:cxn>
                <a:cxn ang="0">
                  <a:pos x="93" y="103"/>
                </a:cxn>
                <a:cxn ang="0">
                  <a:pos x="108" y="108"/>
                </a:cxn>
                <a:cxn ang="0">
                  <a:pos x="122" y="112"/>
                </a:cxn>
                <a:cxn ang="0">
                  <a:pos x="137" y="112"/>
                </a:cxn>
                <a:cxn ang="0">
                  <a:pos x="157" y="103"/>
                </a:cxn>
                <a:cxn ang="0">
                  <a:pos x="171" y="90"/>
                </a:cxn>
                <a:cxn ang="0">
                  <a:pos x="181" y="78"/>
                </a:cxn>
                <a:cxn ang="0">
                  <a:pos x="186" y="65"/>
                </a:cxn>
                <a:cxn ang="0">
                  <a:pos x="186" y="52"/>
                </a:cxn>
                <a:cxn ang="0">
                  <a:pos x="186" y="39"/>
                </a:cxn>
                <a:cxn ang="0">
                  <a:pos x="181" y="26"/>
                </a:cxn>
                <a:cxn ang="0">
                  <a:pos x="176" y="13"/>
                </a:cxn>
                <a:cxn ang="0">
                  <a:pos x="162" y="4"/>
                </a:cxn>
                <a:cxn ang="0">
                  <a:pos x="147" y="0"/>
                </a:cxn>
                <a:cxn ang="0">
                  <a:pos x="132" y="0"/>
                </a:cxn>
                <a:cxn ang="0">
                  <a:pos x="117" y="0"/>
                </a:cxn>
                <a:cxn ang="0">
                  <a:pos x="88" y="0"/>
                </a:cxn>
                <a:cxn ang="0">
                  <a:pos x="73" y="0"/>
                </a:cxn>
                <a:cxn ang="0">
                  <a:pos x="59" y="0"/>
                </a:cxn>
                <a:cxn ang="0">
                  <a:pos x="44" y="4"/>
                </a:cxn>
                <a:cxn ang="0">
                  <a:pos x="29" y="9"/>
                </a:cxn>
                <a:cxn ang="0">
                  <a:pos x="15" y="17"/>
                </a:cxn>
                <a:cxn ang="0">
                  <a:pos x="0" y="26"/>
                </a:cxn>
                <a:cxn ang="0">
                  <a:pos x="0" y="39"/>
                </a:cxn>
                <a:cxn ang="0">
                  <a:pos x="0" y="52"/>
                </a:cxn>
                <a:cxn ang="0">
                  <a:pos x="15" y="60"/>
                </a:cxn>
                <a:cxn ang="0">
                  <a:pos x="29" y="60"/>
                </a:cxn>
                <a:cxn ang="0">
                  <a:pos x="44" y="65"/>
                </a:cxn>
                <a:cxn ang="0">
                  <a:pos x="59" y="69"/>
                </a:cxn>
              </a:cxnLst>
              <a:rect l="0" t="0" r="r" b="b"/>
              <a:pathLst>
                <a:path w="187" h="113">
                  <a:moveTo>
                    <a:pt x="54" y="78"/>
                  </a:moveTo>
                  <a:lnTo>
                    <a:pt x="69" y="86"/>
                  </a:lnTo>
                  <a:lnTo>
                    <a:pt x="78" y="99"/>
                  </a:lnTo>
                  <a:lnTo>
                    <a:pt x="93" y="103"/>
                  </a:lnTo>
                  <a:lnTo>
                    <a:pt x="108" y="108"/>
                  </a:lnTo>
                  <a:lnTo>
                    <a:pt x="122" y="112"/>
                  </a:lnTo>
                  <a:lnTo>
                    <a:pt x="137" y="112"/>
                  </a:lnTo>
                  <a:lnTo>
                    <a:pt x="157" y="103"/>
                  </a:lnTo>
                  <a:lnTo>
                    <a:pt x="171" y="90"/>
                  </a:lnTo>
                  <a:lnTo>
                    <a:pt x="181" y="78"/>
                  </a:lnTo>
                  <a:lnTo>
                    <a:pt x="186" y="65"/>
                  </a:lnTo>
                  <a:lnTo>
                    <a:pt x="186" y="52"/>
                  </a:lnTo>
                  <a:lnTo>
                    <a:pt x="186" y="39"/>
                  </a:lnTo>
                  <a:lnTo>
                    <a:pt x="181" y="26"/>
                  </a:lnTo>
                  <a:lnTo>
                    <a:pt x="176" y="13"/>
                  </a:lnTo>
                  <a:lnTo>
                    <a:pt x="162" y="4"/>
                  </a:lnTo>
                  <a:lnTo>
                    <a:pt x="147" y="0"/>
                  </a:lnTo>
                  <a:lnTo>
                    <a:pt x="132" y="0"/>
                  </a:lnTo>
                  <a:lnTo>
                    <a:pt x="117" y="0"/>
                  </a:lnTo>
                  <a:lnTo>
                    <a:pt x="88" y="0"/>
                  </a:lnTo>
                  <a:lnTo>
                    <a:pt x="73" y="0"/>
                  </a:lnTo>
                  <a:lnTo>
                    <a:pt x="59" y="0"/>
                  </a:lnTo>
                  <a:lnTo>
                    <a:pt x="44" y="4"/>
                  </a:lnTo>
                  <a:lnTo>
                    <a:pt x="29" y="9"/>
                  </a:lnTo>
                  <a:lnTo>
                    <a:pt x="15" y="17"/>
                  </a:lnTo>
                  <a:lnTo>
                    <a:pt x="0" y="26"/>
                  </a:lnTo>
                  <a:lnTo>
                    <a:pt x="0" y="39"/>
                  </a:lnTo>
                  <a:lnTo>
                    <a:pt x="0" y="52"/>
                  </a:lnTo>
                  <a:lnTo>
                    <a:pt x="15" y="60"/>
                  </a:lnTo>
                  <a:lnTo>
                    <a:pt x="29" y="60"/>
                  </a:lnTo>
                  <a:lnTo>
                    <a:pt x="44" y="65"/>
                  </a:lnTo>
                  <a:lnTo>
                    <a:pt x="59" y="69"/>
                  </a:lnTo>
                </a:path>
              </a:pathLst>
            </a:custGeom>
            <a:gradFill rotWithShape="0">
              <a:gsLst>
                <a:gs pos="0">
                  <a:srgbClr val="909090">
                    <a:gamma/>
                    <a:shade val="29804"/>
                    <a:invGamma/>
                  </a:srgbClr>
                </a:gs>
                <a:gs pos="100000">
                  <a:srgbClr val="909090"/>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84177" name="Freeform 209"/>
            <p:cNvSpPr>
              <a:spLocks/>
            </p:cNvSpPr>
            <p:nvPr/>
          </p:nvSpPr>
          <p:spPr bwMode="auto">
            <a:xfrm>
              <a:off x="684" y="2705"/>
              <a:ext cx="310" cy="131"/>
            </a:xfrm>
            <a:custGeom>
              <a:avLst/>
              <a:gdLst/>
              <a:ahLst/>
              <a:cxnLst>
                <a:cxn ang="0">
                  <a:pos x="88" y="74"/>
                </a:cxn>
                <a:cxn ang="0">
                  <a:pos x="103" y="69"/>
                </a:cxn>
                <a:cxn ang="0">
                  <a:pos x="142" y="65"/>
                </a:cxn>
                <a:cxn ang="0">
                  <a:pos x="162" y="65"/>
                </a:cxn>
                <a:cxn ang="0">
                  <a:pos x="177" y="74"/>
                </a:cxn>
                <a:cxn ang="0">
                  <a:pos x="191" y="82"/>
                </a:cxn>
                <a:cxn ang="0">
                  <a:pos x="201" y="95"/>
                </a:cxn>
                <a:cxn ang="0">
                  <a:pos x="216" y="108"/>
                </a:cxn>
                <a:cxn ang="0">
                  <a:pos x="226" y="121"/>
                </a:cxn>
                <a:cxn ang="0">
                  <a:pos x="240" y="126"/>
                </a:cxn>
                <a:cxn ang="0">
                  <a:pos x="255" y="130"/>
                </a:cxn>
                <a:cxn ang="0">
                  <a:pos x="270" y="130"/>
                </a:cxn>
                <a:cxn ang="0">
                  <a:pos x="284" y="130"/>
                </a:cxn>
                <a:cxn ang="0">
                  <a:pos x="299" y="126"/>
                </a:cxn>
                <a:cxn ang="0">
                  <a:pos x="309" y="113"/>
                </a:cxn>
                <a:cxn ang="0">
                  <a:pos x="309" y="100"/>
                </a:cxn>
                <a:cxn ang="0">
                  <a:pos x="309" y="87"/>
                </a:cxn>
                <a:cxn ang="0">
                  <a:pos x="309" y="74"/>
                </a:cxn>
                <a:cxn ang="0">
                  <a:pos x="309" y="61"/>
                </a:cxn>
                <a:cxn ang="0">
                  <a:pos x="309" y="48"/>
                </a:cxn>
                <a:cxn ang="0">
                  <a:pos x="299" y="35"/>
                </a:cxn>
                <a:cxn ang="0">
                  <a:pos x="284" y="39"/>
                </a:cxn>
                <a:cxn ang="0">
                  <a:pos x="270" y="43"/>
                </a:cxn>
                <a:cxn ang="0">
                  <a:pos x="255" y="43"/>
                </a:cxn>
                <a:cxn ang="0">
                  <a:pos x="240" y="35"/>
                </a:cxn>
                <a:cxn ang="0">
                  <a:pos x="226" y="26"/>
                </a:cxn>
                <a:cxn ang="0">
                  <a:pos x="206" y="22"/>
                </a:cxn>
                <a:cxn ang="0">
                  <a:pos x="191" y="13"/>
                </a:cxn>
                <a:cxn ang="0">
                  <a:pos x="177" y="4"/>
                </a:cxn>
                <a:cxn ang="0">
                  <a:pos x="162" y="0"/>
                </a:cxn>
                <a:cxn ang="0">
                  <a:pos x="147" y="0"/>
                </a:cxn>
                <a:cxn ang="0">
                  <a:pos x="132" y="0"/>
                </a:cxn>
                <a:cxn ang="0">
                  <a:pos x="118" y="4"/>
                </a:cxn>
                <a:cxn ang="0">
                  <a:pos x="103" y="9"/>
                </a:cxn>
                <a:cxn ang="0">
                  <a:pos x="88" y="9"/>
                </a:cxn>
                <a:cxn ang="0">
                  <a:pos x="69" y="9"/>
                </a:cxn>
                <a:cxn ang="0">
                  <a:pos x="29" y="9"/>
                </a:cxn>
                <a:cxn ang="0">
                  <a:pos x="15" y="9"/>
                </a:cxn>
                <a:cxn ang="0">
                  <a:pos x="0" y="13"/>
                </a:cxn>
                <a:cxn ang="0">
                  <a:pos x="0" y="26"/>
                </a:cxn>
                <a:cxn ang="0">
                  <a:pos x="10" y="39"/>
                </a:cxn>
                <a:cxn ang="0">
                  <a:pos x="25" y="48"/>
                </a:cxn>
                <a:cxn ang="0">
                  <a:pos x="44" y="56"/>
                </a:cxn>
                <a:cxn ang="0">
                  <a:pos x="59" y="61"/>
                </a:cxn>
                <a:cxn ang="0">
                  <a:pos x="74" y="61"/>
                </a:cxn>
                <a:cxn ang="0">
                  <a:pos x="83" y="74"/>
                </a:cxn>
              </a:cxnLst>
              <a:rect l="0" t="0" r="r" b="b"/>
              <a:pathLst>
                <a:path w="310" h="131">
                  <a:moveTo>
                    <a:pt x="88" y="74"/>
                  </a:moveTo>
                  <a:lnTo>
                    <a:pt x="103" y="69"/>
                  </a:lnTo>
                  <a:lnTo>
                    <a:pt x="142" y="65"/>
                  </a:lnTo>
                  <a:lnTo>
                    <a:pt x="162" y="65"/>
                  </a:lnTo>
                  <a:lnTo>
                    <a:pt x="177" y="74"/>
                  </a:lnTo>
                  <a:lnTo>
                    <a:pt x="191" y="82"/>
                  </a:lnTo>
                  <a:lnTo>
                    <a:pt x="201" y="95"/>
                  </a:lnTo>
                  <a:lnTo>
                    <a:pt x="216" y="108"/>
                  </a:lnTo>
                  <a:lnTo>
                    <a:pt x="226" y="121"/>
                  </a:lnTo>
                  <a:lnTo>
                    <a:pt x="240" y="126"/>
                  </a:lnTo>
                  <a:lnTo>
                    <a:pt x="255" y="130"/>
                  </a:lnTo>
                  <a:lnTo>
                    <a:pt x="270" y="130"/>
                  </a:lnTo>
                  <a:lnTo>
                    <a:pt x="284" y="130"/>
                  </a:lnTo>
                  <a:lnTo>
                    <a:pt x="299" y="126"/>
                  </a:lnTo>
                  <a:lnTo>
                    <a:pt x="309" y="113"/>
                  </a:lnTo>
                  <a:lnTo>
                    <a:pt x="309" y="100"/>
                  </a:lnTo>
                  <a:lnTo>
                    <a:pt x="309" y="87"/>
                  </a:lnTo>
                  <a:lnTo>
                    <a:pt x="309" y="74"/>
                  </a:lnTo>
                  <a:lnTo>
                    <a:pt x="309" y="61"/>
                  </a:lnTo>
                  <a:lnTo>
                    <a:pt x="309" y="48"/>
                  </a:lnTo>
                  <a:lnTo>
                    <a:pt x="299" y="35"/>
                  </a:lnTo>
                  <a:lnTo>
                    <a:pt x="284" y="39"/>
                  </a:lnTo>
                  <a:lnTo>
                    <a:pt x="270" y="43"/>
                  </a:lnTo>
                  <a:lnTo>
                    <a:pt x="255" y="43"/>
                  </a:lnTo>
                  <a:lnTo>
                    <a:pt x="240" y="35"/>
                  </a:lnTo>
                  <a:lnTo>
                    <a:pt x="226" y="26"/>
                  </a:lnTo>
                  <a:lnTo>
                    <a:pt x="206" y="22"/>
                  </a:lnTo>
                  <a:lnTo>
                    <a:pt x="191" y="13"/>
                  </a:lnTo>
                  <a:lnTo>
                    <a:pt x="177" y="4"/>
                  </a:lnTo>
                  <a:lnTo>
                    <a:pt x="162" y="0"/>
                  </a:lnTo>
                  <a:lnTo>
                    <a:pt x="147" y="0"/>
                  </a:lnTo>
                  <a:lnTo>
                    <a:pt x="132" y="0"/>
                  </a:lnTo>
                  <a:lnTo>
                    <a:pt x="118" y="4"/>
                  </a:lnTo>
                  <a:lnTo>
                    <a:pt x="103" y="9"/>
                  </a:lnTo>
                  <a:lnTo>
                    <a:pt x="88" y="9"/>
                  </a:lnTo>
                  <a:lnTo>
                    <a:pt x="69" y="9"/>
                  </a:lnTo>
                  <a:lnTo>
                    <a:pt x="29" y="9"/>
                  </a:lnTo>
                  <a:lnTo>
                    <a:pt x="15" y="9"/>
                  </a:lnTo>
                  <a:lnTo>
                    <a:pt x="0" y="13"/>
                  </a:lnTo>
                  <a:lnTo>
                    <a:pt x="0" y="26"/>
                  </a:lnTo>
                  <a:lnTo>
                    <a:pt x="10" y="39"/>
                  </a:lnTo>
                  <a:lnTo>
                    <a:pt x="25" y="48"/>
                  </a:lnTo>
                  <a:lnTo>
                    <a:pt x="44" y="56"/>
                  </a:lnTo>
                  <a:lnTo>
                    <a:pt x="59" y="61"/>
                  </a:lnTo>
                  <a:lnTo>
                    <a:pt x="74" y="61"/>
                  </a:lnTo>
                  <a:lnTo>
                    <a:pt x="83" y="74"/>
                  </a:lnTo>
                </a:path>
              </a:pathLst>
            </a:custGeom>
            <a:gradFill rotWithShape="0">
              <a:gsLst>
                <a:gs pos="0">
                  <a:srgbClr val="909090">
                    <a:gamma/>
                    <a:shade val="29804"/>
                    <a:invGamma/>
                  </a:srgbClr>
                </a:gs>
                <a:gs pos="100000">
                  <a:srgbClr val="909090"/>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84178" name="Freeform 210"/>
            <p:cNvSpPr>
              <a:spLocks/>
            </p:cNvSpPr>
            <p:nvPr/>
          </p:nvSpPr>
          <p:spPr bwMode="auto">
            <a:xfrm>
              <a:off x="833" y="2291"/>
              <a:ext cx="505" cy="303"/>
            </a:xfrm>
            <a:custGeom>
              <a:avLst/>
              <a:gdLst/>
              <a:ahLst/>
              <a:cxnLst>
                <a:cxn ang="0">
                  <a:pos x="0" y="0"/>
                </a:cxn>
                <a:cxn ang="0">
                  <a:pos x="0" y="22"/>
                </a:cxn>
                <a:cxn ang="0">
                  <a:pos x="22" y="36"/>
                </a:cxn>
                <a:cxn ang="0">
                  <a:pos x="44" y="50"/>
                </a:cxn>
                <a:cxn ang="0">
                  <a:pos x="87" y="72"/>
                </a:cxn>
                <a:cxn ang="0">
                  <a:pos x="116" y="86"/>
                </a:cxn>
                <a:cxn ang="0">
                  <a:pos x="144" y="94"/>
                </a:cxn>
                <a:cxn ang="0">
                  <a:pos x="166" y="94"/>
                </a:cxn>
                <a:cxn ang="0">
                  <a:pos x="188" y="94"/>
                </a:cxn>
                <a:cxn ang="0">
                  <a:pos x="238" y="94"/>
                </a:cxn>
                <a:cxn ang="0">
                  <a:pos x="260" y="94"/>
                </a:cxn>
                <a:cxn ang="0">
                  <a:pos x="288" y="94"/>
                </a:cxn>
                <a:cxn ang="0">
                  <a:pos x="317" y="101"/>
                </a:cxn>
                <a:cxn ang="0">
                  <a:pos x="339" y="108"/>
                </a:cxn>
                <a:cxn ang="0">
                  <a:pos x="368" y="122"/>
                </a:cxn>
                <a:cxn ang="0">
                  <a:pos x="382" y="144"/>
                </a:cxn>
                <a:cxn ang="0">
                  <a:pos x="411" y="166"/>
                </a:cxn>
                <a:cxn ang="0">
                  <a:pos x="432" y="194"/>
                </a:cxn>
                <a:cxn ang="0">
                  <a:pos x="454" y="216"/>
                </a:cxn>
                <a:cxn ang="0">
                  <a:pos x="468" y="238"/>
                </a:cxn>
                <a:cxn ang="0">
                  <a:pos x="490" y="259"/>
                </a:cxn>
                <a:cxn ang="0">
                  <a:pos x="504" y="302"/>
                </a:cxn>
              </a:cxnLst>
              <a:rect l="0" t="0" r="r" b="b"/>
              <a:pathLst>
                <a:path w="505" h="303">
                  <a:moveTo>
                    <a:pt x="0" y="0"/>
                  </a:moveTo>
                  <a:lnTo>
                    <a:pt x="0" y="22"/>
                  </a:lnTo>
                  <a:lnTo>
                    <a:pt x="22" y="36"/>
                  </a:lnTo>
                  <a:lnTo>
                    <a:pt x="44" y="50"/>
                  </a:lnTo>
                  <a:lnTo>
                    <a:pt x="87" y="72"/>
                  </a:lnTo>
                  <a:lnTo>
                    <a:pt x="116" y="86"/>
                  </a:lnTo>
                  <a:lnTo>
                    <a:pt x="144" y="94"/>
                  </a:lnTo>
                  <a:lnTo>
                    <a:pt x="166" y="94"/>
                  </a:lnTo>
                  <a:lnTo>
                    <a:pt x="188" y="94"/>
                  </a:lnTo>
                  <a:lnTo>
                    <a:pt x="238" y="94"/>
                  </a:lnTo>
                  <a:lnTo>
                    <a:pt x="260" y="94"/>
                  </a:lnTo>
                  <a:lnTo>
                    <a:pt x="288" y="94"/>
                  </a:lnTo>
                  <a:lnTo>
                    <a:pt x="317" y="101"/>
                  </a:lnTo>
                  <a:lnTo>
                    <a:pt x="339" y="108"/>
                  </a:lnTo>
                  <a:lnTo>
                    <a:pt x="368" y="122"/>
                  </a:lnTo>
                  <a:lnTo>
                    <a:pt x="382" y="144"/>
                  </a:lnTo>
                  <a:lnTo>
                    <a:pt x="411" y="166"/>
                  </a:lnTo>
                  <a:lnTo>
                    <a:pt x="432" y="194"/>
                  </a:lnTo>
                  <a:lnTo>
                    <a:pt x="454" y="216"/>
                  </a:lnTo>
                  <a:lnTo>
                    <a:pt x="468" y="238"/>
                  </a:lnTo>
                  <a:lnTo>
                    <a:pt x="490" y="259"/>
                  </a:lnTo>
                  <a:lnTo>
                    <a:pt x="504" y="302"/>
                  </a:lnTo>
                </a:path>
              </a:pathLst>
            </a:custGeom>
            <a:noFill/>
            <a:ln w="12700" cap="rnd" cmpd="sng">
              <a:solidFill>
                <a:schemeClr val="tx1"/>
              </a:solidFill>
              <a:prstDash val="solid"/>
              <a:round/>
              <a:headEnd type="none" w="med" len="med"/>
              <a:tailEnd type="triangle" w="med" len="med"/>
            </a:ln>
            <a:effectLst/>
          </p:spPr>
          <p:txBody>
            <a:bodyPr/>
            <a:lstStyle/>
            <a:p>
              <a:endParaRPr lang="en-US"/>
            </a:p>
          </p:txBody>
        </p:sp>
        <p:sp>
          <p:nvSpPr>
            <p:cNvPr id="84179" name="Freeform 211"/>
            <p:cNvSpPr>
              <a:spLocks/>
            </p:cNvSpPr>
            <p:nvPr/>
          </p:nvSpPr>
          <p:spPr bwMode="auto">
            <a:xfrm>
              <a:off x="1330" y="3126"/>
              <a:ext cx="289" cy="196"/>
            </a:xfrm>
            <a:custGeom>
              <a:avLst/>
              <a:gdLst/>
              <a:ahLst/>
              <a:cxnLst>
                <a:cxn ang="0">
                  <a:pos x="288" y="15"/>
                </a:cxn>
                <a:cxn ang="0">
                  <a:pos x="259" y="0"/>
                </a:cxn>
                <a:cxn ang="0">
                  <a:pos x="231" y="0"/>
                </a:cxn>
                <a:cxn ang="0">
                  <a:pos x="209" y="0"/>
                </a:cxn>
                <a:cxn ang="0">
                  <a:pos x="187" y="0"/>
                </a:cxn>
                <a:cxn ang="0">
                  <a:pos x="159" y="0"/>
                </a:cxn>
                <a:cxn ang="0">
                  <a:pos x="137" y="0"/>
                </a:cxn>
                <a:cxn ang="0">
                  <a:pos x="115" y="0"/>
                </a:cxn>
                <a:cxn ang="0">
                  <a:pos x="87" y="15"/>
                </a:cxn>
                <a:cxn ang="0">
                  <a:pos x="65" y="36"/>
                </a:cxn>
                <a:cxn ang="0">
                  <a:pos x="51" y="58"/>
                </a:cxn>
                <a:cxn ang="0">
                  <a:pos x="29" y="79"/>
                </a:cxn>
                <a:cxn ang="0">
                  <a:pos x="22" y="101"/>
                </a:cxn>
                <a:cxn ang="0">
                  <a:pos x="15" y="123"/>
                </a:cxn>
                <a:cxn ang="0">
                  <a:pos x="7" y="151"/>
                </a:cxn>
                <a:cxn ang="0">
                  <a:pos x="7" y="173"/>
                </a:cxn>
                <a:cxn ang="0">
                  <a:pos x="0" y="195"/>
                </a:cxn>
              </a:cxnLst>
              <a:rect l="0" t="0" r="r" b="b"/>
              <a:pathLst>
                <a:path w="289" h="196">
                  <a:moveTo>
                    <a:pt x="288" y="15"/>
                  </a:moveTo>
                  <a:lnTo>
                    <a:pt x="259" y="0"/>
                  </a:lnTo>
                  <a:lnTo>
                    <a:pt x="231" y="0"/>
                  </a:lnTo>
                  <a:lnTo>
                    <a:pt x="209" y="0"/>
                  </a:lnTo>
                  <a:lnTo>
                    <a:pt x="187" y="0"/>
                  </a:lnTo>
                  <a:lnTo>
                    <a:pt x="159" y="0"/>
                  </a:lnTo>
                  <a:lnTo>
                    <a:pt x="137" y="0"/>
                  </a:lnTo>
                  <a:lnTo>
                    <a:pt x="115" y="0"/>
                  </a:lnTo>
                  <a:lnTo>
                    <a:pt x="87" y="15"/>
                  </a:lnTo>
                  <a:lnTo>
                    <a:pt x="65" y="36"/>
                  </a:lnTo>
                  <a:lnTo>
                    <a:pt x="51" y="58"/>
                  </a:lnTo>
                  <a:lnTo>
                    <a:pt x="29" y="79"/>
                  </a:lnTo>
                  <a:lnTo>
                    <a:pt x="22" y="101"/>
                  </a:lnTo>
                  <a:lnTo>
                    <a:pt x="15" y="123"/>
                  </a:lnTo>
                  <a:lnTo>
                    <a:pt x="7" y="151"/>
                  </a:lnTo>
                  <a:lnTo>
                    <a:pt x="7" y="173"/>
                  </a:lnTo>
                  <a:lnTo>
                    <a:pt x="0" y="195"/>
                  </a:lnTo>
                </a:path>
              </a:pathLst>
            </a:custGeom>
            <a:noFill/>
            <a:ln w="12700" cap="rnd" cmpd="sng">
              <a:solidFill>
                <a:schemeClr val="tx1"/>
              </a:solidFill>
              <a:prstDash val="solid"/>
              <a:round/>
              <a:headEnd type="none" w="med" len="med"/>
              <a:tailEnd type="triangle" w="med" len="med"/>
            </a:ln>
            <a:effectLst/>
          </p:spPr>
          <p:txBody>
            <a:bodyPr/>
            <a:lstStyle/>
            <a:p>
              <a:endParaRPr lang="en-US"/>
            </a:p>
          </p:txBody>
        </p:sp>
        <p:sp>
          <p:nvSpPr>
            <p:cNvPr id="84180" name="Freeform 212"/>
            <p:cNvSpPr>
              <a:spLocks/>
            </p:cNvSpPr>
            <p:nvPr/>
          </p:nvSpPr>
          <p:spPr bwMode="auto">
            <a:xfrm>
              <a:off x="1330" y="3090"/>
              <a:ext cx="23" cy="124"/>
            </a:xfrm>
            <a:custGeom>
              <a:avLst/>
              <a:gdLst/>
              <a:ahLst/>
              <a:cxnLst>
                <a:cxn ang="0">
                  <a:pos x="0" y="0"/>
                </a:cxn>
                <a:cxn ang="0">
                  <a:pos x="7" y="22"/>
                </a:cxn>
                <a:cxn ang="0">
                  <a:pos x="15" y="51"/>
                </a:cxn>
                <a:cxn ang="0">
                  <a:pos x="22" y="79"/>
                </a:cxn>
                <a:cxn ang="0">
                  <a:pos x="22" y="101"/>
                </a:cxn>
                <a:cxn ang="0">
                  <a:pos x="22" y="123"/>
                </a:cxn>
              </a:cxnLst>
              <a:rect l="0" t="0" r="r" b="b"/>
              <a:pathLst>
                <a:path w="23" h="124">
                  <a:moveTo>
                    <a:pt x="0" y="0"/>
                  </a:moveTo>
                  <a:lnTo>
                    <a:pt x="7" y="22"/>
                  </a:lnTo>
                  <a:lnTo>
                    <a:pt x="15" y="51"/>
                  </a:lnTo>
                  <a:lnTo>
                    <a:pt x="22" y="79"/>
                  </a:lnTo>
                  <a:lnTo>
                    <a:pt x="22" y="101"/>
                  </a:lnTo>
                  <a:lnTo>
                    <a:pt x="22" y="123"/>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84181" name="Freeform 213"/>
            <p:cNvSpPr>
              <a:spLocks/>
            </p:cNvSpPr>
            <p:nvPr/>
          </p:nvSpPr>
          <p:spPr bwMode="auto">
            <a:xfrm>
              <a:off x="1331" y="2751"/>
              <a:ext cx="23" cy="218"/>
            </a:xfrm>
            <a:custGeom>
              <a:avLst/>
              <a:gdLst/>
              <a:ahLst/>
              <a:cxnLst>
                <a:cxn ang="0">
                  <a:pos x="0" y="0"/>
                </a:cxn>
                <a:cxn ang="0">
                  <a:pos x="5" y="35"/>
                </a:cxn>
                <a:cxn ang="0">
                  <a:pos x="16" y="69"/>
                </a:cxn>
                <a:cxn ang="0">
                  <a:pos x="22" y="95"/>
                </a:cxn>
                <a:cxn ang="0">
                  <a:pos x="22" y="122"/>
                </a:cxn>
                <a:cxn ang="0">
                  <a:pos x="22" y="156"/>
                </a:cxn>
                <a:cxn ang="0">
                  <a:pos x="22" y="182"/>
                </a:cxn>
                <a:cxn ang="0">
                  <a:pos x="22" y="209"/>
                </a:cxn>
                <a:cxn ang="0">
                  <a:pos x="22" y="217"/>
                </a:cxn>
                <a:cxn ang="0">
                  <a:pos x="22" y="217"/>
                </a:cxn>
              </a:cxnLst>
              <a:rect l="0" t="0" r="r" b="b"/>
              <a:pathLst>
                <a:path w="23" h="218">
                  <a:moveTo>
                    <a:pt x="0" y="0"/>
                  </a:moveTo>
                  <a:lnTo>
                    <a:pt x="5" y="35"/>
                  </a:lnTo>
                  <a:lnTo>
                    <a:pt x="16" y="69"/>
                  </a:lnTo>
                  <a:lnTo>
                    <a:pt x="22" y="95"/>
                  </a:lnTo>
                  <a:lnTo>
                    <a:pt x="22" y="122"/>
                  </a:lnTo>
                  <a:lnTo>
                    <a:pt x="22" y="156"/>
                  </a:lnTo>
                  <a:lnTo>
                    <a:pt x="22" y="182"/>
                  </a:lnTo>
                  <a:lnTo>
                    <a:pt x="22" y="209"/>
                  </a:lnTo>
                  <a:lnTo>
                    <a:pt x="22" y="217"/>
                  </a:lnTo>
                  <a:lnTo>
                    <a:pt x="22" y="217"/>
                  </a:lnTo>
                </a:path>
              </a:pathLst>
            </a:custGeom>
            <a:noFill/>
            <a:ln w="12700" cap="rnd" cmpd="sng">
              <a:solidFill>
                <a:schemeClr val="tx1"/>
              </a:solidFill>
              <a:prstDash val="solid"/>
              <a:round/>
              <a:headEnd type="none" w="med" len="med"/>
              <a:tailEnd type="triangle" w="med" len="med"/>
            </a:ln>
            <a:effectLst/>
          </p:spPr>
          <p:txBody>
            <a:bodyPr/>
            <a:lstStyle/>
            <a:p>
              <a:endParaRPr lang="en-US"/>
            </a:p>
          </p:txBody>
        </p:sp>
      </p:grpSp>
      <p:grpSp>
        <p:nvGrpSpPr>
          <p:cNvPr id="84182" name="Group 214"/>
          <p:cNvGrpSpPr>
            <a:grpSpLocks/>
          </p:cNvGrpSpPr>
          <p:nvPr/>
        </p:nvGrpSpPr>
        <p:grpSpPr bwMode="auto">
          <a:xfrm>
            <a:off x="4144963" y="3994150"/>
            <a:ext cx="1455737" cy="1624013"/>
            <a:chOff x="2846" y="2415"/>
            <a:chExt cx="999" cy="982"/>
          </a:xfrm>
        </p:grpSpPr>
        <p:pic>
          <p:nvPicPr>
            <p:cNvPr id="84183" name="Picture 215"/>
            <p:cNvPicPr>
              <a:picLocks noChangeArrowheads="1"/>
            </p:cNvPicPr>
            <p:nvPr/>
          </p:nvPicPr>
          <p:blipFill>
            <a:blip r:embed="rId3" cstate="print"/>
            <a:srcRect/>
            <a:stretch>
              <a:fillRect/>
            </a:stretch>
          </p:blipFill>
          <p:spPr bwMode="auto">
            <a:xfrm>
              <a:off x="2846" y="2415"/>
              <a:ext cx="999" cy="982"/>
            </a:xfrm>
            <a:prstGeom prst="rect">
              <a:avLst/>
            </a:prstGeom>
            <a:noFill/>
            <a:ln w="12700">
              <a:solidFill>
                <a:schemeClr val="tx2"/>
              </a:solidFill>
              <a:miter lim="800000"/>
              <a:headEnd/>
              <a:tailEnd/>
            </a:ln>
            <a:effectLst>
              <a:outerShdw dist="107763" dir="2700000" algn="ctr" rotWithShape="0">
                <a:schemeClr val="bg2"/>
              </a:outerShdw>
            </a:effectLst>
          </p:spPr>
        </p:pic>
        <p:sp>
          <p:nvSpPr>
            <p:cNvPr id="84184" name="Rectangle 216"/>
            <p:cNvSpPr>
              <a:spLocks noChangeArrowheads="1"/>
            </p:cNvSpPr>
            <p:nvPr/>
          </p:nvSpPr>
          <p:spPr bwMode="auto">
            <a:xfrm>
              <a:off x="3133" y="2671"/>
              <a:ext cx="170" cy="167"/>
            </a:xfrm>
            <a:prstGeom prst="rect">
              <a:avLst/>
            </a:prstGeom>
            <a:noFill/>
            <a:ln w="12700">
              <a:noFill/>
              <a:miter lim="800000"/>
              <a:headEnd/>
              <a:tailEnd/>
            </a:ln>
            <a:effectLst/>
          </p:spPr>
          <p:txBody>
            <a:bodyPr wrap="none" anchor="ctr"/>
            <a:lstStyle/>
            <a:p>
              <a:endParaRPr lang="en-US"/>
            </a:p>
          </p:txBody>
        </p:sp>
        <p:sp>
          <p:nvSpPr>
            <p:cNvPr id="84185" name="Freeform 217"/>
            <p:cNvSpPr>
              <a:spLocks/>
            </p:cNvSpPr>
            <p:nvPr/>
          </p:nvSpPr>
          <p:spPr bwMode="auto">
            <a:xfrm>
              <a:off x="3349" y="2534"/>
              <a:ext cx="458" cy="310"/>
            </a:xfrm>
            <a:custGeom>
              <a:avLst/>
              <a:gdLst/>
              <a:ahLst/>
              <a:cxnLst>
                <a:cxn ang="0">
                  <a:pos x="428" y="10"/>
                </a:cxn>
                <a:cxn ang="0">
                  <a:pos x="400" y="5"/>
                </a:cxn>
                <a:cxn ang="0">
                  <a:pos x="371" y="0"/>
                </a:cxn>
                <a:cxn ang="0">
                  <a:pos x="343" y="0"/>
                </a:cxn>
                <a:cxn ang="0">
                  <a:pos x="314" y="0"/>
                </a:cxn>
                <a:cxn ang="0">
                  <a:pos x="271" y="5"/>
                </a:cxn>
                <a:cxn ang="0">
                  <a:pos x="238" y="5"/>
                </a:cxn>
                <a:cxn ang="0">
                  <a:pos x="209" y="5"/>
                </a:cxn>
                <a:cxn ang="0">
                  <a:pos x="176" y="14"/>
                </a:cxn>
                <a:cxn ang="0">
                  <a:pos x="148" y="33"/>
                </a:cxn>
                <a:cxn ang="0">
                  <a:pos x="105" y="43"/>
                </a:cxn>
                <a:cxn ang="0">
                  <a:pos x="71" y="48"/>
                </a:cxn>
                <a:cxn ang="0">
                  <a:pos x="43" y="81"/>
                </a:cxn>
                <a:cxn ang="0">
                  <a:pos x="24" y="114"/>
                </a:cxn>
                <a:cxn ang="0">
                  <a:pos x="5" y="152"/>
                </a:cxn>
                <a:cxn ang="0">
                  <a:pos x="0" y="195"/>
                </a:cxn>
                <a:cxn ang="0">
                  <a:pos x="10" y="223"/>
                </a:cxn>
                <a:cxn ang="0">
                  <a:pos x="19" y="252"/>
                </a:cxn>
                <a:cxn ang="0">
                  <a:pos x="43" y="280"/>
                </a:cxn>
                <a:cxn ang="0">
                  <a:pos x="71" y="295"/>
                </a:cxn>
                <a:cxn ang="0">
                  <a:pos x="100" y="304"/>
                </a:cxn>
                <a:cxn ang="0">
                  <a:pos x="129" y="309"/>
                </a:cxn>
                <a:cxn ang="0">
                  <a:pos x="167" y="309"/>
                </a:cxn>
                <a:cxn ang="0">
                  <a:pos x="209" y="304"/>
                </a:cxn>
                <a:cxn ang="0">
                  <a:pos x="248" y="299"/>
                </a:cxn>
                <a:cxn ang="0">
                  <a:pos x="286" y="290"/>
                </a:cxn>
                <a:cxn ang="0">
                  <a:pos x="319" y="280"/>
                </a:cxn>
                <a:cxn ang="0">
                  <a:pos x="348" y="276"/>
                </a:cxn>
                <a:cxn ang="0">
                  <a:pos x="381" y="271"/>
                </a:cxn>
                <a:cxn ang="0">
                  <a:pos x="409" y="252"/>
                </a:cxn>
                <a:cxn ang="0">
                  <a:pos x="433" y="223"/>
                </a:cxn>
                <a:cxn ang="0">
                  <a:pos x="452" y="195"/>
                </a:cxn>
                <a:cxn ang="0">
                  <a:pos x="457" y="162"/>
                </a:cxn>
                <a:cxn ang="0">
                  <a:pos x="457" y="119"/>
                </a:cxn>
                <a:cxn ang="0">
                  <a:pos x="457" y="86"/>
                </a:cxn>
                <a:cxn ang="0">
                  <a:pos x="457" y="57"/>
                </a:cxn>
                <a:cxn ang="0">
                  <a:pos x="443" y="29"/>
                </a:cxn>
                <a:cxn ang="0">
                  <a:pos x="428" y="10"/>
                </a:cxn>
              </a:cxnLst>
              <a:rect l="0" t="0" r="r" b="b"/>
              <a:pathLst>
                <a:path w="458" h="310">
                  <a:moveTo>
                    <a:pt x="438" y="24"/>
                  </a:moveTo>
                  <a:lnTo>
                    <a:pt x="428" y="10"/>
                  </a:lnTo>
                  <a:lnTo>
                    <a:pt x="414" y="5"/>
                  </a:lnTo>
                  <a:lnTo>
                    <a:pt x="400" y="5"/>
                  </a:lnTo>
                  <a:lnTo>
                    <a:pt x="386" y="0"/>
                  </a:lnTo>
                  <a:lnTo>
                    <a:pt x="371" y="0"/>
                  </a:lnTo>
                  <a:lnTo>
                    <a:pt x="357" y="0"/>
                  </a:lnTo>
                  <a:lnTo>
                    <a:pt x="343" y="0"/>
                  </a:lnTo>
                  <a:lnTo>
                    <a:pt x="328" y="0"/>
                  </a:lnTo>
                  <a:lnTo>
                    <a:pt x="314" y="0"/>
                  </a:lnTo>
                  <a:lnTo>
                    <a:pt x="295" y="5"/>
                  </a:lnTo>
                  <a:lnTo>
                    <a:pt x="271" y="5"/>
                  </a:lnTo>
                  <a:lnTo>
                    <a:pt x="257" y="5"/>
                  </a:lnTo>
                  <a:lnTo>
                    <a:pt x="238" y="5"/>
                  </a:lnTo>
                  <a:lnTo>
                    <a:pt x="224" y="5"/>
                  </a:lnTo>
                  <a:lnTo>
                    <a:pt x="209" y="5"/>
                  </a:lnTo>
                  <a:lnTo>
                    <a:pt x="190" y="10"/>
                  </a:lnTo>
                  <a:lnTo>
                    <a:pt x="176" y="14"/>
                  </a:lnTo>
                  <a:lnTo>
                    <a:pt x="162" y="24"/>
                  </a:lnTo>
                  <a:lnTo>
                    <a:pt x="148" y="33"/>
                  </a:lnTo>
                  <a:lnTo>
                    <a:pt x="129" y="33"/>
                  </a:lnTo>
                  <a:lnTo>
                    <a:pt x="105" y="43"/>
                  </a:lnTo>
                  <a:lnTo>
                    <a:pt x="86" y="43"/>
                  </a:lnTo>
                  <a:lnTo>
                    <a:pt x="71" y="48"/>
                  </a:lnTo>
                  <a:lnTo>
                    <a:pt x="52" y="62"/>
                  </a:lnTo>
                  <a:lnTo>
                    <a:pt x="43" y="81"/>
                  </a:lnTo>
                  <a:lnTo>
                    <a:pt x="33" y="100"/>
                  </a:lnTo>
                  <a:lnTo>
                    <a:pt x="24" y="114"/>
                  </a:lnTo>
                  <a:lnTo>
                    <a:pt x="14" y="133"/>
                  </a:lnTo>
                  <a:lnTo>
                    <a:pt x="5" y="152"/>
                  </a:lnTo>
                  <a:lnTo>
                    <a:pt x="0" y="171"/>
                  </a:lnTo>
                  <a:lnTo>
                    <a:pt x="0" y="195"/>
                  </a:lnTo>
                  <a:lnTo>
                    <a:pt x="5" y="209"/>
                  </a:lnTo>
                  <a:lnTo>
                    <a:pt x="10" y="223"/>
                  </a:lnTo>
                  <a:lnTo>
                    <a:pt x="14" y="238"/>
                  </a:lnTo>
                  <a:lnTo>
                    <a:pt x="19" y="252"/>
                  </a:lnTo>
                  <a:lnTo>
                    <a:pt x="33" y="266"/>
                  </a:lnTo>
                  <a:lnTo>
                    <a:pt x="43" y="280"/>
                  </a:lnTo>
                  <a:lnTo>
                    <a:pt x="57" y="285"/>
                  </a:lnTo>
                  <a:lnTo>
                    <a:pt x="71" y="295"/>
                  </a:lnTo>
                  <a:lnTo>
                    <a:pt x="86" y="304"/>
                  </a:lnTo>
                  <a:lnTo>
                    <a:pt x="100" y="304"/>
                  </a:lnTo>
                  <a:lnTo>
                    <a:pt x="114" y="309"/>
                  </a:lnTo>
                  <a:lnTo>
                    <a:pt x="129" y="309"/>
                  </a:lnTo>
                  <a:lnTo>
                    <a:pt x="148" y="309"/>
                  </a:lnTo>
                  <a:lnTo>
                    <a:pt x="167" y="309"/>
                  </a:lnTo>
                  <a:lnTo>
                    <a:pt x="190" y="304"/>
                  </a:lnTo>
                  <a:lnTo>
                    <a:pt x="209" y="304"/>
                  </a:lnTo>
                  <a:lnTo>
                    <a:pt x="229" y="299"/>
                  </a:lnTo>
                  <a:lnTo>
                    <a:pt x="248" y="299"/>
                  </a:lnTo>
                  <a:lnTo>
                    <a:pt x="267" y="290"/>
                  </a:lnTo>
                  <a:lnTo>
                    <a:pt x="286" y="290"/>
                  </a:lnTo>
                  <a:lnTo>
                    <a:pt x="300" y="285"/>
                  </a:lnTo>
                  <a:lnTo>
                    <a:pt x="319" y="280"/>
                  </a:lnTo>
                  <a:lnTo>
                    <a:pt x="333" y="280"/>
                  </a:lnTo>
                  <a:lnTo>
                    <a:pt x="348" y="276"/>
                  </a:lnTo>
                  <a:lnTo>
                    <a:pt x="367" y="276"/>
                  </a:lnTo>
                  <a:lnTo>
                    <a:pt x="381" y="271"/>
                  </a:lnTo>
                  <a:lnTo>
                    <a:pt x="395" y="261"/>
                  </a:lnTo>
                  <a:lnTo>
                    <a:pt x="409" y="252"/>
                  </a:lnTo>
                  <a:lnTo>
                    <a:pt x="424" y="238"/>
                  </a:lnTo>
                  <a:lnTo>
                    <a:pt x="433" y="223"/>
                  </a:lnTo>
                  <a:lnTo>
                    <a:pt x="447" y="209"/>
                  </a:lnTo>
                  <a:lnTo>
                    <a:pt x="452" y="195"/>
                  </a:lnTo>
                  <a:lnTo>
                    <a:pt x="457" y="181"/>
                  </a:lnTo>
                  <a:lnTo>
                    <a:pt x="457" y="162"/>
                  </a:lnTo>
                  <a:lnTo>
                    <a:pt x="457" y="138"/>
                  </a:lnTo>
                  <a:lnTo>
                    <a:pt x="457" y="119"/>
                  </a:lnTo>
                  <a:lnTo>
                    <a:pt x="457" y="100"/>
                  </a:lnTo>
                  <a:lnTo>
                    <a:pt x="457" y="86"/>
                  </a:lnTo>
                  <a:lnTo>
                    <a:pt x="457" y="71"/>
                  </a:lnTo>
                  <a:lnTo>
                    <a:pt x="457" y="57"/>
                  </a:lnTo>
                  <a:lnTo>
                    <a:pt x="452" y="43"/>
                  </a:lnTo>
                  <a:lnTo>
                    <a:pt x="443" y="29"/>
                  </a:lnTo>
                  <a:lnTo>
                    <a:pt x="428" y="24"/>
                  </a:lnTo>
                  <a:lnTo>
                    <a:pt x="428" y="10"/>
                  </a:lnTo>
                  <a:lnTo>
                    <a:pt x="438" y="24"/>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84186" name="Rectangle 218"/>
            <p:cNvSpPr>
              <a:spLocks noChangeArrowheads="1"/>
            </p:cNvSpPr>
            <p:nvPr/>
          </p:nvSpPr>
          <p:spPr bwMode="auto">
            <a:xfrm>
              <a:off x="2996" y="3125"/>
              <a:ext cx="424" cy="121"/>
            </a:xfrm>
            <a:prstGeom prst="rect">
              <a:avLst/>
            </a:prstGeom>
            <a:noFill/>
            <a:ln w="12700">
              <a:noFill/>
              <a:miter lim="800000"/>
              <a:headEnd/>
              <a:tailEnd/>
            </a:ln>
            <a:effectLst/>
          </p:spPr>
          <p:txBody>
            <a:bodyPr wrap="none" lIns="53975" tIns="28575" rIns="53975" bIns="28575">
              <a:spAutoFit/>
            </a:bodyPr>
            <a:lstStyle/>
            <a:p>
              <a:pPr defTabSz="323850" eaLnBrk="0" hangingPunct="0"/>
              <a:r>
                <a:rPr lang="en-US" sz="800">
                  <a:latin typeface="Times New Roman" charset="0"/>
                </a:rPr>
                <a:t>Lymphocytes</a:t>
              </a:r>
            </a:p>
          </p:txBody>
        </p:sp>
        <p:sp>
          <p:nvSpPr>
            <p:cNvPr id="84187" name="Rectangle 219"/>
            <p:cNvSpPr>
              <a:spLocks noChangeArrowheads="1"/>
            </p:cNvSpPr>
            <p:nvPr/>
          </p:nvSpPr>
          <p:spPr bwMode="auto">
            <a:xfrm>
              <a:off x="2945" y="2739"/>
              <a:ext cx="360" cy="121"/>
            </a:xfrm>
            <a:prstGeom prst="rect">
              <a:avLst/>
            </a:prstGeom>
            <a:noFill/>
            <a:ln w="12700">
              <a:noFill/>
              <a:miter lim="800000"/>
              <a:headEnd/>
              <a:tailEnd/>
            </a:ln>
            <a:effectLst/>
          </p:spPr>
          <p:txBody>
            <a:bodyPr wrap="none" lIns="53975" tIns="28575" rIns="53975" bIns="28575">
              <a:spAutoFit/>
            </a:bodyPr>
            <a:lstStyle/>
            <a:p>
              <a:pPr defTabSz="323850" eaLnBrk="0" hangingPunct="0"/>
              <a:r>
                <a:rPr lang="en-US" sz="800">
                  <a:latin typeface="Times New Roman" charset="0"/>
                </a:rPr>
                <a:t>Monocytes</a:t>
              </a:r>
            </a:p>
          </p:txBody>
        </p:sp>
        <p:sp>
          <p:nvSpPr>
            <p:cNvPr id="84188" name="Rectangle 220"/>
            <p:cNvSpPr>
              <a:spLocks noChangeArrowheads="1"/>
            </p:cNvSpPr>
            <p:nvPr/>
          </p:nvSpPr>
          <p:spPr bwMode="auto">
            <a:xfrm>
              <a:off x="3377" y="2420"/>
              <a:ext cx="378" cy="121"/>
            </a:xfrm>
            <a:prstGeom prst="rect">
              <a:avLst/>
            </a:prstGeom>
            <a:noFill/>
            <a:ln w="12700">
              <a:noFill/>
              <a:miter lim="800000"/>
              <a:headEnd/>
              <a:tailEnd/>
            </a:ln>
            <a:effectLst/>
          </p:spPr>
          <p:txBody>
            <a:bodyPr wrap="none" lIns="53975" tIns="28575" rIns="53975" bIns="28575">
              <a:spAutoFit/>
            </a:bodyPr>
            <a:lstStyle/>
            <a:p>
              <a:pPr defTabSz="323850" eaLnBrk="0" hangingPunct="0"/>
              <a:r>
                <a:rPr lang="en-US" sz="800">
                  <a:latin typeface="Times New Roman" charset="0"/>
                </a:rPr>
                <a:t>Neutrophils</a:t>
              </a:r>
            </a:p>
          </p:txBody>
        </p:sp>
      </p:grpSp>
      <p:grpSp>
        <p:nvGrpSpPr>
          <p:cNvPr id="84189" name="Group 221"/>
          <p:cNvGrpSpPr>
            <a:grpSpLocks/>
          </p:cNvGrpSpPr>
          <p:nvPr/>
        </p:nvGrpSpPr>
        <p:grpSpPr bwMode="auto">
          <a:xfrm>
            <a:off x="5808663" y="4343400"/>
            <a:ext cx="2911475" cy="1905000"/>
            <a:chOff x="3659" y="2736"/>
            <a:chExt cx="1834" cy="1200"/>
          </a:xfrm>
        </p:grpSpPr>
        <p:sp>
          <p:nvSpPr>
            <p:cNvPr id="84190" name="Line 222"/>
            <p:cNvSpPr>
              <a:spLocks noChangeShapeType="1"/>
            </p:cNvSpPr>
            <p:nvPr/>
          </p:nvSpPr>
          <p:spPr bwMode="auto">
            <a:xfrm>
              <a:off x="3839" y="2757"/>
              <a:ext cx="15" cy="0"/>
            </a:xfrm>
            <a:prstGeom prst="line">
              <a:avLst/>
            </a:prstGeom>
            <a:noFill/>
            <a:ln w="12700">
              <a:solidFill>
                <a:schemeClr val="tx2"/>
              </a:solidFill>
              <a:round/>
              <a:headEnd/>
              <a:tailEnd/>
            </a:ln>
            <a:effectLst/>
          </p:spPr>
          <p:txBody>
            <a:bodyPr wrap="none" anchor="ctr"/>
            <a:lstStyle/>
            <a:p>
              <a:endParaRPr lang="en-US"/>
            </a:p>
          </p:txBody>
        </p:sp>
        <p:sp>
          <p:nvSpPr>
            <p:cNvPr id="84191" name="Freeform 223"/>
            <p:cNvSpPr>
              <a:spLocks/>
            </p:cNvSpPr>
            <p:nvPr/>
          </p:nvSpPr>
          <p:spPr bwMode="auto">
            <a:xfrm>
              <a:off x="3852" y="2762"/>
              <a:ext cx="1615" cy="919"/>
            </a:xfrm>
            <a:custGeom>
              <a:avLst/>
              <a:gdLst/>
              <a:ahLst/>
              <a:cxnLst>
                <a:cxn ang="0">
                  <a:pos x="0" y="881"/>
                </a:cxn>
                <a:cxn ang="0">
                  <a:pos x="1760" y="881"/>
                </a:cxn>
                <a:cxn ang="0">
                  <a:pos x="1760" y="0"/>
                </a:cxn>
                <a:cxn ang="0">
                  <a:pos x="0" y="0"/>
                </a:cxn>
                <a:cxn ang="0">
                  <a:pos x="0" y="881"/>
                </a:cxn>
              </a:cxnLst>
              <a:rect l="0" t="0" r="r" b="b"/>
              <a:pathLst>
                <a:path w="1761" h="882">
                  <a:moveTo>
                    <a:pt x="0" y="881"/>
                  </a:moveTo>
                  <a:lnTo>
                    <a:pt x="1760" y="881"/>
                  </a:lnTo>
                  <a:lnTo>
                    <a:pt x="1760" y="0"/>
                  </a:lnTo>
                  <a:lnTo>
                    <a:pt x="0" y="0"/>
                  </a:lnTo>
                  <a:lnTo>
                    <a:pt x="0" y="881"/>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192" name="Rectangle 224"/>
            <p:cNvSpPr>
              <a:spLocks noChangeArrowheads="1"/>
            </p:cNvSpPr>
            <p:nvPr/>
          </p:nvSpPr>
          <p:spPr bwMode="auto">
            <a:xfrm>
              <a:off x="4045" y="3806"/>
              <a:ext cx="1200" cy="130"/>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1100" b="1">
                  <a:solidFill>
                    <a:schemeClr val="tx2"/>
                  </a:solidFill>
                </a:rPr>
                <a:t>log FITC Fluorescence</a:t>
              </a:r>
            </a:p>
          </p:txBody>
        </p:sp>
        <p:sp>
          <p:nvSpPr>
            <p:cNvPr id="84193" name="Rectangle 225"/>
            <p:cNvSpPr>
              <a:spLocks noChangeArrowheads="1"/>
            </p:cNvSpPr>
            <p:nvPr/>
          </p:nvSpPr>
          <p:spPr bwMode="auto">
            <a:xfrm>
              <a:off x="3798" y="3674"/>
              <a:ext cx="96" cy="159"/>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.1</a:t>
              </a:r>
            </a:p>
          </p:txBody>
        </p:sp>
        <p:sp>
          <p:nvSpPr>
            <p:cNvPr id="84194" name="Rectangle 226"/>
            <p:cNvSpPr>
              <a:spLocks noChangeArrowheads="1"/>
            </p:cNvSpPr>
            <p:nvPr/>
          </p:nvSpPr>
          <p:spPr bwMode="auto">
            <a:xfrm>
              <a:off x="5298" y="3674"/>
              <a:ext cx="182" cy="159"/>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 1000</a:t>
              </a:r>
            </a:p>
          </p:txBody>
        </p:sp>
        <p:sp>
          <p:nvSpPr>
            <p:cNvPr id="84195" name="Rectangle 227"/>
            <p:cNvSpPr>
              <a:spLocks noChangeArrowheads="1"/>
            </p:cNvSpPr>
            <p:nvPr/>
          </p:nvSpPr>
          <p:spPr bwMode="auto">
            <a:xfrm>
              <a:off x="4920" y="3674"/>
              <a:ext cx="167" cy="159"/>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  100</a:t>
              </a:r>
            </a:p>
          </p:txBody>
        </p:sp>
        <p:sp>
          <p:nvSpPr>
            <p:cNvPr id="84196" name="Rectangle 228"/>
            <p:cNvSpPr>
              <a:spLocks noChangeArrowheads="1"/>
            </p:cNvSpPr>
            <p:nvPr/>
          </p:nvSpPr>
          <p:spPr bwMode="auto">
            <a:xfrm>
              <a:off x="4498" y="3674"/>
              <a:ext cx="153" cy="159"/>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   10</a:t>
              </a:r>
            </a:p>
          </p:txBody>
        </p:sp>
        <p:sp>
          <p:nvSpPr>
            <p:cNvPr id="84197" name="Rectangle 229"/>
            <p:cNvSpPr>
              <a:spLocks noChangeArrowheads="1"/>
            </p:cNvSpPr>
            <p:nvPr/>
          </p:nvSpPr>
          <p:spPr bwMode="auto">
            <a:xfrm>
              <a:off x="4112" y="3674"/>
              <a:ext cx="140" cy="159"/>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    1</a:t>
              </a:r>
            </a:p>
          </p:txBody>
        </p:sp>
        <p:sp>
          <p:nvSpPr>
            <p:cNvPr id="84198" name="Line 230"/>
            <p:cNvSpPr>
              <a:spLocks noChangeShapeType="1"/>
            </p:cNvSpPr>
            <p:nvPr/>
          </p:nvSpPr>
          <p:spPr bwMode="auto">
            <a:xfrm>
              <a:off x="3836" y="3684"/>
              <a:ext cx="0" cy="5"/>
            </a:xfrm>
            <a:prstGeom prst="line">
              <a:avLst/>
            </a:prstGeom>
            <a:noFill/>
            <a:ln w="12700">
              <a:solidFill>
                <a:schemeClr val="tx2"/>
              </a:solidFill>
              <a:round/>
              <a:headEnd/>
              <a:tailEnd/>
            </a:ln>
            <a:effectLst/>
          </p:spPr>
          <p:txBody>
            <a:bodyPr wrap="none" anchor="ctr"/>
            <a:lstStyle/>
            <a:p>
              <a:endParaRPr lang="en-US"/>
            </a:p>
          </p:txBody>
        </p:sp>
        <p:sp>
          <p:nvSpPr>
            <p:cNvPr id="84199" name="Line 231"/>
            <p:cNvSpPr>
              <a:spLocks noChangeShapeType="1"/>
            </p:cNvSpPr>
            <p:nvPr/>
          </p:nvSpPr>
          <p:spPr bwMode="auto">
            <a:xfrm>
              <a:off x="3958" y="3684"/>
              <a:ext cx="0" cy="5"/>
            </a:xfrm>
            <a:prstGeom prst="line">
              <a:avLst/>
            </a:prstGeom>
            <a:noFill/>
            <a:ln w="12700">
              <a:solidFill>
                <a:schemeClr val="tx2"/>
              </a:solidFill>
              <a:round/>
              <a:headEnd/>
              <a:tailEnd/>
            </a:ln>
            <a:effectLst/>
          </p:spPr>
          <p:txBody>
            <a:bodyPr wrap="none" anchor="ctr"/>
            <a:lstStyle/>
            <a:p>
              <a:endParaRPr lang="en-US"/>
            </a:p>
          </p:txBody>
        </p:sp>
        <p:sp>
          <p:nvSpPr>
            <p:cNvPr id="84200" name="Line 232"/>
            <p:cNvSpPr>
              <a:spLocks noChangeShapeType="1"/>
            </p:cNvSpPr>
            <p:nvPr/>
          </p:nvSpPr>
          <p:spPr bwMode="auto">
            <a:xfrm>
              <a:off x="4029" y="3684"/>
              <a:ext cx="0" cy="5"/>
            </a:xfrm>
            <a:prstGeom prst="line">
              <a:avLst/>
            </a:prstGeom>
            <a:noFill/>
            <a:ln w="12700">
              <a:solidFill>
                <a:schemeClr val="tx2"/>
              </a:solidFill>
              <a:round/>
              <a:headEnd/>
              <a:tailEnd/>
            </a:ln>
            <a:effectLst/>
          </p:spPr>
          <p:txBody>
            <a:bodyPr wrap="none" anchor="ctr"/>
            <a:lstStyle/>
            <a:p>
              <a:endParaRPr lang="en-US"/>
            </a:p>
          </p:txBody>
        </p:sp>
        <p:sp>
          <p:nvSpPr>
            <p:cNvPr id="84201" name="Line 233"/>
            <p:cNvSpPr>
              <a:spLocks noChangeShapeType="1"/>
            </p:cNvSpPr>
            <p:nvPr/>
          </p:nvSpPr>
          <p:spPr bwMode="auto">
            <a:xfrm>
              <a:off x="4079" y="3684"/>
              <a:ext cx="0" cy="5"/>
            </a:xfrm>
            <a:prstGeom prst="line">
              <a:avLst/>
            </a:prstGeom>
            <a:noFill/>
            <a:ln w="12700">
              <a:solidFill>
                <a:schemeClr val="tx2"/>
              </a:solidFill>
              <a:round/>
              <a:headEnd/>
              <a:tailEnd/>
            </a:ln>
            <a:effectLst/>
          </p:spPr>
          <p:txBody>
            <a:bodyPr wrap="none" anchor="ctr"/>
            <a:lstStyle/>
            <a:p>
              <a:endParaRPr lang="en-US"/>
            </a:p>
          </p:txBody>
        </p:sp>
        <p:sp>
          <p:nvSpPr>
            <p:cNvPr id="84202" name="Line 234"/>
            <p:cNvSpPr>
              <a:spLocks noChangeShapeType="1"/>
            </p:cNvSpPr>
            <p:nvPr/>
          </p:nvSpPr>
          <p:spPr bwMode="auto">
            <a:xfrm>
              <a:off x="4118" y="3684"/>
              <a:ext cx="0" cy="5"/>
            </a:xfrm>
            <a:prstGeom prst="line">
              <a:avLst/>
            </a:prstGeom>
            <a:noFill/>
            <a:ln w="12700">
              <a:solidFill>
                <a:schemeClr val="tx2"/>
              </a:solidFill>
              <a:round/>
              <a:headEnd/>
              <a:tailEnd/>
            </a:ln>
            <a:effectLst/>
          </p:spPr>
          <p:txBody>
            <a:bodyPr wrap="none" anchor="ctr"/>
            <a:lstStyle/>
            <a:p>
              <a:endParaRPr lang="en-US"/>
            </a:p>
          </p:txBody>
        </p:sp>
        <p:sp>
          <p:nvSpPr>
            <p:cNvPr id="84203" name="Line 235"/>
            <p:cNvSpPr>
              <a:spLocks noChangeShapeType="1"/>
            </p:cNvSpPr>
            <p:nvPr/>
          </p:nvSpPr>
          <p:spPr bwMode="auto">
            <a:xfrm>
              <a:off x="4151" y="3684"/>
              <a:ext cx="0" cy="5"/>
            </a:xfrm>
            <a:prstGeom prst="line">
              <a:avLst/>
            </a:prstGeom>
            <a:noFill/>
            <a:ln w="12700">
              <a:solidFill>
                <a:schemeClr val="tx2"/>
              </a:solidFill>
              <a:round/>
              <a:headEnd/>
              <a:tailEnd/>
            </a:ln>
            <a:effectLst/>
          </p:spPr>
          <p:txBody>
            <a:bodyPr wrap="none" anchor="ctr"/>
            <a:lstStyle/>
            <a:p>
              <a:endParaRPr lang="en-US"/>
            </a:p>
          </p:txBody>
        </p:sp>
        <p:sp>
          <p:nvSpPr>
            <p:cNvPr id="84204" name="Line 236"/>
            <p:cNvSpPr>
              <a:spLocks noChangeShapeType="1"/>
            </p:cNvSpPr>
            <p:nvPr/>
          </p:nvSpPr>
          <p:spPr bwMode="auto">
            <a:xfrm>
              <a:off x="4177" y="3684"/>
              <a:ext cx="0" cy="5"/>
            </a:xfrm>
            <a:prstGeom prst="line">
              <a:avLst/>
            </a:prstGeom>
            <a:noFill/>
            <a:ln w="12700">
              <a:solidFill>
                <a:schemeClr val="tx2"/>
              </a:solidFill>
              <a:round/>
              <a:headEnd/>
              <a:tailEnd/>
            </a:ln>
            <a:effectLst/>
          </p:spPr>
          <p:txBody>
            <a:bodyPr wrap="none" anchor="ctr"/>
            <a:lstStyle/>
            <a:p>
              <a:endParaRPr lang="en-US"/>
            </a:p>
          </p:txBody>
        </p:sp>
        <p:sp>
          <p:nvSpPr>
            <p:cNvPr id="84205" name="Line 237"/>
            <p:cNvSpPr>
              <a:spLocks noChangeShapeType="1"/>
            </p:cNvSpPr>
            <p:nvPr/>
          </p:nvSpPr>
          <p:spPr bwMode="auto">
            <a:xfrm>
              <a:off x="4201" y="3684"/>
              <a:ext cx="0" cy="5"/>
            </a:xfrm>
            <a:prstGeom prst="line">
              <a:avLst/>
            </a:prstGeom>
            <a:noFill/>
            <a:ln w="12700">
              <a:solidFill>
                <a:schemeClr val="tx2"/>
              </a:solidFill>
              <a:round/>
              <a:headEnd/>
              <a:tailEnd/>
            </a:ln>
            <a:effectLst/>
          </p:spPr>
          <p:txBody>
            <a:bodyPr wrap="none" anchor="ctr"/>
            <a:lstStyle/>
            <a:p>
              <a:endParaRPr lang="en-US"/>
            </a:p>
          </p:txBody>
        </p:sp>
        <p:sp>
          <p:nvSpPr>
            <p:cNvPr id="84206" name="Line 238"/>
            <p:cNvSpPr>
              <a:spLocks noChangeShapeType="1"/>
            </p:cNvSpPr>
            <p:nvPr/>
          </p:nvSpPr>
          <p:spPr bwMode="auto">
            <a:xfrm>
              <a:off x="4221" y="3684"/>
              <a:ext cx="0" cy="5"/>
            </a:xfrm>
            <a:prstGeom prst="line">
              <a:avLst/>
            </a:prstGeom>
            <a:noFill/>
            <a:ln w="12700">
              <a:solidFill>
                <a:schemeClr val="tx2"/>
              </a:solidFill>
              <a:round/>
              <a:headEnd/>
              <a:tailEnd/>
            </a:ln>
            <a:effectLst/>
          </p:spPr>
          <p:txBody>
            <a:bodyPr wrap="none" anchor="ctr"/>
            <a:lstStyle/>
            <a:p>
              <a:endParaRPr lang="en-US"/>
            </a:p>
          </p:txBody>
        </p:sp>
        <p:sp>
          <p:nvSpPr>
            <p:cNvPr id="84207" name="Line 239"/>
            <p:cNvSpPr>
              <a:spLocks noChangeShapeType="1"/>
            </p:cNvSpPr>
            <p:nvPr/>
          </p:nvSpPr>
          <p:spPr bwMode="auto">
            <a:xfrm>
              <a:off x="4240" y="3684"/>
              <a:ext cx="0" cy="5"/>
            </a:xfrm>
            <a:prstGeom prst="line">
              <a:avLst/>
            </a:prstGeom>
            <a:noFill/>
            <a:ln w="12700">
              <a:solidFill>
                <a:schemeClr val="tx2"/>
              </a:solidFill>
              <a:round/>
              <a:headEnd/>
              <a:tailEnd/>
            </a:ln>
            <a:effectLst/>
          </p:spPr>
          <p:txBody>
            <a:bodyPr wrap="none" anchor="ctr"/>
            <a:lstStyle/>
            <a:p>
              <a:endParaRPr lang="en-US"/>
            </a:p>
          </p:txBody>
        </p:sp>
        <p:sp>
          <p:nvSpPr>
            <p:cNvPr id="84208" name="Line 240"/>
            <p:cNvSpPr>
              <a:spLocks noChangeShapeType="1"/>
            </p:cNvSpPr>
            <p:nvPr/>
          </p:nvSpPr>
          <p:spPr bwMode="auto">
            <a:xfrm>
              <a:off x="4362" y="3684"/>
              <a:ext cx="0" cy="5"/>
            </a:xfrm>
            <a:prstGeom prst="line">
              <a:avLst/>
            </a:prstGeom>
            <a:noFill/>
            <a:ln w="12700">
              <a:solidFill>
                <a:schemeClr val="tx2"/>
              </a:solidFill>
              <a:round/>
              <a:headEnd/>
              <a:tailEnd/>
            </a:ln>
            <a:effectLst/>
          </p:spPr>
          <p:txBody>
            <a:bodyPr wrap="none" anchor="ctr"/>
            <a:lstStyle/>
            <a:p>
              <a:endParaRPr lang="en-US"/>
            </a:p>
          </p:txBody>
        </p:sp>
        <p:sp>
          <p:nvSpPr>
            <p:cNvPr id="84209" name="Line 241"/>
            <p:cNvSpPr>
              <a:spLocks noChangeShapeType="1"/>
            </p:cNvSpPr>
            <p:nvPr/>
          </p:nvSpPr>
          <p:spPr bwMode="auto">
            <a:xfrm>
              <a:off x="4432" y="3684"/>
              <a:ext cx="0" cy="5"/>
            </a:xfrm>
            <a:prstGeom prst="line">
              <a:avLst/>
            </a:prstGeom>
            <a:noFill/>
            <a:ln w="12700">
              <a:solidFill>
                <a:schemeClr val="tx2"/>
              </a:solidFill>
              <a:round/>
              <a:headEnd/>
              <a:tailEnd/>
            </a:ln>
            <a:effectLst/>
          </p:spPr>
          <p:txBody>
            <a:bodyPr wrap="none" anchor="ctr"/>
            <a:lstStyle/>
            <a:p>
              <a:endParaRPr lang="en-US"/>
            </a:p>
          </p:txBody>
        </p:sp>
        <p:sp>
          <p:nvSpPr>
            <p:cNvPr id="84210" name="Line 242"/>
            <p:cNvSpPr>
              <a:spLocks noChangeShapeType="1"/>
            </p:cNvSpPr>
            <p:nvPr/>
          </p:nvSpPr>
          <p:spPr bwMode="auto">
            <a:xfrm>
              <a:off x="4483" y="3684"/>
              <a:ext cx="0" cy="5"/>
            </a:xfrm>
            <a:prstGeom prst="line">
              <a:avLst/>
            </a:prstGeom>
            <a:noFill/>
            <a:ln w="12700">
              <a:solidFill>
                <a:schemeClr val="tx2"/>
              </a:solidFill>
              <a:round/>
              <a:headEnd/>
              <a:tailEnd/>
            </a:ln>
            <a:effectLst/>
          </p:spPr>
          <p:txBody>
            <a:bodyPr wrap="none" anchor="ctr"/>
            <a:lstStyle/>
            <a:p>
              <a:endParaRPr lang="en-US"/>
            </a:p>
          </p:txBody>
        </p:sp>
        <p:sp>
          <p:nvSpPr>
            <p:cNvPr id="84211" name="Line 243"/>
            <p:cNvSpPr>
              <a:spLocks noChangeShapeType="1"/>
            </p:cNvSpPr>
            <p:nvPr/>
          </p:nvSpPr>
          <p:spPr bwMode="auto">
            <a:xfrm>
              <a:off x="4522" y="3684"/>
              <a:ext cx="0" cy="5"/>
            </a:xfrm>
            <a:prstGeom prst="line">
              <a:avLst/>
            </a:prstGeom>
            <a:noFill/>
            <a:ln w="12700">
              <a:solidFill>
                <a:schemeClr val="tx2"/>
              </a:solidFill>
              <a:round/>
              <a:headEnd/>
              <a:tailEnd/>
            </a:ln>
            <a:effectLst/>
          </p:spPr>
          <p:txBody>
            <a:bodyPr wrap="none" anchor="ctr"/>
            <a:lstStyle/>
            <a:p>
              <a:endParaRPr lang="en-US"/>
            </a:p>
          </p:txBody>
        </p:sp>
        <p:sp>
          <p:nvSpPr>
            <p:cNvPr id="84212" name="Line 244"/>
            <p:cNvSpPr>
              <a:spLocks noChangeShapeType="1"/>
            </p:cNvSpPr>
            <p:nvPr/>
          </p:nvSpPr>
          <p:spPr bwMode="auto">
            <a:xfrm>
              <a:off x="4554" y="3684"/>
              <a:ext cx="0" cy="5"/>
            </a:xfrm>
            <a:prstGeom prst="line">
              <a:avLst/>
            </a:prstGeom>
            <a:noFill/>
            <a:ln w="12700">
              <a:solidFill>
                <a:schemeClr val="tx2"/>
              </a:solidFill>
              <a:round/>
              <a:headEnd/>
              <a:tailEnd/>
            </a:ln>
            <a:effectLst/>
          </p:spPr>
          <p:txBody>
            <a:bodyPr wrap="none" anchor="ctr"/>
            <a:lstStyle/>
            <a:p>
              <a:endParaRPr lang="en-US"/>
            </a:p>
          </p:txBody>
        </p:sp>
        <p:sp>
          <p:nvSpPr>
            <p:cNvPr id="84213" name="Line 245"/>
            <p:cNvSpPr>
              <a:spLocks noChangeShapeType="1"/>
            </p:cNvSpPr>
            <p:nvPr/>
          </p:nvSpPr>
          <p:spPr bwMode="auto">
            <a:xfrm>
              <a:off x="4581" y="3684"/>
              <a:ext cx="0" cy="5"/>
            </a:xfrm>
            <a:prstGeom prst="line">
              <a:avLst/>
            </a:prstGeom>
            <a:noFill/>
            <a:ln w="12700">
              <a:solidFill>
                <a:schemeClr val="tx2"/>
              </a:solidFill>
              <a:round/>
              <a:headEnd/>
              <a:tailEnd/>
            </a:ln>
            <a:effectLst/>
          </p:spPr>
          <p:txBody>
            <a:bodyPr wrap="none" anchor="ctr"/>
            <a:lstStyle/>
            <a:p>
              <a:endParaRPr lang="en-US"/>
            </a:p>
          </p:txBody>
        </p:sp>
        <p:sp>
          <p:nvSpPr>
            <p:cNvPr id="84214" name="Line 246"/>
            <p:cNvSpPr>
              <a:spLocks noChangeShapeType="1"/>
            </p:cNvSpPr>
            <p:nvPr/>
          </p:nvSpPr>
          <p:spPr bwMode="auto">
            <a:xfrm>
              <a:off x="4604" y="3684"/>
              <a:ext cx="0" cy="5"/>
            </a:xfrm>
            <a:prstGeom prst="line">
              <a:avLst/>
            </a:prstGeom>
            <a:noFill/>
            <a:ln w="12700">
              <a:solidFill>
                <a:schemeClr val="tx2"/>
              </a:solidFill>
              <a:round/>
              <a:headEnd/>
              <a:tailEnd/>
            </a:ln>
            <a:effectLst/>
          </p:spPr>
          <p:txBody>
            <a:bodyPr wrap="none" anchor="ctr"/>
            <a:lstStyle/>
            <a:p>
              <a:endParaRPr lang="en-US"/>
            </a:p>
          </p:txBody>
        </p:sp>
        <p:sp>
          <p:nvSpPr>
            <p:cNvPr id="84215" name="Line 247"/>
            <p:cNvSpPr>
              <a:spLocks noChangeShapeType="1"/>
            </p:cNvSpPr>
            <p:nvPr/>
          </p:nvSpPr>
          <p:spPr bwMode="auto">
            <a:xfrm>
              <a:off x="4625" y="3684"/>
              <a:ext cx="0" cy="5"/>
            </a:xfrm>
            <a:prstGeom prst="line">
              <a:avLst/>
            </a:prstGeom>
            <a:noFill/>
            <a:ln w="12700">
              <a:solidFill>
                <a:schemeClr val="tx2"/>
              </a:solidFill>
              <a:round/>
              <a:headEnd/>
              <a:tailEnd/>
            </a:ln>
            <a:effectLst/>
          </p:spPr>
          <p:txBody>
            <a:bodyPr wrap="none" anchor="ctr"/>
            <a:lstStyle/>
            <a:p>
              <a:endParaRPr lang="en-US"/>
            </a:p>
          </p:txBody>
        </p:sp>
        <p:sp>
          <p:nvSpPr>
            <p:cNvPr id="84216" name="Line 248"/>
            <p:cNvSpPr>
              <a:spLocks noChangeShapeType="1"/>
            </p:cNvSpPr>
            <p:nvPr/>
          </p:nvSpPr>
          <p:spPr bwMode="auto">
            <a:xfrm>
              <a:off x="4643" y="3684"/>
              <a:ext cx="0" cy="5"/>
            </a:xfrm>
            <a:prstGeom prst="line">
              <a:avLst/>
            </a:prstGeom>
            <a:noFill/>
            <a:ln w="12700">
              <a:solidFill>
                <a:schemeClr val="tx2"/>
              </a:solidFill>
              <a:round/>
              <a:headEnd/>
              <a:tailEnd/>
            </a:ln>
            <a:effectLst/>
          </p:spPr>
          <p:txBody>
            <a:bodyPr wrap="none" anchor="ctr"/>
            <a:lstStyle/>
            <a:p>
              <a:endParaRPr lang="en-US"/>
            </a:p>
          </p:txBody>
        </p:sp>
        <p:sp>
          <p:nvSpPr>
            <p:cNvPr id="84217" name="Line 249"/>
            <p:cNvSpPr>
              <a:spLocks noChangeShapeType="1"/>
            </p:cNvSpPr>
            <p:nvPr/>
          </p:nvSpPr>
          <p:spPr bwMode="auto">
            <a:xfrm>
              <a:off x="4765" y="3684"/>
              <a:ext cx="0" cy="5"/>
            </a:xfrm>
            <a:prstGeom prst="line">
              <a:avLst/>
            </a:prstGeom>
            <a:noFill/>
            <a:ln w="12700">
              <a:solidFill>
                <a:schemeClr val="tx2"/>
              </a:solidFill>
              <a:round/>
              <a:headEnd/>
              <a:tailEnd/>
            </a:ln>
            <a:effectLst/>
          </p:spPr>
          <p:txBody>
            <a:bodyPr wrap="none" anchor="ctr"/>
            <a:lstStyle/>
            <a:p>
              <a:endParaRPr lang="en-US"/>
            </a:p>
          </p:txBody>
        </p:sp>
        <p:sp>
          <p:nvSpPr>
            <p:cNvPr id="84218" name="Line 250"/>
            <p:cNvSpPr>
              <a:spLocks noChangeShapeType="1"/>
            </p:cNvSpPr>
            <p:nvPr/>
          </p:nvSpPr>
          <p:spPr bwMode="auto">
            <a:xfrm>
              <a:off x="4836" y="3684"/>
              <a:ext cx="0" cy="5"/>
            </a:xfrm>
            <a:prstGeom prst="line">
              <a:avLst/>
            </a:prstGeom>
            <a:noFill/>
            <a:ln w="12700">
              <a:solidFill>
                <a:schemeClr val="tx2"/>
              </a:solidFill>
              <a:round/>
              <a:headEnd/>
              <a:tailEnd/>
            </a:ln>
            <a:effectLst/>
          </p:spPr>
          <p:txBody>
            <a:bodyPr wrap="none" anchor="ctr"/>
            <a:lstStyle/>
            <a:p>
              <a:endParaRPr lang="en-US"/>
            </a:p>
          </p:txBody>
        </p:sp>
        <p:sp>
          <p:nvSpPr>
            <p:cNvPr id="84219" name="Line 251"/>
            <p:cNvSpPr>
              <a:spLocks noChangeShapeType="1"/>
            </p:cNvSpPr>
            <p:nvPr/>
          </p:nvSpPr>
          <p:spPr bwMode="auto">
            <a:xfrm>
              <a:off x="4887" y="3684"/>
              <a:ext cx="0" cy="5"/>
            </a:xfrm>
            <a:prstGeom prst="line">
              <a:avLst/>
            </a:prstGeom>
            <a:noFill/>
            <a:ln w="12700">
              <a:solidFill>
                <a:schemeClr val="tx2"/>
              </a:solidFill>
              <a:round/>
              <a:headEnd/>
              <a:tailEnd/>
            </a:ln>
            <a:effectLst/>
          </p:spPr>
          <p:txBody>
            <a:bodyPr wrap="none" anchor="ctr"/>
            <a:lstStyle/>
            <a:p>
              <a:endParaRPr lang="en-US"/>
            </a:p>
          </p:txBody>
        </p:sp>
        <p:sp>
          <p:nvSpPr>
            <p:cNvPr id="84220" name="Line 252"/>
            <p:cNvSpPr>
              <a:spLocks noChangeShapeType="1"/>
            </p:cNvSpPr>
            <p:nvPr/>
          </p:nvSpPr>
          <p:spPr bwMode="auto">
            <a:xfrm>
              <a:off x="4925" y="3684"/>
              <a:ext cx="0" cy="5"/>
            </a:xfrm>
            <a:prstGeom prst="line">
              <a:avLst/>
            </a:prstGeom>
            <a:noFill/>
            <a:ln w="12700">
              <a:solidFill>
                <a:schemeClr val="tx2"/>
              </a:solidFill>
              <a:round/>
              <a:headEnd/>
              <a:tailEnd/>
            </a:ln>
            <a:effectLst/>
          </p:spPr>
          <p:txBody>
            <a:bodyPr wrap="none" anchor="ctr"/>
            <a:lstStyle/>
            <a:p>
              <a:endParaRPr lang="en-US"/>
            </a:p>
          </p:txBody>
        </p:sp>
        <p:sp>
          <p:nvSpPr>
            <p:cNvPr id="84221" name="Line 253"/>
            <p:cNvSpPr>
              <a:spLocks noChangeShapeType="1"/>
            </p:cNvSpPr>
            <p:nvPr/>
          </p:nvSpPr>
          <p:spPr bwMode="auto">
            <a:xfrm>
              <a:off x="4957" y="3684"/>
              <a:ext cx="0" cy="5"/>
            </a:xfrm>
            <a:prstGeom prst="line">
              <a:avLst/>
            </a:prstGeom>
            <a:noFill/>
            <a:ln w="12700">
              <a:solidFill>
                <a:schemeClr val="tx2"/>
              </a:solidFill>
              <a:round/>
              <a:headEnd/>
              <a:tailEnd/>
            </a:ln>
            <a:effectLst/>
          </p:spPr>
          <p:txBody>
            <a:bodyPr wrap="none" anchor="ctr"/>
            <a:lstStyle/>
            <a:p>
              <a:endParaRPr lang="en-US"/>
            </a:p>
          </p:txBody>
        </p:sp>
        <p:sp>
          <p:nvSpPr>
            <p:cNvPr id="84222" name="Line 254"/>
            <p:cNvSpPr>
              <a:spLocks noChangeShapeType="1"/>
            </p:cNvSpPr>
            <p:nvPr/>
          </p:nvSpPr>
          <p:spPr bwMode="auto">
            <a:xfrm>
              <a:off x="4985" y="3684"/>
              <a:ext cx="0" cy="5"/>
            </a:xfrm>
            <a:prstGeom prst="line">
              <a:avLst/>
            </a:prstGeom>
            <a:noFill/>
            <a:ln w="12700">
              <a:solidFill>
                <a:schemeClr val="tx2"/>
              </a:solidFill>
              <a:round/>
              <a:headEnd/>
              <a:tailEnd/>
            </a:ln>
            <a:effectLst/>
          </p:spPr>
          <p:txBody>
            <a:bodyPr wrap="none" anchor="ctr"/>
            <a:lstStyle/>
            <a:p>
              <a:endParaRPr lang="en-US"/>
            </a:p>
          </p:txBody>
        </p:sp>
        <p:sp>
          <p:nvSpPr>
            <p:cNvPr id="84223" name="Line 255"/>
            <p:cNvSpPr>
              <a:spLocks noChangeShapeType="1"/>
            </p:cNvSpPr>
            <p:nvPr/>
          </p:nvSpPr>
          <p:spPr bwMode="auto">
            <a:xfrm>
              <a:off x="5009" y="3684"/>
              <a:ext cx="0" cy="5"/>
            </a:xfrm>
            <a:prstGeom prst="line">
              <a:avLst/>
            </a:prstGeom>
            <a:noFill/>
            <a:ln w="12700">
              <a:solidFill>
                <a:schemeClr val="tx2"/>
              </a:solidFill>
              <a:round/>
              <a:headEnd/>
              <a:tailEnd/>
            </a:ln>
            <a:effectLst/>
          </p:spPr>
          <p:txBody>
            <a:bodyPr wrap="none" anchor="ctr"/>
            <a:lstStyle/>
            <a:p>
              <a:endParaRPr lang="en-US"/>
            </a:p>
          </p:txBody>
        </p:sp>
        <p:sp>
          <p:nvSpPr>
            <p:cNvPr id="84224" name="Line 256"/>
            <p:cNvSpPr>
              <a:spLocks noChangeShapeType="1"/>
            </p:cNvSpPr>
            <p:nvPr/>
          </p:nvSpPr>
          <p:spPr bwMode="auto">
            <a:xfrm>
              <a:off x="5029" y="3684"/>
              <a:ext cx="0" cy="5"/>
            </a:xfrm>
            <a:prstGeom prst="line">
              <a:avLst/>
            </a:prstGeom>
            <a:noFill/>
            <a:ln w="12700">
              <a:solidFill>
                <a:schemeClr val="tx2"/>
              </a:solidFill>
              <a:round/>
              <a:headEnd/>
              <a:tailEnd/>
            </a:ln>
            <a:effectLst/>
          </p:spPr>
          <p:txBody>
            <a:bodyPr wrap="none" anchor="ctr"/>
            <a:lstStyle/>
            <a:p>
              <a:endParaRPr lang="en-US"/>
            </a:p>
          </p:txBody>
        </p:sp>
        <p:sp>
          <p:nvSpPr>
            <p:cNvPr id="84225" name="Line 257"/>
            <p:cNvSpPr>
              <a:spLocks noChangeShapeType="1"/>
            </p:cNvSpPr>
            <p:nvPr/>
          </p:nvSpPr>
          <p:spPr bwMode="auto">
            <a:xfrm>
              <a:off x="5047" y="3684"/>
              <a:ext cx="0" cy="5"/>
            </a:xfrm>
            <a:prstGeom prst="line">
              <a:avLst/>
            </a:prstGeom>
            <a:noFill/>
            <a:ln w="12700">
              <a:solidFill>
                <a:schemeClr val="tx2"/>
              </a:solidFill>
              <a:round/>
              <a:headEnd/>
              <a:tailEnd/>
            </a:ln>
            <a:effectLst/>
          </p:spPr>
          <p:txBody>
            <a:bodyPr wrap="none" anchor="ctr"/>
            <a:lstStyle/>
            <a:p>
              <a:endParaRPr lang="en-US"/>
            </a:p>
          </p:txBody>
        </p:sp>
        <p:sp>
          <p:nvSpPr>
            <p:cNvPr id="84226" name="Line 258"/>
            <p:cNvSpPr>
              <a:spLocks noChangeShapeType="1"/>
            </p:cNvSpPr>
            <p:nvPr/>
          </p:nvSpPr>
          <p:spPr bwMode="auto">
            <a:xfrm>
              <a:off x="5168" y="3684"/>
              <a:ext cx="0" cy="5"/>
            </a:xfrm>
            <a:prstGeom prst="line">
              <a:avLst/>
            </a:prstGeom>
            <a:noFill/>
            <a:ln w="12700">
              <a:solidFill>
                <a:schemeClr val="tx2"/>
              </a:solidFill>
              <a:round/>
              <a:headEnd/>
              <a:tailEnd/>
            </a:ln>
            <a:effectLst/>
          </p:spPr>
          <p:txBody>
            <a:bodyPr wrap="none" anchor="ctr"/>
            <a:lstStyle/>
            <a:p>
              <a:endParaRPr lang="en-US"/>
            </a:p>
          </p:txBody>
        </p:sp>
        <p:sp>
          <p:nvSpPr>
            <p:cNvPr id="84227" name="Line 259"/>
            <p:cNvSpPr>
              <a:spLocks noChangeShapeType="1"/>
            </p:cNvSpPr>
            <p:nvPr/>
          </p:nvSpPr>
          <p:spPr bwMode="auto">
            <a:xfrm>
              <a:off x="5240" y="3684"/>
              <a:ext cx="0" cy="5"/>
            </a:xfrm>
            <a:prstGeom prst="line">
              <a:avLst/>
            </a:prstGeom>
            <a:noFill/>
            <a:ln w="12700">
              <a:solidFill>
                <a:schemeClr val="tx2"/>
              </a:solidFill>
              <a:round/>
              <a:headEnd/>
              <a:tailEnd/>
            </a:ln>
            <a:effectLst/>
          </p:spPr>
          <p:txBody>
            <a:bodyPr wrap="none" anchor="ctr"/>
            <a:lstStyle/>
            <a:p>
              <a:endParaRPr lang="en-US"/>
            </a:p>
          </p:txBody>
        </p:sp>
        <p:sp>
          <p:nvSpPr>
            <p:cNvPr id="84228" name="Line 260"/>
            <p:cNvSpPr>
              <a:spLocks noChangeShapeType="1"/>
            </p:cNvSpPr>
            <p:nvPr/>
          </p:nvSpPr>
          <p:spPr bwMode="auto">
            <a:xfrm>
              <a:off x="5290" y="3684"/>
              <a:ext cx="0" cy="5"/>
            </a:xfrm>
            <a:prstGeom prst="line">
              <a:avLst/>
            </a:prstGeom>
            <a:noFill/>
            <a:ln w="12700">
              <a:solidFill>
                <a:schemeClr val="tx2"/>
              </a:solidFill>
              <a:round/>
              <a:headEnd/>
              <a:tailEnd/>
            </a:ln>
            <a:effectLst/>
          </p:spPr>
          <p:txBody>
            <a:bodyPr wrap="none" anchor="ctr"/>
            <a:lstStyle/>
            <a:p>
              <a:endParaRPr lang="en-US"/>
            </a:p>
          </p:txBody>
        </p:sp>
        <p:sp>
          <p:nvSpPr>
            <p:cNvPr id="84229" name="Line 261"/>
            <p:cNvSpPr>
              <a:spLocks noChangeShapeType="1"/>
            </p:cNvSpPr>
            <p:nvPr/>
          </p:nvSpPr>
          <p:spPr bwMode="auto">
            <a:xfrm>
              <a:off x="5330" y="3684"/>
              <a:ext cx="0" cy="5"/>
            </a:xfrm>
            <a:prstGeom prst="line">
              <a:avLst/>
            </a:prstGeom>
            <a:noFill/>
            <a:ln w="12700">
              <a:solidFill>
                <a:schemeClr val="tx2"/>
              </a:solidFill>
              <a:round/>
              <a:headEnd/>
              <a:tailEnd/>
            </a:ln>
            <a:effectLst/>
          </p:spPr>
          <p:txBody>
            <a:bodyPr wrap="none" anchor="ctr"/>
            <a:lstStyle/>
            <a:p>
              <a:endParaRPr lang="en-US"/>
            </a:p>
          </p:txBody>
        </p:sp>
        <p:sp>
          <p:nvSpPr>
            <p:cNvPr id="84230" name="Line 262"/>
            <p:cNvSpPr>
              <a:spLocks noChangeShapeType="1"/>
            </p:cNvSpPr>
            <p:nvPr/>
          </p:nvSpPr>
          <p:spPr bwMode="auto">
            <a:xfrm>
              <a:off x="5361" y="3684"/>
              <a:ext cx="0" cy="5"/>
            </a:xfrm>
            <a:prstGeom prst="line">
              <a:avLst/>
            </a:prstGeom>
            <a:noFill/>
            <a:ln w="12700">
              <a:solidFill>
                <a:schemeClr val="tx2"/>
              </a:solidFill>
              <a:round/>
              <a:headEnd/>
              <a:tailEnd/>
            </a:ln>
            <a:effectLst/>
          </p:spPr>
          <p:txBody>
            <a:bodyPr wrap="none" anchor="ctr"/>
            <a:lstStyle/>
            <a:p>
              <a:endParaRPr lang="en-US"/>
            </a:p>
          </p:txBody>
        </p:sp>
        <p:sp>
          <p:nvSpPr>
            <p:cNvPr id="84231" name="Line 263"/>
            <p:cNvSpPr>
              <a:spLocks noChangeShapeType="1"/>
            </p:cNvSpPr>
            <p:nvPr/>
          </p:nvSpPr>
          <p:spPr bwMode="auto">
            <a:xfrm>
              <a:off x="5388" y="3684"/>
              <a:ext cx="0" cy="5"/>
            </a:xfrm>
            <a:prstGeom prst="line">
              <a:avLst/>
            </a:prstGeom>
            <a:noFill/>
            <a:ln w="12700">
              <a:solidFill>
                <a:schemeClr val="tx2"/>
              </a:solidFill>
              <a:round/>
              <a:headEnd/>
              <a:tailEnd/>
            </a:ln>
            <a:effectLst/>
          </p:spPr>
          <p:txBody>
            <a:bodyPr wrap="none" anchor="ctr"/>
            <a:lstStyle/>
            <a:p>
              <a:endParaRPr lang="en-US"/>
            </a:p>
          </p:txBody>
        </p:sp>
        <p:sp>
          <p:nvSpPr>
            <p:cNvPr id="84232" name="Line 264"/>
            <p:cNvSpPr>
              <a:spLocks noChangeShapeType="1"/>
            </p:cNvSpPr>
            <p:nvPr/>
          </p:nvSpPr>
          <p:spPr bwMode="auto">
            <a:xfrm>
              <a:off x="5411" y="3684"/>
              <a:ext cx="0" cy="5"/>
            </a:xfrm>
            <a:prstGeom prst="line">
              <a:avLst/>
            </a:prstGeom>
            <a:noFill/>
            <a:ln w="12700">
              <a:solidFill>
                <a:schemeClr val="tx2"/>
              </a:solidFill>
              <a:round/>
              <a:headEnd/>
              <a:tailEnd/>
            </a:ln>
            <a:effectLst/>
          </p:spPr>
          <p:txBody>
            <a:bodyPr wrap="none" anchor="ctr"/>
            <a:lstStyle/>
            <a:p>
              <a:endParaRPr lang="en-US"/>
            </a:p>
          </p:txBody>
        </p:sp>
        <p:sp>
          <p:nvSpPr>
            <p:cNvPr id="84233" name="Line 265"/>
            <p:cNvSpPr>
              <a:spLocks noChangeShapeType="1"/>
            </p:cNvSpPr>
            <p:nvPr/>
          </p:nvSpPr>
          <p:spPr bwMode="auto">
            <a:xfrm>
              <a:off x="5432" y="3684"/>
              <a:ext cx="0" cy="5"/>
            </a:xfrm>
            <a:prstGeom prst="line">
              <a:avLst/>
            </a:prstGeom>
            <a:noFill/>
            <a:ln w="12700">
              <a:solidFill>
                <a:schemeClr val="tx2"/>
              </a:solidFill>
              <a:round/>
              <a:headEnd/>
              <a:tailEnd/>
            </a:ln>
            <a:effectLst/>
          </p:spPr>
          <p:txBody>
            <a:bodyPr wrap="none" anchor="ctr"/>
            <a:lstStyle/>
            <a:p>
              <a:endParaRPr lang="en-US"/>
            </a:p>
          </p:txBody>
        </p:sp>
        <p:sp>
          <p:nvSpPr>
            <p:cNvPr id="84234" name="Line 266"/>
            <p:cNvSpPr>
              <a:spLocks noChangeShapeType="1"/>
            </p:cNvSpPr>
            <p:nvPr/>
          </p:nvSpPr>
          <p:spPr bwMode="auto">
            <a:xfrm>
              <a:off x="5451" y="3684"/>
              <a:ext cx="0" cy="5"/>
            </a:xfrm>
            <a:prstGeom prst="line">
              <a:avLst/>
            </a:prstGeom>
            <a:noFill/>
            <a:ln w="12700">
              <a:solidFill>
                <a:schemeClr val="tx2"/>
              </a:solidFill>
              <a:round/>
              <a:headEnd/>
              <a:tailEnd/>
            </a:ln>
            <a:effectLst/>
          </p:spPr>
          <p:txBody>
            <a:bodyPr wrap="none" anchor="ctr"/>
            <a:lstStyle/>
            <a:p>
              <a:endParaRPr lang="en-US"/>
            </a:p>
          </p:txBody>
        </p:sp>
        <p:sp>
          <p:nvSpPr>
            <p:cNvPr id="84235" name="Line 267"/>
            <p:cNvSpPr>
              <a:spLocks noChangeShapeType="1"/>
            </p:cNvSpPr>
            <p:nvPr/>
          </p:nvSpPr>
          <p:spPr bwMode="auto">
            <a:xfrm flipH="1">
              <a:off x="3820" y="3680"/>
              <a:ext cx="20" cy="0"/>
            </a:xfrm>
            <a:prstGeom prst="line">
              <a:avLst/>
            </a:prstGeom>
            <a:noFill/>
            <a:ln w="12700">
              <a:solidFill>
                <a:schemeClr val="tx2"/>
              </a:solidFill>
              <a:round/>
              <a:headEnd/>
              <a:tailEnd/>
            </a:ln>
            <a:effectLst/>
          </p:spPr>
          <p:txBody>
            <a:bodyPr wrap="none" anchor="ctr"/>
            <a:lstStyle/>
            <a:p>
              <a:endParaRPr lang="en-US"/>
            </a:p>
          </p:txBody>
        </p:sp>
        <p:sp>
          <p:nvSpPr>
            <p:cNvPr id="84236" name="Line 268"/>
            <p:cNvSpPr>
              <a:spLocks noChangeShapeType="1"/>
            </p:cNvSpPr>
            <p:nvPr/>
          </p:nvSpPr>
          <p:spPr bwMode="auto">
            <a:xfrm flipH="1">
              <a:off x="3820" y="3449"/>
              <a:ext cx="20" cy="0"/>
            </a:xfrm>
            <a:prstGeom prst="line">
              <a:avLst/>
            </a:prstGeom>
            <a:noFill/>
            <a:ln w="12700">
              <a:solidFill>
                <a:schemeClr val="tx2"/>
              </a:solidFill>
              <a:round/>
              <a:headEnd/>
              <a:tailEnd/>
            </a:ln>
            <a:effectLst/>
          </p:spPr>
          <p:txBody>
            <a:bodyPr wrap="none" anchor="ctr"/>
            <a:lstStyle/>
            <a:p>
              <a:endParaRPr lang="en-US"/>
            </a:p>
          </p:txBody>
        </p:sp>
        <p:sp>
          <p:nvSpPr>
            <p:cNvPr id="84237" name="Line 269"/>
            <p:cNvSpPr>
              <a:spLocks noChangeShapeType="1"/>
            </p:cNvSpPr>
            <p:nvPr/>
          </p:nvSpPr>
          <p:spPr bwMode="auto">
            <a:xfrm flipH="1">
              <a:off x="3820" y="3221"/>
              <a:ext cx="20" cy="0"/>
            </a:xfrm>
            <a:prstGeom prst="line">
              <a:avLst/>
            </a:prstGeom>
            <a:noFill/>
            <a:ln w="12700">
              <a:solidFill>
                <a:schemeClr val="tx2"/>
              </a:solidFill>
              <a:round/>
              <a:headEnd/>
              <a:tailEnd/>
            </a:ln>
            <a:effectLst/>
          </p:spPr>
          <p:txBody>
            <a:bodyPr wrap="none" anchor="ctr"/>
            <a:lstStyle/>
            <a:p>
              <a:endParaRPr lang="en-US"/>
            </a:p>
          </p:txBody>
        </p:sp>
        <p:sp>
          <p:nvSpPr>
            <p:cNvPr id="84238" name="Line 270"/>
            <p:cNvSpPr>
              <a:spLocks noChangeShapeType="1"/>
            </p:cNvSpPr>
            <p:nvPr/>
          </p:nvSpPr>
          <p:spPr bwMode="auto">
            <a:xfrm flipH="1">
              <a:off x="3820" y="2992"/>
              <a:ext cx="20" cy="0"/>
            </a:xfrm>
            <a:prstGeom prst="line">
              <a:avLst/>
            </a:prstGeom>
            <a:noFill/>
            <a:ln w="12700">
              <a:solidFill>
                <a:schemeClr val="tx2"/>
              </a:solidFill>
              <a:round/>
              <a:headEnd/>
              <a:tailEnd/>
            </a:ln>
            <a:effectLst/>
          </p:spPr>
          <p:txBody>
            <a:bodyPr wrap="none" anchor="ctr"/>
            <a:lstStyle/>
            <a:p>
              <a:endParaRPr lang="en-US"/>
            </a:p>
          </p:txBody>
        </p:sp>
        <p:sp>
          <p:nvSpPr>
            <p:cNvPr id="84239" name="Freeform 271"/>
            <p:cNvSpPr>
              <a:spLocks/>
            </p:cNvSpPr>
            <p:nvPr/>
          </p:nvSpPr>
          <p:spPr bwMode="auto">
            <a:xfrm>
              <a:off x="4158" y="3077"/>
              <a:ext cx="115" cy="415"/>
            </a:xfrm>
            <a:custGeom>
              <a:avLst/>
              <a:gdLst/>
              <a:ahLst/>
              <a:cxnLst>
                <a:cxn ang="0">
                  <a:pos x="2" y="199"/>
                </a:cxn>
                <a:cxn ang="0">
                  <a:pos x="5" y="270"/>
                </a:cxn>
                <a:cxn ang="0">
                  <a:pos x="9" y="223"/>
                </a:cxn>
                <a:cxn ang="0">
                  <a:pos x="12" y="316"/>
                </a:cxn>
                <a:cxn ang="0">
                  <a:pos x="16" y="340"/>
                </a:cxn>
                <a:cxn ang="0">
                  <a:pos x="19" y="246"/>
                </a:cxn>
                <a:cxn ang="0">
                  <a:pos x="23" y="375"/>
                </a:cxn>
                <a:cxn ang="0">
                  <a:pos x="26" y="328"/>
                </a:cxn>
                <a:cxn ang="0">
                  <a:pos x="30" y="176"/>
                </a:cxn>
                <a:cxn ang="0">
                  <a:pos x="33" y="270"/>
                </a:cxn>
                <a:cxn ang="0">
                  <a:pos x="36" y="398"/>
                </a:cxn>
                <a:cxn ang="0">
                  <a:pos x="40" y="316"/>
                </a:cxn>
                <a:cxn ang="0">
                  <a:pos x="43" y="140"/>
                </a:cxn>
                <a:cxn ang="0">
                  <a:pos x="47" y="187"/>
                </a:cxn>
                <a:cxn ang="0">
                  <a:pos x="50" y="140"/>
                </a:cxn>
                <a:cxn ang="0">
                  <a:pos x="54" y="117"/>
                </a:cxn>
                <a:cxn ang="0">
                  <a:pos x="57" y="211"/>
                </a:cxn>
                <a:cxn ang="0">
                  <a:pos x="61" y="164"/>
                </a:cxn>
                <a:cxn ang="0">
                  <a:pos x="64" y="152"/>
                </a:cxn>
                <a:cxn ang="0">
                  <a:pos x="67" y="199"/>
                </a:cxn>
                <a:cxn ang="0">
                  <a:pos x="71" y="117"/>
                </a:cxn>
                <a:cxn ang="0">
                  <a:pos x="74" y="199"/>
                </a:cxn>
                <a:cxn ang="0">
                  <a:pos x="78" y="164"/>
                </a:cxn>
                <a:cxn ang="0">
                  <a:pos x="81" y="82"/>
                </a:cxn>
                <a:cxn ang="0">
                  <a:pos x="85" y="105"/>
                </a:cxn>
                <a:cxn ang="0">
                  <a:pos x="88" y="211"/>
                </a:cxn>
                <a:cxn ang="0">
                  <a:pos x="92" y="234"/>
                </a:cxn>
                <a:cxn ang="0">
                  <a:pos x="95" y="223"/>
                </a:cxn>
                <a:cxn ang="0">
                  <a:pos x="99" y="140"/>
                </a:cxn>
                <a:cxn ang="0">
                  <a:pos x="111" y="242"/>
                </a:cxn>
                <a:cxn ang="0">
                  <a:pos x="117" y="128"/>
                </a:cxn>
                <a:cxn ang="0">
                  <a:pos x="124" y="157"/>
                </a:cxn>
              </a:cxnLst>
              <a:rect l="0" t="0" r="r" b="b"/>
              <a:pathLst>
                <a:path w="125" h="399">
                  <a:moveTo>
                    <a:pt x="0" y="234"/>
                  </a:moveTo>
                  <a:lnTo>
                    <a:pt x="2" y="199"/>
                  </a:lnTo>
                  <a:lnTo>
                    <a:pt x="3" y="328"/>
                  </a:lnTo>
                  <a:lnTo>
                    <a:pt x="5" y="270"/>
                  </a:lnTo>
                  <a:lnTo>
                    <a:pt x="7" y="246"/>
                  </a:lnTo>
                  <a:lnTo>
                    <a:pt x="9" y="223"/>
                  </a:lnTo>
                  <a:lnTo>
                    <a:pt x="11" y="270"/>
                  </a:lnTo>
                  <a:lnTo>
                    <a:pt x="12" y="316"/>
                  </a:lnTo>
                  <a:lnTo>
                    <a:pt x="14" y="340"/>
                  </a:lnTo>
                  <a:lnTo>
                    <a:pt x="16" y="340"/>
                  </a:lnTo>
                  <a:lnTo>
                    <a:pt x="17" y="328"/>
                  </a:lnTo>
                  <a:lnTo>
                    <a:pt x="19" y="246"/>
                  </a:lnTo>
                  <a:lnTo>
                    <a:pt x="21" y="199"/>
                  </a:lnTo>
                  <a:lnTo>
                    <a:pt x="23" y="375"/>
                  </a:lnTo>
                  <a:lnTo>
                    <a:pt x="24" y="316"/>
                  </a:lnTo>
                  <a:lnTo>
                    <a:pt x="26" y="328"/>
                  </a:lnTo>
                  <a:lnTo>
                    <a:pt x="28" y="152"/>
                  </a:lnTo>
                  <a:lnTo>
                    <a:pt x="30" y="176"/>
                  </a:lnTo>
                  <a:lnTo>
                    <a:pt x="31" y="234"/>
                  </a:lnTo>
                  <a:lnTo>
                    <a:pt x="33" y="270"/>
                  </a:lnTo>
                  <a:lnTo>
                    <a:pt x="35" y="270"/>
                  </a:lnTo>
                  <a:lnTo>
                    <a:pt x="36" y="398"/>
                  </a:lnTo>
                  <a:lnTo>
                    <a:pt x="38" y="281"/>
                  </a:lnTo>
                  <a:lnTo>
                    <a:pt x="40" y="316"/>
                  </a:lnTo>
                  <a:lnTo>
                    <a:pt x="42" y="117"/>
                  </a:lnTo>
                  <a:lnTo>
                    <a:pt x="43" y="140"/>
                  </a:lnTo>
                  <a:lnTo>
                    <a:pt x="45" y="234"/>
                  </a:lnTo>
                  <a:lnTo>
                    <a:pt x="47" y="187"/>
                  </a:lnTo>
                  <a:lnTo>
                    <a:pt x="49" y="223"/>
                  </a:lnTo>
                  <a:lnTo>
                    <a:pt x="50" y="140"/>
                  </a:lnTo>
                  <a:lnTo>
                    <a:pt x="52" y="316"/>
                  </a:lnTo>
                  <a:lnTo>
                    <a:pt x="54" y="117"/>
                  </a:lnTo>
                  <a:lnTo>
                    <a:pt x="56" y="199"/>
                  </a:lnTo>
                  <a:lnTo>
                    <a:pt x="57" y="211"/>
                  </a:lnTo>
                  <a:lnTo>
                    <a:pt x="59" y="105"/>
                  </a:lnTo>
                  <a:lnTo>
                    <a:pt x="61" y="164"/>
                  </a:lnTo>
                  <a:lnTo>
                    <a:pt x="62" y="164"/>
                  </a:lnTo>
                  <a:lnTo>
                    <a:pt x="64" y="152"/>
                  </a:lnTo>
                  <a:lnTo>
                    <a:pt x="66" y="270"/>
                  </a:lnTo>
                  <a:lnTo>
                    <a:pt x="67" y="199"/>
                  </a:lnTo>
                  <a:lnTo>
                    <a:pt x="69" y="129"/>
                  </a:lnTo>
                  <a:lnTo>
                    <a:pt x="71" y="117"/>
                  </a:lnTo>
                  <a:lnTo>
                    <a:pt x="73" y="0"/>
                  </a:lnTo>
                  <a:lnTo>
                    <a:pt x="74" y="199"/>
                  </a:lnTo>
                  <a:lnTo>
                    <a:pt x="76" y="129"/>
                  </a:lnTo>
                  <a:lnTo>
                    <a:pt x="78" y="164"/>
                  </a:lnTo>
                  <a:lnTo>
                    <a:pt x="80" y="258"/>
                  </a:lnTo>
                  <a:lnTo>
                    <a:pt x="81" y="82"/>
                  </a:lnTo>
                  <a:lnTo>
                    <a:pt x="83" y="140"/>
                  </a:lnTo>
                  <a:lnTo>
                    <a:pt x="85" y="105"/>
                  </a:lnTo>
                  <a:lnTo>
                    <a:pt x="86" y="105"/>
                  </a:lnTo>
                  <a:lnTo>
                    <a:pt x="88" y="211"/>
                  </a:lnTo>
                  <a:lnTo>
                    <a:pt x="90" y="105"/>
                  </a:lnTo>
                  <a:lnTo>
                    <a:pt x="92" y="234"/>
                  </a:lnTo>
                  <a:lnTo>
                    <a:pt x="93" y="234"/>
                  </a:lnTo>
                  <a:lnTo>
                    <a:pt x="95" y="223"/>
                  </a:lnTo>
                  <a:lnTo>
                    <a:pt x="97" y="70"/>
                  </a:lnTo>
                  <a:lnTo>
                    <a:pt x="99" y="140"/>
                  </a:lnTo>
                  <a:lnTo>
                    <a:pt x="100" y="105"/>
                  </a:lnTo>
                  <a:lnTo>
                    <a:pt x="111" y="242"/>
                  </a:lnTo>
                  <a:lnTo>
                    <a:pt x="106" y="220"/>
                  </a:lnTo>
                  <a:lnTo>
                    <a:pt x="117" y="128"/>
                  </a:lnTo>
                  <a:lnTo>
                    <a:pt x="119" y="83"/>
                  </a:lnTo>
                  <a:lnTo>
                    <a:pt x="124" y="157"/>
                  </a:lnTo>
                  <a:lnTo>
                    <a:pt x="119" y="23"/>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grpSp>
          <p:nvGrpSpPr>
            <p:cNvPr id="84240" name="Group 272"/>
            <p:cNvGrpSpPr>
              <a:grpSpLocks/>
            </p:cNvGrpSpPr>
            <p:nvPr/>
          </p:nvGrpSpPr>
          <p:grpSpPr bwMode="auto">
            <a:xfrm>
              <a:off x="3910" y="3112"/>
              <a:ext cx="749" cy="564"/>
              <a:chOff x="4262" y="3100"/>
              <a:chExt cx="816" cy="542"/>
            </a:xfrm>
          </p:grpSpPr>
          <p:sp>
            <p:nvSpPr>
              <p:cNvPr id="84241" name="Freeform 273"/>
              <p:cNvSpPr>
                <a:spLocks/>
              </p:cNvSpPr>
              <p:nvPr/>
            </p:nvSpPr>
            <p:spPr bwMode="auto">
              <a:xfrm>
                <a:off x="4262" y="3487"/>
                <a:ext cx="156" cy="155"/>
              </a:xfrm>
              <a:custGeom>
                <a:avLst/>
                <a:gdLst/>
                <a:ahLst/>
                <a:cxnLst>
                  <a:cxn ang="0">
                    <a:pos x="27" y="151"/>
                  </a:cxn>
                  <a:cxn ang="0">
                    <a:pos x="0" y="153"/>
                  </a:cxn>
                  <a:cxn ang="0">
                    <a:pos x="53" y="130"/>
                  </a:cxn>
                  <a:cxn ang="0">
                    <a:pos x="57" y="95"/>
                  </a:cxn>
                  <a:cxn ang="0">
                    <a:pos x="60" y="130"/>
                  </a:cxn>
                  <a:cxn ang="0">
                    <a:pos x="64" y="130"/>
                  </a:cxn>
                  <a:cxn ang="0">
                    <a:pos x="67" y="118"/>
                  </a:cxn>
                  <a:cxn ang="0">
                    <a:pos x="71" y="107"/>
                  </a:cxn>
                  <a:cxn ang="0">
                    <a:pos x="74" y="130"/>
                  </a:cxn>
                  <a:cxn ang="0">
                    <a:pos x="84" y="116"/>
                  </a:cxn>
                  <a:cxn ang="0">
                    <a:pos x="81" y="154"/>
                  </a:cxn>
                  <a:cxn ang="0">
                    <a:pos x="85" y="107"/>
                  </a:cxn>
                  <a:cxn ang="0">
                    <a:pos x="88" y="118"/>
                  </a:cxn>
                  <a:cxn ang="0">
                    <a:pos x="91" y="130"/>
                  </a:cxn>
                  <a:cxn ang="0">
                    <a:pos x="95" y="142"/>
                  </a:cxn>
                  <a:cxn ang="0">
                    <a:pos x="99" y="95"/>
                  </a:cxn>
                  <a:cxn ang="0">
                    <a:pos x="102" y="118"/>
                  </a:cxn>
                  <a:cxn ang="0">
                    <a:pos x="105" y="107"/>
                  </a:cxn>
                  <a:cxn ang="0">
                    <a:pos x="109" y="118"/>
                  </a:cxn>
                  <a:cxn ang="0">
                    <a:pos x="112" y="107"/>
                  </a:cxn>
                  <a:cxn ang="0">
                    <a:pos x="115" y="24"/>
                  </a:cxn>
                  <a:cxn ang="0">
                    <a:pos x="119" y="118"/>
                  </a:cxn>
                  <a:cxn ang="0">
                    <a:pos x="123" y="95"/>
                  </a:cxn>
                  <a:cxn ang="0">
                    <a:pos x="126" y="83"/>
                  </a:cxn>
                  <a:cxn ang="0">
                    <a:pos x="129" y="71"/>
                  </a:cxn>
                  <a:cxn ang="0">
                    <a:pos x="133" y="83"/>
                  </a:cxn>
                  <a:cxn ang="0">
                    <a:pos x="136" y="47"/>
                  </a:cxn>
                  <a:cxn ang="0">
                    <a:pos x="140" y="36"/>
                  </a:cxn>
                  <a:cxn ang="0">
                    <a:pos x="143" y="130"/>
                  </a:cxn>
                  <a:cxn ang="0">
                    <a:pos x="147" y="83"/>
                  </a:cxn>
                  <a:cxn ang="0">
                    <a:pos x="150" y="95"/>
                  </a:cxn>
                  <a:cxn ang="0">
                    <a:pos x="153" y="71"/>
                  </a:cxn>
                </a:cxnLst>
                <a:rect l="0" t="0" r="r" b="b"/>
                <a:pathLst>
                  <a:path w="156" h="155">
                    <a:moveTo>
                      <a:pt x="42" y="147"/>
                    </a:moveTo>
                    <a:lnTo>
                      <a:pt x="27" y="151"/>
                    </a:lnTo>
                    <a:lnTo>
                      <a:pt x="21" y="140"/>
                    </a:lnTo>
                    <a:lnTo>
                      <a:pt x="0" y="153"/>
                    </a:lnTo>
                    <a:lnTo>
                      <a:pt x="36" y="111"/>
                    </a:lnTo>
                    <a:lnTo>
                      <a:pt x="53" y="130"/>
                    </a:lnTo>
                    <a:lnTo>
                      <a:pt x="55" y="107"/>
                    </a:lnTo>
                    <a:lnTo>
                      <a:pt x="57" y="95"/>
                    </a:lnTo>
                    <a:lnTo>
                      <a:pt x="59" y="107"/>
                    </a:lnTo>
                    <a:lnTo>
                      <a:pt x="60" y="130"/>
                    </a:lnTo>
                    <a:lnTo>
                      <a:pt x="62" y="83"/>
                    </a:lnTo>
                    <a:lnTo>
                      <a:pt x="64" y="130"/>
                    </a:lnTo>
                    <a:lnTo>
                      <a:pt x="66" y="142"/>
                    </a:lnTo>
                    <a:lnTo>
                      <a:pt x="67" y="118"/>
                    </a:lnTo>
                    <a:lnTo>
                      <a:pt x="69" y="107"/>
                    </a:lnTo>
                    <a:lnTo>
                      <a:pt x="71" y="107"/>
                    </a:lnTo>
                    <a:lnTo>
                      <a:pt x="72" y="118"/>
                    </a:lnTo>
                    <a:lnTo>
                      <a:pt x="74" y="130"/>
                    </a:lnTo>
                    <a:lnTo>
                      <a:pt x="76" y="130"/>
                    </a:lnTo>
                    <a:lnTo>
                      <a:pt x="84" y="116"/>
                    </a:lnTo>
                    <a:lnTo>
                      <a:pt x="80" y="118"/>
                    </a:lnTo>
                    <a:lnTo>
                      <a:pt x="81" y="154"/>
                    </a:lnTo>
                    <a:lnTo>
                      <a:pt x="83" y="95"/>
                    </a:lnTo>
                    <a:lnTo>
                      <a:pt x="85" y="107"/>
                    </a:lnTo>
                    <a:lnTo>
                      <a:pt x="86" y="107"/>
                    </a:lnTo>
                    <a:lnTo>
                      <a:pt x="88" y="118"/>
                    </a:lnTo>
                    <a:lnTo>
                      <a:pt x="90" y="130"/>
                    </a:lnTo>
                    <a:lnTo>
                      <a:pt x="91" y="130"/>
                    </a:lnTo>
                    <a:lnTo>
                      <a:pt x="93" y="59"/>
                    </a:lnTo>
                    <a:lnTo>
                      <a:pt x="95" y="142"/>
                    </a:lnTo>
                    <a:lnTo>
                      <a:pt x="96" y="118"/>
                    </a:lnTo>
                    <a:lnTo>
                      <a:pt x="99" y="95"/>
                    </a:lnTo>
                    <a:lnTo>
                      <a:pt x="100" y="71"/>
                    </a:lnTo>
                    <a:lnTo>
                      <a:pt x="102" y="118"/>
                    </a:lnTo>
                    <a:lnTo>
                      <a:pt x="104" y="142"/>
                    </a:lnTo>
                    <a:lnTo>
                      <a:pt x="105" y="107"/>
                    </a:lnTo>
                    <a:lnTo>
                      <a:pt x="107" y="118"/>
                    </a:lnTo>
                    <a:lnTo>
                      <a:pt x="109" y="118"/>
                    </a:lnTo>
                    <a:lnTo>
                      <a:pt x="110" y="83"/>
                    </a:lnTo>
                    <a:lnTo>
                      <a:pt x="112" y="107"/>
                    </a:lnTo>
                    <a:lnTo>
                      <a:pt x="114" y="95"/>
                    </a:lnTo>
                    <a:lnTo>
                      <a:pt x="115" y="24"/>
                    </a:lnTo>
                    <a:lnTo>
                      <a:pt x="117" y="83"/>
                    </a:lnTo>
                    <a:lnTo>
                      <a:pt x="119" y="118"/>
                    </a:lnTo>
                    <a:lnTo>
                      <a:pt x="121" y="118"/>
                    </a:lnTo>
                    <a:lnTo>
                      <a:pt x="123" y="95"/>
                    </a:lnTo>
                    <a:lnTo>
                      <a:pt x="124" y="130"/>
                    </a:lnTo>
                    <a:lnTo>
                      <a:pt x="126" y="83"/>
                    </a:lnTo>
                    <a:lnTo>
                      <a:pt x="128" y="83"/>
                    </a:lnTo>
                    <a:lnTo>
                      <a:pt x="129" y="71"/>
                    </a:lnTo>
                    <a:lnTo>
                      <a:pt x="131" y="95"/>
                    </a:lnTo>
                    <a:lnTo>
                      <a:pt x="133" y="83"/>
                    </a:lnTo>
                    <a:lnTo>
                      <a:pt x="135" y="107"/>
                    </a:lnTo>
                    <a:lnTo>
                      <a:pt x="136" y="47"/>
                    </a:lnTo>
                    <a:lnTo>
                      <a:pt x="138" y="83"/>
                    </a:lnTo>
                    <a:lnTo>
                      <a:pt x="140" y="36"/>
                    </a:lnTo>
                    <a:lnTo>
                      <a:pt x="142" y="142"/>
                    </a:lnTo>
                    <a:lnTo>
                      <a:pt x="143" y="130"/>
                    </a:lnTo>
                    <a:lnTo>
                      <a:pt x="145" y="0"/>
                    </a:lnTo>
                    <a:lnTo>
                      <a:pt x="147" y="83"/>
                    </a:lnTo>
                    <a:lnTo>
                      <a:pt x="148" y="118"/>
                    </a:lnTo>
                    <a:lnTo>
                      <a:pt x="150" y="95"/>
                    </a:lnTo>
                    <a:lnTo>
                      <a:pt x="152" y="95"/>
                    </a:lnTo>
                    <a:lnTo>
                      <a:pt x="153" y="71"/>
                    </a:lnTo>
                    <a:lnTo>
                      <a:pt x="155" y="107"/>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sp>
            <p:nvSpPr>
              <p:cNvPr id="84242" name="Freeform 274"/>
              <p:cNvSpPr>
                <a:spLocks/>
              </p:cNvSpPr>
              <p:nvPr/>
            </p:nvSpPr>
            <p:spPr bwMode="auto">
              <a:xfrm>
                <a:off x="4417" y="3301"/>
                <a:ext cx="111" cy="305"/>
              </a:xfrm>
              <a:custGeom>
                <a:avLst/>
                <a:gdLst/>
                <a:ahLst/>
                <a:cxnLst>
                  <a:cxn ang="0">
                    <a:pos x="2" y="257"/>
                  </a:cxn>
                  <a:cxn ang="0">
                    <a:pos x="5" y="245"/>
                  </a:cxn>
                  <a:cxn ang="0">
                    <a:pos x="9" y="292"/>
                  </a:cxn>
                  <a:cxn ang="0">
                    <a:pos x="12" y="245"/>
                  </a:cxn>
                  <a:cxn ang="0">
                    <a:pos x="16" y="198"/>
                  </a:cxn>
                  <a:cxn ang="0">
                    <a:pos x="19" y="281"/>
                  </a:cxn>
                  <a:cxn ang="0">
                    <a:pos x="23" y="269"/>
                  </a:cxn>
                  <a:cxn ang="0">
                    <a:pos x="26" y="257"/>
                  </a:cxn>
                  <a:cxn ang="0">
                    <a:pos x="29" y="304"/>
                  </a:cxn>
                  <a:cxn ang="0">
                    <a:pos x="33" y="234"/>
                  </a:cxn>
                  <a:cxn ang="0">
                    <a:pos x="37" y="140"/>
                  </a:cxn>
                  <a:cxn ang="0">
                    <a:pos x="40" y="210"/>
                  </a:cxn>
                  <a:cxn ang="0">
                    <a:pos x="43" y="163"/>
                  </a:cxn>
                  <a:cxn ang="0">
                    <a:pos x="47" y="257"/>
                  </a:cxn>
                  <a:cxn ang="0">
                    <a:pos x="50" y="269"/>
                  </a:cxn>
                  <a:cxn ang="0">
                    <a:pos x="53" y="234"/>
                  </a:cxn>
                  <a:cxn ang="0">
                    <a:pos x="57" y="187"/>
                  </a:cxn>
                  <a:cxn ang="0">
                    <a:pos x="60" y="281"/>
                  </a:cxn>
                  <a:cxn ang="0">
                    <a:pos x="64" y="257"/>
                  </a:cxn>
                  <a:cxn ang="0">
                    <a:pos x="67" y="257"/>
                  </a:cxn>
                  <a:cxn ang="0">
                    <a:pos x="71" y="210"/>
                  </a:cxn>
                  <a:cxn ang="0">
                    <a:pos x="74" y="222"/>
                  </a:cxn>
                  <a:cxn ang="0">
                    <a:pos x="78" y="117"/>
                  </a:cxn>
                  <a:cxn ang="0">
                    <a:pos x="81" y="257"/>
                  </a:cxn>
                  <a:cxn ang="0">
                    <a:pos x="84" y="257"/>
                  </a:cxn>
                  <a:cxn ang="0">
                    <a:pos x="88" y="175"/>
                  </a:cxn>
                  <a:cxn ang="0">
                    <a:pos x="91" y="163"/>
                  </a:cxn>
                  <a:cxn ang="0">
                    <a:pos x="95" y="163"/>
                  </a:cxn>
                  <a:cxn ang="0">
                    <a:pos x="98" y="198"/>
                  </a:cxn>
                  <a:cxn ang="0">
                    <a:pos x="102" y="140"/>
                  </a:cxn>
                  <a:cxn ang="0">
                    <a:pos x="105" y="187"/>
                  </a:cxn>
                  <a:cxn ang="0">
                    <a:pos x="108" y="140"/>
                  </a:cxn>
                </a:cxnLst>
                <a:rect l="0" t="0" r="r" b="b"/>
                <a:pathLst>
                  <a:path w="111" h="305">
                    <a:moveTo>
                      <a:pt x="0" y="292"/>
                    </a:moveTo>
                    <a:lnTo>
                      <a:pt x="2" y="257"/>
                    </a:lnTo>
                    <a:lnTo>
                      <a:pt x="4" y="257"/>
                    </a:lnTo>
                    <a:lnTo>
                      <a:pt x="5" y="245"/>
                    </a:lnTo>
                    <a:lnTo>
                      <a:pt x="7" y="292"/>
                    </a:lnTo>
                    <a:lnTo>
                      <a:pt x="9" y="292"/>
                    </a:lnTo>
                    <a:lnTo>
                      <a:pt x="10" y="245"/>
                    </a:lnTo>
                    <a:lnTo>
                      <a:pt x="12" y="245"/>
                    </a:lnTo>
                    <a:lnTo>
                      <a:pt x="14" y="269"/>
                    </a:lnTo>
                    <a:lnTo>
                      <a:pt x="16" y="198"/>
                    </a:lnTo>
                    <a:lnTo>
                      <a:pt x="18" y="234"/>
                    </a:lnTo>
                    <a:lnTo>
                      <a:pt x="19" y="281"/>
                    </a:lnTo>
                    <a:lnTo>
                      <a:pt x="21" y="210"/>
                    </a:lnTo>
                    <a:lnTo>
                      <a:pt x="23" y="269"/>
                    </a:lnTo>
                    <a:lnTo>
                      <a:pt x="24" y="292"/>
                    </a:lnTo>
                    <a:lnTo>
                      <a:pt x="26" y="257"/>
                    </a:lnTo>
                    <a:lnTo>
                      <a:pt x="28" y="245"/>
                    </a:lnTo>
                    <a:lnTo>
                      <a:pt x="29" y="304"/>
                    </a:lnTo>
                    <a:lnTo>
                      <a:pt x="31" y="281"/>
                    </a:lnTo>
                    <a:lnTo>
                      <a:pt x="33" y="234"/>
                    </a:lnTo>
                    <a:lnTo>
                      <a:pt x="34" y="222"/>
                    </a:lnTo>
                    <a:lnTo>
                      <a:pt x="37" y="140"/>
                    </a:lnTo>
                    <a:lnTo>
                      <a:pt x="38" y="222"/>
                    </a:lnTo>
                    <a:lnTo>
                      <a:pt x="40" y="210"/>
                    </a:lnTo>
                    <a:lnTo>
                      <a:pt x="42" y="245"/>
                    </a:lnTo>
                    <a:lnTo>
                      <a:pt x="43" y="163"/>
                    </a:lnTo>
                    <a:lnTo>
                      <a:pt x="45" y="210"/>
                    </a:lnTo>
                    <a:lnTo>
                      <a:pt x="47" y="257"/>
                    </a:lnTo>
                    <a:lnTo>
                      <a:pt x="48" y="245"/>
                    </a:lnTo>
                    <a:lnTo>
                      <a:pt x="50" y="269"/>
                    </a:lnTo>
                    <a:lnTo>
                      <a:pt x="52" y="198"/>
                    </a:lnTo>
                    <a:lnTo>
                      <a:pt x="53" y="234"/>
                    </a:lnTo>
                    <a:lnTo>
                      <a:pt x="55" y="187"/>
                    </a:lnTo>
                    <a:lnTo>
                      <a:pt x="57" y="187"/>
                    </a:lnTo>
                    <a:lnTo>
                      <a:pt x="59" y="222"/>
                    </a:lnTo>
                    <a:lnTo>
                      <a:pt x="60" y="281"/>
                    </a:lnTo>
                    <a:lnTo>
                      <a:pt x="62" y="210"/>
                    </a:lnTo>
                    <a:lnTo>
                      <a:pt x="64" y="257"/>
                    </a:lnTo>
                    <a:lnTo>
                      <a:pt x="65" y="152"/>
                    </a:lnTo>
                    <a:lnTo>
                      <a:pt x="67" y="257"/>
                    </a:lnTo>
                    <a:lnTo>
                      <a:pt x="69" y="163"/>
                    </a:lnTo>
                    <a:lnTo>
                      <a:pt x="71" y="210"/>
                    </a:lnTo>
                    <a:lnTo>
                      <a:pt x="73" y="105"/>
                    </a:lnTo>
                    <a:lnTo>
                      <a:pt x="74" y="222"/>
                    </a:lnTo>
                    <a:lnTo>
                      <a:pt x="76" y="175"/>
                    </a:lnTo>
                    <a:lnTo>
                      <a:pt x="78" y="117"/>
                    </a:lnTo>
                    <a:lnTo>
                      <a:pt x="79" y="187"/>
                    </a:lnTo>
                    <a:lnTo>
                      <a:pt x="81" y="257"/>
                    </a:lnTo>
                    <a:lnTo>
                      <a:pt x="83" y="234"/>
                    </a:lnTo>
                    <a:lnTo>
                      <a:pt x="84" y="257"/>
                    </a:lnTo>
                    <a:lnTo>
                      <a:pt x="86" y="187"/>
                    </a:lnTo>
                    <a:lnTo>
                      <a:pt x="88" y="175"/>
                    </a:lnTo>
                    <a:lnTo>
                      <a:pt x="89" y="175"/>
                    </a:lnTo>
                    <a:lnTo>
                      <a:pt x="91" y="163"/>
                    </a:lnTo>
                    <a:lnTo>
                      <a:pt x="93" y="198"/>
                    </a:lnTo>
                    <a:lnTo>
                      <a:pt x="95" y="163"/>
                    </a:lnTo>
                    <a:lnTo>
                      <a:pt x="97" y="59"/>
                    </a:lnTo>
                    <a:lnTo>
                      <a:pt x="98" y="198"/>
                    </a:lnTo>
                    <a:lnTo>
                      <a:pt x="100" y="129"/>
                    </a:lnTo>
                    <a:lnTo>
                      <a:pt x="102" y="140"/>
                    </a:lnTo>
                    <a:lnTo>
                      <a:pt x="103" y="163"/>
                    </a:lnTo>
                    <a:lnTo>
                      <a:pt x="105" y="187"/>
                    </a:lnTo>
                    <a:lnTo>
                      <a:pt x="107" y="0"/>
                    </a:lnTo>
                    <a:lnTo>
                      <a:pt x="108" y="140"/>
                    </a:lnTo>
                    <a:lnTo>
                      <a:pt x="110" y="12"/>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sp>
            <p:nvSpPr>
              <p:cNvPr id="84243" name="Freeform 275"/>
              <p:cNvSpPr>
                <a:spLocks/>
              </p:cNvSpPr>
              <p:nvPr/>
            </p:nvSpPr>
            <p:spPr bwMode="auto">
              <a:xfrm>
                <a:off x="4657" y="3100"/>
                <a:ext cx="111" cy="471"/>
              </a:xfrm>
              <a:custGeom>
                <a:avLst/>
                <a:gdLst/>
                <a:ahLst/>
                <a:cxnLst>
                  <a:cxn ang="0">
                    <a:pos x="2" y="176"/>
                  </a:cxn>
                  <a:cxn ang="0">
                    <a:pos x="5" y="165"/>
                  </a:cxn>
                  <a:cxn ang="0">
                    <a:pos x="9" y="188"/>
                  </a:cxn>
                  <a:cxn ang="0">
                    <a:pos x="12" y="259"/>
                  </a:cxn>
                  <a:cxn ang="0">
                    <a:pos x="16" y="282"/>
                  </a:cxn>
                  <a:cxn ang="0">
                    <a:pos x="19" y="270"/>
                  </a:cxn>
                  <a:cxn ang="0">
                    <a:pos x="22" y="247"/>
                  </a:cxn>
                  <a:cxn ang="0">
                    <a:pos x="26" y="200"/>
                  </a:cxn>
                  <a:cxn ang="0">
                    <a:pos x="29" y="35"/>
                  </a:cxn>
                  <a:cxn ang="0">
                    <a:pos x="33" y="247"/>
                  </a:cxn>
                  <a:cxn ang="0">
                    <a:pos x="36" y="165"/>
                  </a:cxn>
                  <a:cxn ang="0">
                    <a:pos x="39" y="305"/>
                  </a:cxn>
                  <a:cxn ang="0">
                    <a:pos x="43" y="223"/>
                  </a:cxn>
                  <a:cxn ang="0">
                    <a:pos x="47" y="364"/>
                  </a:cxn>
                  <a:cxn ang="0">
                    <a:pos x="50" y="364"/>
                  </a:cxn>
                  <a:cxn ang="0">
                    <a:pos x="53" y="294"/>
                  </a:cxn>
                  <a:cxn ang="0">
                    <a:pos x="57" y="294"/>
                  </a:cxn>
                  <a:cxn ang="0">
                    <a:pos x="60" y="341"/>
                  </a:cxn>
                  <a:cxn ang="0">
                    <a:pos x="64" y="364"/>
                  </a:cxn>
                  <a:cxn ang="0">
                    <a:pos x="67" y="376"/>
                  </a:cxn>
                  <a:cxn ang="0">
                    <a:pos x="71" y="376"/>
                  </a:cxn>
                  <a:cxn ang="0">
                    <a:pos x="74" y="235"/>
                  </a:cxn>
                  <a:cxn ang="0">
                    <a:pos x="77" y="259"/>
                  </a:cxn>
                  <a:cxn ang="0">
                    <a:pos x="81" y="376"/>
                  </a:cxn>
                  <a:cxn ang="0">
                    <a:pos x="84" y="388"/>
                  </a:cxn>
                  <a:cxn ang="0">
                    <a:pos x="88" y="470"/>
                  </a:cxn>
                  <a:cxn ang="0">
                    <a:pos x="91" y="446"/>
                  </a:cxn>
                  <a:cxn ang="0">
                    <a:pos x="94" y="388"/>
                  </a:cxn>
                  <a:cxn ang="0">
                    <a:pos x="98" y="411"/>
                  </a:cxn>
                  <a:cxn ang="0">
                    <a:pos x="102" y="399"/>
                  </a:cxn>
                  <a:cxn ang="0">
                    <a:pos x="105" y="446"/>
                  </a:cxn>
                  <a:cxn ang="0">
                    <a:pos x="108" y="411"/>
                  </a:cxn>
                </a:cxnLst>
                <a:rect l="0" t="0" r="r" b="b"/>
                <a:pathLst>
                  <a:path w="111" h="471">
                    <a:moveTo>
                      <a:pt x="0" y="0"/>
                    </a:moveTo>
                    <a:lnTo>
                      <a:pt x="2" y="176"/>
                    </a:lnTo>
                    <a:lnTo>
                      <a:pt x="4" y="223"/>
                    </a:lnTo>
                    <a:lnTo>
                      <a:pt x="5" y="165"/>
                    </a:lnTo>
                    <a:lnTo>
                      <a:pt x="7" y="165"/>
                    </a:lnTo>
                    <a:lnTo>
                      <a:pt x="9" y="188"/>
                    </a:lnTo>
                    <a:lnTo>
                      <a:pt x="10" y="247"/>
                    </a:lnTo>
                    <a:lnTo>
                      <a:pt x="12" y="259"/>
                    </a:lnTo>
                    <a:lnTo>
                      <a:pt x="14" y="106"/>
                    </a:lnTo>
                    <a:lnTo>
                      <a:pt x="16" y="282"/>
                    </a:lnTo>
                    <a:lnTo>
                      <a:pt x="17" y="117"/>
                    </a:lnTo>
                    <a:lnTo>
                      <a:pt x="19" y="270"/>
                    </a:lnTo>
                    <a:lnTo>
                      <a:pt x="21" y="188"/>
                    </a:lnTo>
                    <a:lnTo>
                      <a:pt x="22" y="247"/>
                    </a:lnTo>
                    <a:lnTo>
                      <a:pt x="24" y="212"/>
                    </a:lnTo>
                    <a:lnTo>
                      <a:pt x="26" y="200"/>
                    </a:lnTo>
                    <a:lnTo>
                      <a:pt x="28" y="282"/>
                    </a:lnTo>
                    <a:lnTo>
                      <a:pt x="29" y="35"/>
                    </a:lnTo>
                    <a:lnTo>
                      <a:pt x="31" y="247"/>
                    </a:lnTo>
                    <a:lnTo>
                      <a:pt x="33" y="247"/>
                    </a:lnTo>
                    <a:lnTo>
                      <a:pt x="34" y="212"/>
                    </a:lnTo>
                    <a:lnTo>
                      <a:pt x="36" y="165"/>
                    </a:lnTo>
                    <a:lnTo>
                      <a:pt x="38" y="176"/>
                    </a:lnTo>
                    <a:lnTo>
                      <a:pt x="39" y="305"/>
                    </a:lnTo>
                    <a:lnTo>
                      <a:pt x="41" y="317"/>
                    </a:lnTo>
                    <a:lnTo>
                      <a:pt x="43" y="223"/>
                    </a:lnTo>
                    <a:lnTo>
                      <a:pt x="45" y="305"/>
                    </a:lnTo>
                    <a:lnTo>
                      <a:pt x="47" y="364"/>
                    </a:lnTo>
                    <a:lnTo>
                      <a:pt x="48" y="235"/>
                    </a:lnTo>
                    <a:lnTo>
                      <a:pt x="50" y="364"/>
                    </a:lnTo>
                    <a:lnTo>
                      <a:pt x="52" y="259"/>
                    </a:lnTo>
                    <a:lnTo>
                      <a:pt x="53" y="294"/>
                    </a:lnTo>
                    <a:lnTo>
                      <a:pt x="55" y="200"/>
                    </a:lnTo>
                    <a:lnTo>
                      <a:pt x="57" y="294"/>
                    </a:lnTo>
                    <a:lnTo>
                      <a:pt x="59" y="259"/>
                    </a:lnTo>
                    <a:lnTo>
                      <a:pt x="60" y="341"/>
                    </a:lnTo>
                    <a:lnTo>
                      <a:pt x="62" y="282"/>
                    </a:lnTo>
                    <a:lnTo>
                      <a:pt x="64" y="364"/>
                    </a:lnTo>
                    <a:lnTo>
                      <a:pt x="65" y="305"/>
                    </a:lnTo>
                    <a:lnTo>
                      <a:pt x="67" y="376"/>
                    </a:lnTo>
                    <a:lnTo>
                      <a:pt x="69" y="353"/>
                    </a:lnTo>
                    <a:lnTo>
                      <a:pt x="71" y="376"/>
                    </a:lnTo>
                    <a:lnTo>
                      <a:pt x="72" y="376"/>
                    </a:lnTo>
                    <a:lnTo>
                      <a:pt x="74" y="235"/>
                    </a:lnTo>
                    <a:lnTo>
                      <a:pt x="76" y="329"/>
                    </a:lnTo>
                    <a:lnTo>
                      <a:pt x="77" y="259"/>
                    </a:lnTo>
                    <a:lnTo>
                      <a:pt x="79" y="364"/>
                    </a:lnTo>
                    <a:lnTo>
                      <a:pt x="81" y="376"/>
                    </a:lnTo>
                    <a:lnTo>
                      <a:pt x="83" y="376"/>
                    </a:lnTo>
                    <a:lnTo>
                      <a:pt x="84" y="388"/>
                    </a:lnTo>
                    <a:lnTo>
                      <a:pt x="86" y="364"/>
                    </a:lnTo>
                    <a:lnTo>
                      <a:pt x="88" y="470"/>
                    </a:lnTo>
                    <a:lnTo>
                      <a:pt x="89" y="411"/>
                    </a:lnTo>
                    <a:lnTo>
                      <a:pt x="91" y="446"/>
                    </a:lnTo>
                    <a:lnTo>
                      <a:pt x="93" y="317"/>
                    </a:lnTo>
                    <a:lnTo>
                      <a:pt x="94" y="388"/>
                    </a:lnTo>
                    <a:lnTo>
                      <a:pt x="97" y="423"/>
                    </a:lnTo>
                    <a:lnTo>
                      <a:pt x="98" y="411"/>
                    </a:lnTo>
                    <a:lnTo>
                      <a:pt x="100" y="376"/>
                    </a:lnTo>
                    <a:lnTo>
                      <a:pt x="102" y="399"/>
                    </a:lnTo>
                    <a:lnTo>
                      <a:pt x="103" y="470"/>
                    </a:lnTo>
                    <a:lnTo>
                      <a:pt x="105" y="446"/>
                    </a:lnTo>
                    <a:lnTo>
                      <a:pt x="107" y="446"/>
                    </a:lnTo>
                    <a:lnTo>
                      <a:pt x="108" y="411"/>
                    </a:lnTo>
                    <a:lnTo>
                      <a:pt x="110" y="446"/>
                    </a:lnTo>
                  </a:path>
                </a:pathLst>
              </a:custGeom>
              <a:noFill/>
              <a:ln w="25400" cap="rnd" cmpd="sng">
                <a:solidFill>
                  <a:srgbClr val="FF7F00"/>
                </a:solidFill>
                <a:prstDash val="solid"/>
                <a:round/>
                <a:headEnd type="none" w="med" len="med"/>
                <a:tailEnd type="none" w="med" len="med"/>
              </a:ln>
              <a:effectLst/>
            </p:spPr>
            <p:txBody>
              <a:bodyPr/>
              <a:lstStyle/>
              <a:p>
                <a:endParaRPr lang="en-US"/>
              </a:p>
            </p:txBody>
          </p:sp>
          <p:sp>
            <p:nvSpPr>
              <p:cNvPr id="84244" name="Freeform 276"/>
              <p:cNvSpPr>
                <a:spLocks/>
              </p:cNvSpPr>
              <p:nvPr/>
            </p:nvSpPr>
            <p:spPr bwMode="auto">
              <a:xfrm>
                <a:off x="4747" y="3546"/>
                <a:ext cx="111" cy="96"/>
              </a:xfrm>
              <a:custGeom>
                <a:avLst/>
                <a:gdLst/>
                <a:ahLst/>
                <a:cxnLst>
                  <a:cxn ang="0">
                    <a:pos x="2" y="12"/>
                  </a:cxn>
                  <a:cxn ang="0">
                    <a:pos x="5" y="24"/>
                  </a:cxn>
                  <a:cxn ang="0">
                    <a:pos x="9" y="12"/>
                  </a:cxn>
                  <a:cxn ang="0">
                    <a:pos x="12" y="83"/>
                  </a:cxn>
                  <a:cxn ang="0">
                    <a:pos x="16" y="36"/>
                  </a:cxn>
                  <a:cxn ang="0">
                    <a:pos x="19" y="24"/>
                  </a:cxn>
                  <a:cxn ang="0">
                    <a:pos x="22" y="48"/>
                  </a:cxn>
                  <a:cxn ang="0">
                    <a:pos x="26" y="48"/>
                  </a:cxn>
                  <a:cxn ang="0">
                    <a:pos x="29" y="83"/>
                  </a:cxn>
                  <a:cxn ang="0">
                    <a:pos x="33" y="48"/>
                  </a:cxn>
                  <a:cxn ang="0">
                    <a:pos x="36" y="59"/>
                  </a:cxn>
                  <a:cxn ang="0">
                    <a:pos x="39" y="59"/>
                  </a:cxn>
                  <a:cxn ang="0">
                    <a:pos x="43" y="59"/>
                  </a:cxn>
                  <a:cxn ang="0">
                    <a:pos x="47" y="95"/>
                  </a:cxn>
                  <a:cxn ang="0">
                    <a:pos x="50" y="59"/>
                  </a:cxn>
                  <a:cxn ang="0">
                    <a:pos x="53" y="95"/>
                  </a:cxn>
                  <a:cxn ang="0">
                    <a:pos x="57" y="83"/>
                  </a:cxn>
                  <a:cxn ang="0">
                    <a:pos x="60" y="95"/>
                  </a:cxn>
                  <a:cxn ang="0">
                    <a:pos x="64" y="71"/>
                  </a:cxn>
                  <a:cxn ang="0">
                    <a:pos x="67" y="59"/>
                  </a:cxn>
                  <a:cxn ang="0">
                    <a:pos x="71" y="83"/>
                  </a:cxn>
                  <a:cxn ang="0">
                    <a:pos x="74" y="95"/>
                  </a:cxn>
                  <a:cxn ang="0">
                    <a:pos x="77" y="95"/>
                  </a:cxn>
                  <a:cxn ang="0">
                    <a:pos x="81" y="95"/>
                  </a:cxn>
                  <a:cxn ang="0">
                    <a:pos x="84" y="71"/>
                  </a:cxn>
                  <a:cxn ang="0">
                    <a:pos x="88" y="71"/>
                  </a:cxn>
                  <a:cxn ang="0">
                    <a:pos x="91" y="95"/>
                  </a:cxn>
                  <a:cxn ang="0">
                    <a:pos x="94" y="83"/>
                  </a:cxn>
                  <a:cxn ang="0">
                    <a:pos x="98" y="95"/>
                  </a:cxn>
                  <a:cxn ang="0">
                    <a:pos x="102" y="95"/>
                  </a:cxn>
                  <a:cxn ang="0">
                    <a:pos x="105" y="83"/>
                  </a:cxn>
                  <a:cxn ang="0">
                    <a:pos x="108" y="83"/>
                  </a:cxn>
                </a:cxnLst>
                <a:rect l="0" t="0" r="r" b="b"/>
                <a:pathLst>
                  <a:path w="111" h="96">
                    <a:moveTo>
                      <a:pt x="0" y="0"/>
                    </a:moveTo>
                    <a:lnTo>
                      <a:pt x="2" y="12"/>
                    </a:lnTo>
                    <a:lnTo>
                      <a:pt x="3" y="48"/>
                    </a:lnTo>
                    <a:lnTo>
                      <a:pt x="5" y="24"/>
                    </a:lnTo>
                    <a:lnTo>
                      <a:pt x="7" y="24"/>
                    </a:lnTo>
                    <a:lnTo>
                      <a:pt x="9" y="12"/>
                    </a:lnTo>
                    <a:lnTo>
                      <a:pt x="10" y="36"/>
                    </a:lnTo>
                    <a:lnTo>
                      <a:pt x="12" y="83"/>
                    </a:lnTo>
                    <a:lnTo>
                      <a:pt x="14" y="48"/>
                    </a:lnTo>
                    <a:lnTo>
                      <a:pt x="16" y="36"/>
                    </a:lnTo>
                    <a:lnTo>
                      <a:pt x="17" y="36"/>
                    </a:lnTo>
                    <a:lnTo>
                      <a:pt x="19" y="24"/>
                    </a:lnTo>
                    <a:lnTo>
                      <a:pt x="21" y="36"/>
                    </a:lnTo>
                    <a:lnTo>
                      <a:pt x="22" y="48"/>
                    </a:lnTo>
                    <a:lnTo>
                      <a:pt x="24" y="36"/>
                    </a:lnTo>
                    <a:lnTo>
                      <a:pt x="26" y="48"/>
                    </a:lnTo>
                    <a:lnTo>
                      <a:pt x="27" y="59"/>
                    </a:lnTo>
                    <a:lnTo>
                      <a:pt x="29" y="83"/>
                    </a:lnTo>
                    <a:lnTo>
                      <a:pt x="31" y="71"/>
                    </a:lnTo>
                    <a:lnTo>
                      <a:pt x="33" y="48"/>
                    </a:lnTo>
                    <a:lnTo>
                      <a:pt x="34" y="83"/>
                    </a:lnTo>
                    <a:lnTo>
                      <a:pt x="36" y="59"/>
                    </a:lnTo>
                    <a:lnTo>
                      <a:pt x="38" y="71"/>
                    </a:lnTo>
                    <a:lnTo>
                      <a:pt x="39" y="59"/>
                    </a:lnTo>
                    <a:lnTo>
                      <a:pt x="41" y="83"/>
                    </a:lnTo>
                    <a:lnTo>
                      <a:pt x="43" y="59"/>
                    </a:lnTo>
                    <a:lnTo>
                      <a:pt x="45" y="83"/>
                    </a:lnTo>
                    <a:lnTo>
                      <a:pt x="47" y="95"/>
                    </a:lnTo>
                    <a:lnTo>
                      <a:pt x="48" y="71"/>
                    </a:lnTo>
                    <a:lnTo>
                      <a:pt x="50" y="59"/>
                    </a:lnTo>
                    <a:lnTo>
                      <a:pt x="52" y="83"/>
                    </a:lnTo>
                    <a:lnTo>
                      <a:pt x="53" y="95"/>
                    </a:lnTo>
                    <a:lnTo>
                      <a:pt x="55" y="95"/>
                    </a:lnTo>
                    <a:lnTo>
                      <a:pt x="57" y="83"/>
                    </a:lnTo>
                    <a:lnTo>
                      <a:pt x="58" y="71"/>
                    </a:lnTo>
                    <a:lnTo>
                      <a:pt x="60" y="95"/>
                    </a:lnTo>
                    <a:lnTo>
                      <a:pt x="62" y="71"/>
                    </a:lnTo>
                    <a:lnTo>
                      <a:pt x="64" y="71"/>
                    </a:lnTo>
                    <a:lnTo>
                      <a:pt x="65" y="95"/>
                    </a:lnTo>
                    <a:lnTo>
                      <a:pt x="67" y="59"/>
                    </a:lnTo>
                    <a:lnTo>
                      <a:pt x="69" y="83"/>
                    </a:lnTo>
                    <a:lnTo>
                      <a:pt x="71" y="83"/>
                    </a:lnTo>
                    <a:lnTo>
                      <a:pt x="72" y="83"/>
                    </a:lnTo>
                    <a:lnTo>
                      <a:pt x="74" y="95"/>
                    </a:lnTo>
                    <a:lnTo>
                      <a:pt x="76" y="83"/>
                    </a:lnTo>
                    <a:lnTo>
                      <a:pt x="77" y="95"/>
                    </a:lnTo>
                    <a:lnTo>
                      <a:pt x="79" y="95"/>
                    </a:lnTo>
                    <a:lnTo>
                      <a:pt x="81" y="95"/>
                    </a:lnTo>
                    <a:lnTo>
                      <a:pt x="82" y="95"/>
                    </a:lnTo>
                    <a:lnTo>
                      <a:pt x="84" y="71"/>
                    </a:lnTo>
                    <a:lnTo>
                      <a:pt x="86" y="95"/>
                    </a:lnTo>
                    <a:lnTo>
                      <a:pt x="88" y="71"/>
                    </a:lnTo>
                    <a:lnTo>
                      <a:pt x="89" y="95"/>
                    </a:lnTo>
                    <a:lnTo>
                      <a:pt x="91" y="95"/>
                    </a:lnTo>
                    <a:lnTo>
                      <a:pt x="93" y="95"/>
                    </a:lnTo>
                    <a:lnTo>
                      <a:pt x="94" y="83"/>
                    </a:lnTo>
                    <a:lnTo>
                      <a:pt x="96" y="71"/>
                    </a:lnTo>
                    <a:lnTo>
                      <a:pt x="98" y="95"/>
                    </a:lnTo>
                    <a:lnTo>
                      <a:pt x="100" y="95"/>
                    </a:lnTo>
                    <a:lnTo>
                      <a:pt x="102" y="95"/>
                    </a:lnTo>
                    <a:lnTo>
                      <a:pt x="103" y="71"/>
                    </a:lnTo>
                    <a:lnTo>
                      <a:pt x="105" y="83"/>
                    </a:lnTo>
                    <a:lnTo>
                      <a:pt x="107" y="95"/>
                    </a:lnTo>
                    <a:lnTo>
                      <a:pt x="108" y="83"/>
                    </a:lnTo>
                    <a:lnTo>
                      <a:pt x="110" y="83"/>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sp>
            <p:nvSpPr>
              <p:cNvPr id="84245" name="Freeform 277"/>
              <p:cNvSpPr>
                <a:spLocks/>
              </p:cNvSpPr>
              <p:nvPr/>
            </p:nvSpPr>
            <p:spPr bwMode="auto">
              <a:xfrm>
                <a:off x="4857" y="3593"/>
                <a:ext cx="111" cy="49"/>
              </a:xfrm>
              <a:custGeom>
                <a:avLst/>
                <a:gdLst/>
                <a:ahLst/>
                <a:cxnLst>
                  <a:cxn ang="0">
                    <a:pos x="2" y="36"/>
                  </a:cxn>
                  <a:cxn ang="0">
                    <a:pos x="5" y="12"/>
                  </a:cxn>
                  <a:cxn ang="0">
                    <a:pos x="8" y="48"/>
                  </a:cxn>
                  <a:cxn ang="0">
                    <a:pos x="12" y="36"/>
                  </a:cxn>
                  <a:cxn ang="0">
                    <a:pos x="16" y="24"/>
                  </a:cxn>
                  <a:cxn ang="0">
                    <a:pos x="19" y="48"/>
                  </a:cxn>
                  <a:cxn ang="0">
                    <a:pos x="22" y="48"/>
                  </a:cxn>
                  <a:cxn ang="0">
                    <a:pos x="26" y="48"/>
                  </a:cxn>
                  <a:cxn ang="0">
                    <a:pos x="29" y="48"/>
                  </a:cxn>
                  <a:cxn ang="0">
                    <a:pos x="33" y="48"/>
                  </a:cxn>
                  <a:cxn ang="0">
                    <a:pos x="36" y="48"/>
                  </a:cxn>
                  <a:cxn ang="0">
                    <a:pos x="39" y="48"/>
                  </a:cxn>
                  <a:cxn ang="0">
                    <a:pos x="43" y="48"/>
                  </a:cxn>
                  <a:cxn ang="0">
                    <a:pos x="46" y="48"/>
                  </a:cxn>
                  <a:cxn ang="0">
                    <a:pos x="50" y="48"/>
                  </a:cxn>
                  <a:cxn ang="0">
                    <a:pos x="53" y="36"/>
                  </a:cxn>
                  <a:cxn ang="0">
                    <a:pos x="57" y="48"/>
                  </a:cxn>
                  <a:cxn ang="0">
                    <a:pos x="60" y="48"/>
                  </a:cxn>
                  <a:cxn ang="0">
                    <a:pos x="63" y="36"/>
                  </a:cxn>
                  <a:cxn ang="0">
                    <a:pos x="67" y="24"/>
                  </a:cxn>
                  <a:cxn ang="0">
                    <a:pos x="71" y="48"/>
                  </a:cxn>
                  <a:cxn ang="0">
                    <a:pos x="74" y="36"/>
                  </a:cxn>
                  <a:cxn ang="0">
                    <a:pos x="77" y="36"/>
                  </a:cxn>
                  <a:cxn ang="0">
                    <a:pos x="81" y="36"/>
                  </a:cxn>
                  <a:cxn ang="0">
                    <a:pos x="84" y="36"/>
                  </a:cxn>
                  <a:cxn ang="0">
                    <a:pos x="88" y="48"/>
                  </a:cxn>
                  <a:cxn ang="0">
                    <a:pos x="91" y="48"/>
                  </a:cxn>
                  <a:cxn ang="0">
                    <a:pos x="94" y="36"/>
                  </a:cxn>
                  <a:cxn ang="0">
                    <a:pos x="98" y="36"/>
                  </a:cxn>
                  <a:cxn ang="0">
                    <a:pos x="101" y="36"/>
                  </a:cxn>
                  <a:cxn ang="0">
                    <a:pos x="105" y="36"/>
                  </a:cxn>
                  <a:cxn ang="0">
                    <a:pos x="108" y="48"/>
                  </a:cxn>
                </a:cxnLst>
                <a:rect l="0" t="0" r="r" b="b"/>
                <a:pathLst>
                  <a:path w="111" h="49">
                    <a:moveTo>
                      <a:pt x="0" y="36"/>
                    </a:moveTo>
                    <a:lnTo>
                      <a:pt x="2" y="36"/>
                    </a:lnTo>
                    <a:lnTo>
                      <a:pt x="3" y="48"/>
                    </a:lnTo>
                    <a:lnTo>
                      <a:pt x="5" y="12"/>
                    </a:lnTo>
                    <a:lnTo>
                      <a:pt x="7" y="48"/>
                    </a:lnTo>
                    <a:lnTo>
                      <a:pt x="8" y="48"/>
                    </a:lnTo>
                    <a:lnTo>
                      <a:pt x="10" y="36"/>
                    </a:lnTo>
                    <a:lnTo>
                      <a:pt x="12" y="36"/>
                    </a:lnTo>
                    <a:lnTo>
                      <a:pt x="14" y="48"/>
                    </a:lnTo>
                    <a:lnTo>
                      <a:pt x="16" y="24"/>
                    </a:lnTo>
                    <a:lnTo>
                      <a:pt x="17" y="36"/>
                    </a:lnTo>
                    <a:lnTo>
                      <a:pt x="19" y="48"/>
                    </a:lnTo>
                    <a:lnTo>
                      <a:pt x="21" y="36"/>
                    </a:lnTo>
                    <a:lnTo>
                      <a:pt x="22" y="48"/>
                    </a:lnTo>
                    <a:lnTo>
                      <a:pt x="24" y="48"/>
                    </a:lnTo>
                    <a:lnTo>
                      <a:pt x="26" y="48"/>
                    </a:lnTo>
                    <a:lnTo>
                      <a:pt x="28" y="48"/>
                    </a:lnTo>
                    <a:lnTo>
                      <a:pt x="29" y="48"/>
                    </a:lnTo>
                    <a:lnTo>
                      <a:pt x="31" y="36"/>
                    </a:lnTo>
                    <a:lnTo>
                      <a:pt x="33" y="48"/>
                    </a:lnTo>
                    <a:lnTo>
                      <a:pt x="34" y="12"/>
                    </a:lnTo>
                    <a:lnTo>
                      <a:pt x="36" y="48"/>
                    </a:lnTo>
                    <a:lnTo>
                      <a:pt x="38" y="24"/>
                    </a:lnTo>
                    <a:lnTo>
                      <a:pt x="39" y="48"/>
                    </a:lnTo>
                    <a:lnTo>
                      <a:pt x="41" y="48"/>
                    </a:lnTo>
                    <a:lnTo>
                      <a:pt x="43" y="48"/>
                    </a:lnTo>
                    <a:lnTo>
                      <a:pt x="45" y="36"/>
                    </a:lnTo>
                    <a:lnTo>
                      <a:pt x="46" y="48"/>
                    </a:lnTo>
                    <a:lnTo>
                      <a:pt x="48" y="0"/>
                    </a:lnTo>
                    <a:lnTo>
                      <a:pt x="50" y="48"/>
                    </a:lnTo>
                    <a:lnTo>
                      <a:pt x="52" y="24"/>
                    </a:lnTo>
                    <a:lnTo>
                      <a:pt x="53" y="36"/>
                    </a:lnTo>
                    <a:lnTo>
                      <a:pt x="55" y="48"/>
                    </a:lnTo>
                    <a:lnTo>
                      <a:pt x="57" y="48"/>
                    </a:lnTo>
                    <a:lnTo>
                      <a:pt x="58" y="48"/>
                    </a:lnTo>
                    <a:lnTo>
                      <a:pt x="60" y="48"/>
                    </a:lnTo>
                    <a:lnTo>
                      <a:pt x="62" y="48"/>
                    </a:lnTo>
                    <a:lnTo>
                      <a:pt x="63" y="36"/>
                    </a:lnTo>
                    <a:lnTo>
                      <a:pt x="65" y="36"/>
                    </a:lnTo>
                    <a:lnTo>
                      <a:pt x="67" y="24"/>
                    </a:lnTo>
                    <a:lnTo>
                      <a:pt x="69" y="48"/>
                    </a:lnTo>
                    <a:lnTo>
                      <a:pt x="71" y="48"/>
                    </a:lnTo>
                    <a:lnTo>
                      <a:pt x="72" y="48"/>
                    </a:lnTo>
                    <a:lnTo>
                      <a:pt x="74" y="36"/>
                    </a:lnTo>
                    <a:lnTo>
                      <a:pt x="76" y="48"/>
                    </a:lnTo>
                    <a:lnTo>
                      <a:pt x="77" y="36"/>
                    </a:lnTo>
                    <a:lnTo>
                      <a:pt x="79" y="48"/>
                    </a:lnTo>
                    <a:lnTo>
                      <a:pt x="81" y="36"/>
                    </a:lnTo>
                    <a:lnTo>
                      <a:pt x="83" y="48"/>
                    </a:lnTo>
                    <a:lnTo>
                      <a:pt x="84" y="36"/>
                    </a:lnTo>
                    <a:lnTo>
                      <a:pt x="86" y="24"/>
                    </a:lnTo>
                    <a:lnTo>
                      <a:pt x="88" y="48"/>
                    </a:lnTo>
                    <a:lnTo>
                      <a:pt x="89" y="48"/>
                    </a:lnTo>
                    <a:lnTo>
                      <a:pt x="91" y="48"/>
                    </a:lnTo>
                    <a:lnTo>
                      <a:pt x="93" y="48"/>
                    </a:lnTo>
                    <a:lnTo>
                      <a:pt x="94" y="36"/>
                    </a:lnTo>
                    <a:lnTo>
                      <a:pt x="96" y="48"/>
                    </a:lnTo>
                    <a:lnTo>
                      <a:pt x="98" y="36"/>
                    </a:lnTo>
                    <a:lnTo>
                      <a:pt x="100" y="48"/>
                    </a:lnTo>
                    <a:lnTo>
                      <a:pt x="101" y="36"/>
                    </a:lnTo>
                    <a:lnTo>
                      <a:pt x="103" y="48"/>
                    </a:lnTo>
                    <a:lnTo>
                      <a:pt x="105" y="36"/>
                    </a:lnTo>
                    <a:lnTo>
                      <a:pt x="107" y="48"/>
                    </a:lnTo>
                    <a:lnTo>
                      <a:pt x="108" y="48"/>
                    </a:lnTo>
                    <a:lnTo>
                      <a:pt x="110" y="48"/>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sp>
            <p:nvSpPr>
              <p:cNvPr id="84246" name="Freeform 278"/>
              <p:cNvSpPr>
                <a:spLocks/>
              </p:cNvSpPr>
              <p:nvPr/>
            </p:nvSpPr>
            <p:spPr bwMode="auto">
              <a:xfrm>
                <a:off x="4967" y="3617"/>
                <a:ext cx="111" cy="25"/>
              </a:xfrm>
              <a:custGeom>
                <a:avLst/>
                <a:gdLst/>
                <a:ahLst/>
                <a:cxnLst>
                  <a:cxn ang="0">
                    <a:pos x="2" y="12"/>
                  </a:cxn>
                  <a:cxn ang="0">
                    <a:pos x="5" y="24"/>
                  </a:cxn>
                  <a:cxn ang="0">
                    <a:pos x="8" y="24"/>
                  </a:cxn>
                  <a:cxn ang="0">
                    <a:pos x="12" y="24"/>
                  </a:cxn>
                  <a:cxn ang="0">
                    <a:pos x="16" y="24"/>
                  </a:cxn>
                  <a:cxn ang="0">
                    <a:pos x="19" y="24"/>
                  </a:cxn>
                  <a:cxn ang="0">
                    <a:pos x="22" y="24"/>
                  </a:cxn>
                  <a:cxn ang="0">
                    <a:pos x="26" y="24"/>
                  </a:cxn>
                  <a:cxn ang="0">
                    <a:pos x="29" y="24"/>
                  </a:cxn>
                  <a:cxn ang="0">
                    <a:pos x="33" y="24"/>
                  </a:cxn>
                  <a:cxn ang="0">
                    <a:pos x="36" y="24"/>
                  </a:cxn>
                  <a:cxn ang="0">
                    <a:pos x="39" y="12"/>
                  </a:cxn>
                  <a:cxn ang="0">
                    <a:pos x="43" y="24"/>
                  </a:cxn>
                  <a:cxn ang="0">
                    <a:pos x="46" y="24"/>
                  </a:cxn>
                  <a:cxn ang="0">
                    <a:pos x="50" y="24"/>
                  </a:cxn>
                  <a:cxn ang="0">
                    <a:pos x="53" y="24"/>
                  </a:cxn>
                  <a:cxn ang="0">
                    <a:pos x="57" y="24"/>
                  </a:cxn>
                  <a:cxn ang="0">
                    <a:pos x="60" y="24"/>
                  </a:cxn>
                  <a:cxn ang="0">
                    <a:pos x="63" y="24"/>
                  </a:cxn>
                  <a:cxn ang="0">
                    <a:pos x="67" y="0"/>
                  </a:cxn>
                  <a:cxn ang="0">
                    <a:pos x="71" y="24"/>
                  </a:cxn>
                  <a:cxn ang="0">
                    <a:pos x="74" y="24"/>
                  </a:cxn>
                  <a:cxn ang="0">
                    <a:pos x="77" y="24"/>
                  </a:cxn>
                  <a:cxn ang="0">
                    <a:pos x="81" y="12"/>
                  </a:cxn>
                  <a:cxn ang="0">
                    <a:pos x="84" y="24"/>
                  </a:cxn>
                  <a:cxn ang="0">
                    <a:pos x="88" y="24"/>
                  </a:cxn>
                  <a:cxn ang="0">
                    <a:pos x="91" y="24"/>
                  </a:cxn>
                  <a:cxn ang="0">
                    <a:pos x="94" y="24"/>
                  </a:cxn>
                  <a:cxn ang="0">
                    <a:pos x="98" y="24"/>
                  </a:cxn>
                  <a:cxn ang="0">
                    <a:pos x="101" y="24"/>
                  </a:cxn>
                  <a:cxn ang="0">
                    <a:pos x="105" y="12"/>
                  </a:cxn>
                  <a:cxn ang="0">
                    <a:pos x="108" y="24"/>
                  </a:cxn>
                </a:cxnLst>
                <a:rect l="0" t="0" r="r" b="b"/>
                <a:pathLst>
                  <a:path w="111" h="25">
                    <a:moveTo>
                      <a:pt x="0" y="24"/>
                    </a:moveTo>
                    <a:lnTo>
                      <a:pt x="2" y="12"/>
                    </a:lnTo>
                    <a:lnTo>
                      <a:pt x="3" y="12"/>
                    </a:lnTo>
                    <a:lnTo>
                      <a:pt x="5" y="24"/>
                    </a:lnTo>
                    <a:lnTo>
                      <a:pt x="7" y="24"/>
                    </a:lnTo>
                    <a:lnTo>
                      <a:pt x="8" y="24"/>
                    </a:lnTo>
                    <a:lnTo>
                      <a:pt x="10" y="24"/>
                    </a:lnTo>
                    <a:lnTo>
                      <a:pt x="12" y="24"/>
                    </a:lnTo>
                    <a:lnTo>
                      <a:pt x="13" y="24"/>
                    </a:lnTo>
                    <a:lnTo>
                      <a:pt x="16" y="24"/>
                    </a:lnTo>
                    <a:lnTo>
                      <a:pt x="17" y="12"/>
                    </a:lnTo>
                    <a:lnTo>
                      <a:pt x="19" y="24"/>
                    </a:lnTo>
                    <a:lnTo>
                      <a:pt x="21" y="24"/>
                    </a:lnTo>
                    <a:lnTo>
                      <a:pt x="22" y="24"/>
                    </a:lnTo>
                    <a:lnTo>
                      <a:pt x="24" y="12"/>
                    </a:lnTo>
                    <a:lnTo>
                      <a:pt x="26" y="24"/>
                    </a:lnTo>
                    <a:lnTo>
                      <a:pt x="27" y="24"/>
                    </a:lnTo>
                    <a:lnTo>
                      <a:pt x="29" y="24"/>
                    </a:lnTo>
                    <a:lnTo>
                      <a:pt x="31" y="24"/>
                    </a:lnTo>
                    <a:lnTo>
                      <a:pt x="33" y="24"/>
                    </a:lnTo>
                    <a:lnTo>
                      <a:pt x="34" y="24"/>
                    </a:lnTo>
                    <a:lnTo>
                      <a:pt x="36" y="24"/>
                    </a:lnTo>
                    <a:lnTo>
                      <a:pt x="38" y="24"/>
                    </a:lnTo>
                    <a:lnTo>
                      <a:pt x="39" y="12"/>
                    </a:lnTo>
                    <a:lnTo>
                      <a:pt x="41" y="24"/>
                    </a:lnTo>
                    <a:lnTo>
                      <a:pt x="43" y="24"/>
                    </a:lnTo>
                    <a:lnTo>
                      <a:pt x="45" y="24"/>
                    </a:lnTo>
                    <a:lnTo>
                      <a:pt x="46" y="24"/>
                    </a:lnTo>
                    <a:lnTo>
                      <a:pt x="48" y="24"/>
                    </a:lnTo>
                    <a:lnTo>
                      <a:pt x="50" y="24"/>
                    </a:lnTo>
                    <a:lnTo>
                      <a:pt x="51" y="12"/>
                    </a:lnTo>
                    <a:lnTo>
                      <a:pt x="53" y="24"/>
                    </a:lnTo>
                    <a:lnTo>
                      <a:pt x="55" y="24"/>
                    </a:lnTo>
                    <a:lnTo>
                      <a:pt x="57" y="24"/>
                    </a:lnTo>
                    <a:lnTo>
                      <a:pt x="58" y="24"/>
                    </a:lnTo>
                    <a:lnTo>
                      <a:pt x="60" y="24"/>
                    </a:lnTo>
                    <a:lnTo>
                      <a:pt x="62" y="24"/>
                    </a:lnTo>
                    <a:lnTo>
                      <a:pt x="63" y="24"/>
                    </a:lnTo>
                    <a:lnTo>
                      <a:pt x="65" y="0"/>
                    </a:lnTo>
                    <a:lnTo>
                      <a:pt x="67" y="0"/>
                    </a:lnTo>
                    <a:lnTo>
                      <a:pt x="69" y="24"/>
                    </a:lnTo>
                    <a:lnTo>
                      <a:pt x="71" y="24"/>
                    </a:lnTo>
                    <a:lnTo>
                      <a:pt x="72" y="24"/>
                    </a:lnTo>
                    <a:lnTo>
                      <a:pt x="74" y="24"/>
                    </a:lnTo>
                    <a:lnTo>
                      <a:pt x="76" y="24"/>
                    </a:lnTo>
                    <a:lnTo>
                      <a:pt x="77" y="24"/>
                    </a:lnTo>
                    <a:lnTo>
                      <a:pt x="79" y="12"/>
                    </a:lnTo>
                    <a:lnTo>
                      <a:pt x="81" y="12"/>
                    </a:lnTo>
                    <a:lnTo>
                      <a:pt x="82" y="24"/>
                    </a:lnTo>
                    <a:lnTo>
                      <a:pt x="84" y="24"/>
                    </a:lnTo>
                    <a:lnTo>
                      <a:pt x="86" y="24"/>
                    </a:lnTo>
                    <a:lnTo>
                      <a:pt x="88" y="24"/>
                    </a:lnTo>
                    <a:lnTo>
                      <a:pt x="89" y="24"/>
                    </a:lnTo>
                    <a:lnTo>
                      <a:pt x="91" y="24"/>
                    </a:lnTo>
                    <a:lnTo>
                      <a:pt x="93" y="24"/>
                    </a:lnTo>
                    <a:lnTo>
                      <a:pt x="94" y="24"/>
                    </a:lnTo>
                    <a:lnTo>
                      <a:pt x="96" y="24"/>
                    </a:lnTo>
                    <a:lnTo>
                      <a:pt x="98" y="24"/>
                    </a:lnTo>
                    <a:lnTo>
                      <a:pt x="100" y="24"/>
                    </a:lnTo>
                    <a:lnTo>
                      <a:pt x="101" y="24"/>
                    </a:lnTo>
                    <a:lnTo>
                      <a:pt x="103" y="24"/>
                    </a:lnTo>
                    <a:lnTo>
                      <a:pt x="105" y="12"/>
                    </a:lnTo>
                    <a:lnTo>
                      <a:pt x="106" y="12"/>
                    </a:lnTo>
                    <a:lnTo>
                      <a:pt x="108" y="24"/>
                    </a:lnTo>
                    <a:lnTo>
                      <a:pt x="110" y="24"/>
                    </a:lnTo>
                  </a:path>
                </a:pathLst>
              </a:custGeom>
              <a:noFill/>
              <a:ln w="12700" cap="rnd" cmpd="sng">
                <a:solidFill>
                  <a:srgbClr val="FF7F00"/>
                </a:solidFill>
                <a:prstDash val="solid"/>
                <a:round/>
                <a:headEnd type="none" w="med" len="med"/>
                <a:tailEnd type="none" w="med" len="med"/>
              </a:ln>
              <a:effectLst/>
            </p:spPr>
            <p:txBody>
              <a:bodyPr/>
              <a:lstStyle/>
              <a:p>
                <a:endParaRPr lang="en-US"/>
              </a:p>
            </p:txBody>
          </p:sp>
        </p:grpSp>
        <p:grpSp>
          <p:nvGrpSpPr>
            <p:cNvPr id="84247" name="Group 279"/>
            <p:cNvGrpSpPr>
              <a:grpSpLocks/>
            </p:cNvGrpSpPr>
            <p:nvPr/>
          </p:nvGrpSpPr>
          <p:grpSpPr bwMode="auto">
            <a:xfrm>
              <a:off x="4103" y="3109"/>
              <a:ext cx="1011" cy="563"/>
              <a:chOff x="4472" y="3097"/>
              <a:chExt cx="1102" cy="541"/>
            </a:xfrm>
          </p:grpSpPr>
          <p:sp>
            <p:nvSpPr>
              <p:cNvPr id="84248" name="Freeform 280"/>
              <p:cNvSpPr>
                <a:spLocks/>
              </p:cNvSpPr>
              <p:nvPr/>
            </p:nvSpPr>
            <p:spPr bwMode="auto">
              <a:xfrm>
                <a:off x="4472" y="3614"/>
                <a:ext cx="112" cy="24"/>
              </a:xfrm>
              <a:custGeom>
                <a:avLst/>
                <a:gdLst/>
                <a:ahLst/>
                <a:cxnLst>
                  <a:cxn ang="0">
                    <a:pos x="2" y="23"/>
                  </a:cxn>
                  <a:cxn ang="0">
                    <a:pos x="6" y="23"/>
                  </a:cxn>
                  <a:cxn ang="0">
                    <a:pos x="9" y="23"/>
                  </a:cxn>
                  <a:cxn ang="0">
                    <a:pos x="12" y="23"/>
                  </a:cxn>
                  <a:cxn ang="0">
                    <a:pos x="16" y="12"/>
                  </a:cxn>
                  <a:cxn ang="0">
                    <a:pos x="19" y="23"/>
                  </a:cxn>
                  <a:cxn ang="0">
                    <a:pos x="22" y="12"/>
                  </a:cxn>
                  <a:cxn ang="0">
                    <a:pos x="26" y="12"/>
                  </a:cxn>
                  <a:cxn ang="0">
                    <a:pos x="30" y="12"/>
                  </a:cxn>
                  <a:cxn ang="0">
                    <a:pos x="33" y="12"/>
                  </a:cxn>
                  <a:cxn ang="0">
                    <a:pos x="36" y="12"/>
                  </a:cxn>
                  <a:cxn ang="0">
                    <a:pos x="40" y="12"/>
                  </a:cxn>
                  <a:cxn ang="0">
                    <a:pos x="43" y="23"/>
                  </a:cxn>
                  <a:cxn ang="0">
                    <a:pos x="47" y="12"/>
                  </a:cxn>
                  <a:cxn ang="0">
                    <a:pos x="50" y="23"/>
                  </a:cxn>
                  <a:cxn ang="0">
                    <a:pos x="54" y="23"/>
                  </a:cxn>
                  <a:cxn ang="0">
                    <a:pos x="57" y="12"/>
                  </a:cxn>
                  <a:cxn ang="0">
                    <a:pos x="61" y="23"/>
                  </a:cxn>
                  <a:cxn ang="0">
                    <a:pos x="64" y="0"/>
                  </a:cxn>
                  <a:cxn ang="0">
                    <a:pos x="68" y="23"/>
                  </a:cxn>
                  <a:cxn ang="0">
                    <a:pos x="71" y="12"/>
                  </a:cxn>
                  <a:cxn ang="0">
                    <a:pos x="75" y="12"/>
                  </a:cxn>
                  <a:cxn ang="0">
                    <a:pos x="78" y="12"/>
                  </a:cxn>
                  <a:cxn ang="0">
                    <a:pos x="81" y="23"/>
                  </a:cxn>
                  <a:cxn ang="0">
                    <a:pos x="85" y="12"/>
                  </a:cxn>
                  <a:cxn ang="0">
                    <a:pos x="89" y="12"/>
                  </a:cxn>
                  <a:cxn ang="0">
                    <a:pos x="92" y="23"/>
                  </a:cxn>
                  <a:cxn ang="0">
                    <a:pos x="95" y="12"/>
                  </a:cxn>
                  <a:cxn ang="0">
                    <a:pos x="99" y="23"/>
                  </a:cxn>
                  <a:cxn ang="0">
                    <a:pos x="102" y="23"/>
                  </a:cxn>
                  <a:cxn ang="0">
                    <a:pos x="106" y="12"/>
                  </a:cxn>
                  <a:cxn ang="0">
                    <a:pos x="109" y="23"/>
                  </a:cxn>
                </a:cxnLst>
                <a:rect l="0" t="0" r="r" b="b"/>
                <a:pathLst>
                  <a:path w="112" h="24">
                    <a:moveTo>
                      <a:pt x="0" y="23"/>
                    </a:moveTo>
                    <a:lnTo>
                      <a:pt x="2" y="23"/>
                    </a:lnTo>
                    <a:lnTo>
                      <a:pt x="4" y="23"/>
                    </a:lnTo>
                    <a:lnTo>
                      <a:pt x="6" y="23"/>
                    </a:lnTo>
                    <a:lnTo>
                      <a:pt x="7" y="23"/>
                    </a:lnTo>
                    <a:lnTo>
                      <a:pt x="9" y="23"/>
                    </a:lnTo>
                    <a:lnTo>
                      <a:pt x="11" y="23"/>
                    </a:lnTo>
                    <a:lnTo>
                      <a:pt x="12" y="23"/>
                    </a:lnTo>
                    <a:lnTo>
                      <a:pt x="14" y="12"/>
                    </a:lnTo>
                    <a:lnTo>
                      <a:pt x="16" y="12"/>
                    </a:lnTo>
                    <a:lnTo>
                      <a:pt x="17" y="23"/>
                    </a:lnTo>
                    <a:lnTo>
                      <a:pt x="19" y="23"/>
                    </a:lnTo>
                    <a:lnTo>
                      <a:pt x="21" y="23"/>
                    </a:lnTo>
                    <a:lnTo>
                      <a:pt x="22" y="12"/>
                    </a:lnTo>
                    <a:lnTo>
                      <a:pt x="24" y="23"/>
                    </a:lnTo>
                    <a:lnTo>
                      <a:pt x="26" y="12"/>
                    </a:lnTo>
                    <a:lnTo>
                      <a:pt x="28" y="12"/>
                    </a:lnTo>
                    <a:lnTo>
                      <a:pt x="30" y="12"/>
                    </a:lnTo>
                    <a:lnTo>
                      <a:pt x="31" y="12"/>
                    </a:lnTo>
                    <a:lnTo>
                      <a:pt x="33" y="12"/>
                    </a:lnTo>
                    <a:lnTo>
                      <a:pt x="35" y="12"/>
                    </a:lnTo>
                    <a:lnTo>
                      <a:pt x="36" y="12"/>
                    </a:lnTo>
                    <a:lnTo>
                      <a:pt x="38" y="0"/>
                    </a:lnTo>
                    <a:lnTo>
                      <a:pt x="40" y="12"/>
                    </a:lnTo>
                    <a:lnTo>
                      <a:pt x="42" y="23"/>
                    </a:lnTo>
                    <a:lnTo>
                      <a:pt x="43" y="23"/>
                    </a:lnTo>
                    <a:lnTo>
                      <a:pt x="45" y="23"/>
                    </a:lnTo>
                    <a:lnTo>
                      <a:pt x="47" y="12"/>
                    </a:lnTo>
                    <a:lnTo>
                      <a:pt x="49" y="12"/>
                    </a:lnTo>
                    <a:lnTo>
                      <a:pt x="50" y="23"/>
                    </a:lnTo>
                    <a:lnTo>
                      <a:pt x="52" y="12"/>
                    </a:lnTo>
                    <a:lnTo>
                      <a:pt x="54" y="23"/>
                    </a:lnTo>
                    <a:lnTo>
                      <a:pt x="56" y="23"/>
                    </a:lnTo>
                    <a:lnTo>
                      <a:pt x="57" y="12"/>
                    </a:lnTo>
                    <a:lnTo>
                      <a:pt x="59" y="23"/>
                    </a:lnTo>
                    <a:lnTo>
                      <a:pt x="61" y="23"/>
                    </a:lnTo>
                    <a:lnTo>
                      <a:pt x="63" y="23"/>
                    </a:lnTo>
                    <a:lnTo>
                      <a:pt x="64" y="0"/>
                    </a:lnTo>
                    <a:lnTo>
                      <a:pt x="66" y="23"/>
                    </a:lnTo>
                    <a:lnTo>
                      <a:pt x="68" y="23"/>
                    </a:lnTo>
                    <a:lnTo>
                      <a:pt x="69" y="23"/>
                    </a:lnTo>
                    <a:lnTo>
                      <a:pt x="71" y="12"/>
                    </a:lnTo>
                    <a:lnTo>
                      <a:pt x="73" y="12"/>
                    </a:lnTo>
                    <a:lnTo>
                      <a:pt x="75" y="12"/>
                    </a:lnTo>
                    <a:lnTo>
                      <a:pt x="76" y="23"/>
                    </a:lnTo>
                    <a:lnTo>
                      <a:pt x="78" y="12"/>
                    </a:lnTo>
                    <a:lnTo>
                      <a:pt x="80" y="23"/>
                    </a:lnTo>
                    <a:lnTo>
                      <a:pt x="81" y="23"/>
                    </a:lnTo>
                    <a:lnTo>
                      <a:pt x="83" y="12"/>
                    </a:lnTo>
                    <a:lnTo>
                      <a:pt x="85" y="12"/>
                    </a:lnTo>
                    <a:lnTo>
                      <a:pt x="87" y="12"/>
                    </a:lnTo>
                    <a:lnTo>
                      <a:pt x="89" y="12"/>
                    </a:lnTo>
                    <a:lnTo>
                      <a:pt x="90" y="23"/>
                    </a:lnTo>
                    <a:lnTo>
                      <a:pt x="92" y="23"/>
                    </a:lnTo>
                    <a:lnTo>
                      <a:pt x="94" y="12"/>
                    </a:lnTo>
                    <a:lnTo>
                      <a:pt x="95" y="12"/>
                    </a:lnTo>
                    <a:lnTo>
                      <a:pt x="97" y="12"/>
                    </a:lnTo>
                    <a:lnTo>
                      <a:pt x="99" y="23"/>
                    </a:lnTo>
                    <a:lnTo>
                      <a:pt x="100" y="12"/>
                    </a:lnTo>
                    <a:lnTo>
                      <a:pt x="102" y="23"/>
                    </a:lnTo>
                    <a:lnTo>
                      <a:pt x="104" y="23"/>
                    </a:lnTo>
                    <a:lnTo>
                      <a:pt x="106" y="12"/>
                    </a:lnTo>
                    <a:lnTo>
                      <a:pt x="108" y="12"/>
                    </a:lnTo>
                    <a:lnTo>
                      <a:pt x="109" y="23"/>
                    </a:lnTo>
                    <a:lnTo>
                      <a:pt x="111" y="23"/>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49" name="Freeform 281"/>
              <p:cNvSpPr>
                <a:spLocks/>
              </p:cNvSpPr>
              <p:nvPr/>
            </p:nvSpPr>
            <p:spPr bwMode="auto">
              <a:xfrm>
                <a:off x="4583" y="3590"/>
                <a:ext cx="111" cy="48"/>
              </a:xfrm>
              <a:custGeom>
                <a:avLst/>
                <a:gdLst/>
                <a:ahLst/>
                <a:cxnLst>
                  <a:cxn ang="0">
                    <a:pos x="2" y="47"/>
                  </a:cxn>
                  <a:cxn ang="0">
                    <a:pos x="5" y="35"/>
                  </a:cxn>
                  <a:cxn ang="0">
                    <a:pos x="9" y="35"/>
                  </a:cxn>
                  <a:cxn ang="0">
                    <a:pos x="12" y="35"/>
                  </a:cxn>
                  <a:cxn ang="0">
                    <a:pos x="16" y="35"/>
                  </a:cxn>
                  <a:cxn ang="0">
                    <a:pos x="19" y="47"/>
                  </a:cxn>
                  <a:cxn ang="0">
                    <a:pos x="22" y="35"/>
                  </a:cxn>
                  <a:cxn ang="0">
                    <a:pos x="26" y="35"/>
                  </a:cxn>
                  <a:cxn ang="0">
                    <a:pos x="29" y="47"/>
                  </a:cxn>
                  <a:cxn ang="0">
                    <a:pos x="33" y="35"/>
                  </a:cxn>
                  <a:cxn ang="0">
                    <a:pos x="36" y="24"/>
                  </a:cxn>
                  <a:cxn ang="0">
                    <a:pos x="39" y="35"/>
                  </a:cxn>
                  <a:cxn ang="0">
                    <a:pos x="43" y="35"/>
                  </a:cxn>
                  <a:cxn ang="0">
                    <a:pos x="47" y="35"/>
                  </a:cxn>
                  <a:cxn ang="0">
                    <a:pos x="50" y="24"/>
                  </a:cxn>
                  <a:cxn ang="0">
                    <a:pos x="53" y="35"/>
                  </a:cxn>
                  <a:cxn ang="0">
                    <a:pos x="57" y="35"/>
                  </a:cxn>
                  <a:cxn ang="0">
                    <a:pos x="60" y="47"/>
                  </a:cxn>
                  <a:cxn ang="0">
                    <a:pos x="63" y="35"/>
                  </a:cxn>
                  <a:cxn ang="0">
                    <a:pos x="67" y="35"/>
                  </a:cxn>
                  <a:cxn ang="0">
                    <a:pos x="71" y="24"/>
                  </a:cxn>
                  <a:cxn ang="0">
                    <a:pos x="74" y="47"/>
                  </a:cxn>
                  <a:cxn ang="0">
                    <a:pos x="77" y="35"/>
                  </a:cxn>
                  <a:cxn ang="0">
                    <a:pos x="81" y="24"/>
                  </a:cxn>
                  <a:cxn ang="0">
                    <a:pos x="84" y="12"/>
                  </a:cxn>
                  <a:cxn ang="0">
                    <a:pos x="88" y="35"/>
                  </a:cxn>
                  <a:cxn ang="0">
                    <a:pos x="91" y="24"/>
                  </a:cxn>
                  <a:cxn ang="0">
                    <a:pos x="94" y="24"/>
                  </a:cxn>
                  <a:cxn ang="0">
                    <a:pos x="98" y="35"/>
                  </a:cxn>
                  <a:cxn ang="0">
                    <a:pos x="102" y="35"/>
                  </a:cxn>
                  <a:cxn ang="0">
                    <a:pos x="105" y="0"/>
                  </a:cxn>
                  <a:cxn ang="0">
                    <a:pos x="108" y="35"/>
                  </a:cxn>
                </a:cxnLst>
                <a:rect l="0" t="0" r="r" b="b"/>
                <a:pathLst>
                  <a:path w="111" h="48">
                    <a:moveTo>
                      <a:pt x="0" y="47"/>
                    </a:moveTo>
                    <a:lnTo>
                      <a:pt x="2" y="47"/>
                    </a:lnTo>
                    <a:lnTo>
                      <a:pt x="3" y="35"/>
                    </a:lnTo>
                    <a:lnTo>
                      <a:pt x="5" y="35"/>
                    </a:lnTo>
                    <a:lnTo>
                      <a:pt x="7" y="24"/>
                    </a:lnTo>
                    <a:lnTo>
                      <a:pt x="9" y="35"/>
                    </a:lnTo>
                    <a:lnTo>
                      <a:pt x="10" y="47"/>
                    </a:lnTo>
                    <a:lnTo>
                      <a:pt x="12" y="35"/>
                    </a:lnTo>
                    <a:lnTo>
                      <a:pt x="14" y="35"/>
                    </a:lnTo>
                    <a:lnTo>
                      <a:pt x="16" y="35"/>
                    </a:lnTo>
                    <a:lnTo>
                      <a:pt x="17" y="47"/>
                    </a:lnTo>
                    <a:lnTo>
                      <a:pt x="19" y="47"/>
                    </a:lnTo>
                    <a:lnTo>
                      <a:pt x="21" y="35"/>
                    </a:lnTo>
                    <a:lnTo>
                      <a:pt x="22" y="35"/>
                    </a:lnTo>
                    <a:lnTo>
                      <a:pt x="24" y="47"/>
                    </a:lnTo>
                    <a:lnTo>
                      <a:pt x="26" y="35"/>
                    </a:lnTo>
                    <a:lnTo>
                      <a:pt x="27" y="47"/>
                    </a:lnTo>
                    <a:lnTo>
                      <a:pt x="29" y="47"/>
                    </a:lnTo>
                    <a:lnTo>
                      <a:pt x="31" y="35"/>
                    </a:lnTo>
                    <a:lnTo>
                      <a:pt x="33" y="35"/>
                    </a:lnTo>
                    <a:lnTo>
                      <a:pt x="34" y="47"/>
                    </a:lnTo>
                    <a:lnTo>
                      <a:pt x="36" y="24"/>
                    </a:lnTo>
                    <a:lnTo>
                      <a:pt x="38" y="35"/>
                    </a:lnTo>
                    <a:lnTo>
                      <a:pt x="39" y="35"/>
                    </a:lnTo>
                    <a:lnTo>
                      <a:pt x="41" y="35"/>
                    </a:lnTo>
                    <a:lnTo>
                      <a:pt x="43" y="35"/>
                    </a:lnTo>
                    <a:lnTo>
                      <a:pt x="45" y="47"/>
                    </a:lnTo>
                    <a:lnTo>
                      <a:pt x="47" y="35"/>
                    </a:lnTo>
                    <a:lnTo>
                      <a:pt x="48" y="35"/>
                    </a:lnTo>
                    <a:lnTo>
                      <a:pt x="50" y="24"/>
                    </a:lnTo>
                    <a:lnTo>
                      <a:pt x="52" y="47"/>
                    </a:lnTo>
                    <a:lnTo>
                      <a:pt x="53" y="35"/>
                    </a:lnTo>
                    <a:lnTo>
                      <a:pt x="55" y="35"/>
                    </a:lnTo>
                    <a:lnTo>
                      <a:pt x="57" y="35"/>
                    </a:lnTo>
                    <a:lnTo>
                      <a:pt x="58" y="47"/>
                    </a:lnTo>
                    <a:lnTo>
                      <a:pt x="60" y="47"/>
                    </a:lnTo>
                    <a:lnTo>
                      <a:pt x="62" y="24"/>
                    </a:lnTo>
                    <a:lnTo>
                      <a:pt x="63" y="35"/>
                    </a:lnTo>
                    <a:lnTo>
                      <a:pt x="65" y="47"/>
                    </a:lnTo>
                    <a:lnTo>
                      <a:pt x="67" y="35"/>
                    </a:lnTo>
                    <a:lnTo>
                      <a:pt x="69" y="47"/>
                    </a:lnTo>
                    <a:lnTo>
                      <a:pt x="71" y="24"/>
                    </a:lnTo>
                    <a:lnTo>
                      <a:pt x="72" y="35"/>
                    </a:lnTo>
                    <a:lnTo>
                      <a:pt x="74" y="47"/>
                    </a:lnTo>
                    <a:lnTo>
                      <a:pt x="76" y="47"/>
                    </a:lnTo>
                    <a:lnTo>
                      <a:pt x="77" y="35"/>
                    </a:lnTo>
                    <a:lnTo>
                      <a:pt x="79" y="47"/>
                    </a:lnTo>
                    <a:lnTo>
                      <a:pt x="81" y="24"/>
                    </a:lnTo>
                    <a:lnTo>
                      <a:pt x="82" y="35"/>
                    </a:lnTo>
                    <a:lnTo>
                      <a:pt x="84" y="12"/>
                    </a:lnTo>
                    <a:lnTo>
                      <a:pt x="86" y="47"/>
                    </a:lnTo>
                    <a:lnTo>
                      <a:pt x="88" y="35"/>
                    </a:lnTo>
                    <a:lnTo>
                      <a:pt x="89" y="47"/>
                    </a:lnTo>
                    <a:lnTo>
                      <a:pt x="91" y="24"/>
                    </a:lnTo>
                    <a:lnTo>
                      <a:pt x="93" y="47"/>
                    </a:lnTo>
                    <a:lnTo>
                      <a:pt x="94" y="24"/>
                    </a:lnTo>
                    <a:lnTo>
                      <a:pt x="96" y="47"/>
                    </a:lnTo>
                    <a:lnTo>
                      <a:pt x="98" y="35"/>
                    </a:lnTo>
                    <a:lnTo>
                      <a:pt x="100" y="47"/>
                    </a:lnTo>
                    <a:lnTo>
                      <a:pt x="102" y="35"/>
                    </a:lnTo>
                    <a:lnTo>
                      <a:pt x="103" y="47"/>
                    </a:lnTo>
                    <a:lnTo>
                      <a:pt x="105" y="0"/>
                    </a:lnTo>
                    <a:lnTo>
                      <a:pt x="107" y="0"/>
                    </a:lnTo>
                    <a:lnTo>
                      <a:pt x="108" y="35"/>
                    </a:lnTo>
                    <a:lnTo>
                      <a:pt x="110" y="47"/>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0" name="Freeform 282"/>
              <p:cNvSpPr>
                <a:spLocks/>
              </p:cNvSpPr>
              <p:nvPr/>
            </p:nvSpPr>
            <p:spPr bwMode="auto">
              <a:xfrm>
                <a:off x="4693" y="3579"/>
                <a:ext cx="111" cy="59"/>
              </a:xfrm>
              <a:custGeom>
                <a:avLst/>
                <a:gdLst/>
                <a:ahLst/>
                <a:cxnLst>
                  <a:cxn ang="0">
                    <a:pos x="2" y="23"/>
                  </a:cxn>
                  <a:cxn ang="0">
                    <a:pos x="5" y="46"/>
                  </a:cxn>
                  <a:cxn ang="0">
                    <a:pos x="8" y="58"/>
                  </a:cxn>
                  <a:cxn ang="0">
                    <a:pos x="12" y="58"/>
                  </a:cxn>
                  <a:cxn ang="0">
                    <a:pos x="16" y="23"/>
                  </a:cxn>
                  <a:cxn ang="0">
                    <a:pos x="19" y="46"/>
                  </a:cxn>
                  <a:cxn ang="0">
                    <a:pos x="22" y="58"/>
                  </a:cxn>
                  <a:cxn ang="0">
                    <a:pos x="26" y="46"/>
                  </a:cxn>
                  <a:cxn ang="0">
                    <a:pos x="29" y="58"/>
                  </a:cxn>
                  <a:cxn ang="0">
                    <a:pos x="32" y="0"/>
                  </a:cxn>
                  <a:cxn ang="0">
                    <a:pos x="36" y="46"/>
                  </a:cxn>
                  <a:cxn ang="0">
                    <a:pos x="39" y="46"/>
                  </a:cxn>
                  <a:cxn ang="0">
                    <a:pos x="43" y="23"/>
                  </a:cxn>
                  <a:cxn ang="0">
                    <a:pos x="46" y="23"/>
                  </a:cxn>
                  <a:cxn ang="0">
                    <a:pos x="50" y="35"/>
                  </a:cxn>
                  <a:cxn ang="0">
                    <a:pos x="53" y="58"/>
                  </a:cxn>
                  <a:cxn ang="0">
                    <a:pos x="57" y="46"/>
                  </a:cxn>
                  <a:cxn ang="0">
                    <a:pos x="60" y="46"/>
                  </a:cxn>
                  <a:cxn ang="0">
                    <a:pos x="63" y="35"/>
                  </a:cxn>
                  <a:cxn ang="0">
                    <a:pos x="67" y="12"/>
                  </a:cxn>
                  <a:cxn ang="0">
                    <a:pos x="71" y="35"/>
                  </a:cxn>
                  <a:cxn ang="0">
                    <a:pos x="74" y="35"/>
                  </a:cxn>
                  <a:cxn ang="0">
                    <a:pos x="77" y="46"/>
                  </a:cxn>
                  <a:cxn ang="0">
                    <a:pos x="81" y="35"/>
                  </a:cxn>
                  <a:cxn ang="0">
                    <a:pos x="84" y="58"/>
                  </a:cxn>
                  <a:cxn ang="0">
                    <a:pos x="88" y="23"/>
                  </a:cxn>
                  <a:cxn ang="0">
                    <a:pos x="91" y="35"/>
                  </a:cxn>
                  <a:cxn ang="0">
                    <a:pos x="94" y="23"/>
                  </a:cxn>
                  <a:cxn ang="0">
                    <a:pos x="98" y="58"/>
                  </a:cxn>
                  <a:cxn ang="0">
                    <a:pos x="101" y="35"/>
                  </a:cxn>
                  <a:cxn ang="0">
                    <a:pos x="105" y="46"/>
                  </a:cxn>
                  <a:cxn ang="0">
                    <a:pos x="108" y="58"/>
                  </a:cxn>
                </a:cxnLst>
                <a:rect l="0" t="0" r="r" b="b"/>
                <a:pathLst>
                  <a:path w="111" h="59">
                    <a:moveTo>
                      <a:pt x="0" y="58"/>
                    </a:moveTo>
                    <a:lnTo>
                      <a:pt x="2" y="23"/>
                    </a:lnTo>
                    <a:lnTo>
                      <a:pt x="3" y="35"/>
                    </a:lnTo>
                    <a:lnTo>
                      <a:pt x="5" y="46"/>
                    </a:lnTo>
                    <a:lnTo>
                      <a:pt x="7" y="35"/>
                    </a:lnTo>
                    <a:lnTo>
                      <a:pt x="8" y="58"/>
                    </a:lnTo>
                    <a:lnTo>
                      <a:pt x="10" y="46"/>
                    </a:lnTo>
                    <a:lnTo>
                      <a:pt x="12" y="58"/>
                    </a:lnTo>
                    <a:lnTo>
                      <a:pt x="14" y="35"/>
                    </a:lnTo>
                    <a:lnTo>
                      <a:pt x="16" y="23"/>
                    </a:lnTo>
                    <a:lnTo>
                      <a:pt x="17" y="58"/>
                    </a:lnTo>
                    <a:lnTo>
                      <a:pt x="19" y="46"/>
                    </a:lnTo>
                    <a:lnTo>
                      <a:pt x="21" y="46"/>
                    </a:lnTo>
                    <a:lnTo>
                      <a:pt x="22" y="58"/>
                    </a:lnTo>
                    <a:lnTo>
                      <a:pt x="24" y="46"/>
                    </a:lnTo>
                    <a:lnTo>
                      <a:pt x="26" y="46"/>
                    </a:lnTo>
                    <a:lnTo>
                      <a:pt x="27" y="58"/>
                    </a:lnTo>
                    <a:lnTo>
                      <a:pt x="29" y="58"/>
                    </a:lnTo>
                    <a:lnTo>
                      <a:pt x="31" y="35"/>
                    </a:lnTo>
                    <a:lnTo>
                      <a:pt x="32" y="0"/>
                    </a:lnTo>
                    <a:lnTo>
                      <a:pt x="34" y="23"/>
                    </a:lnTo>
                    <a:lnTo>
                      <a:pt x="36" y="46"/>
                    </a:lnTo>
                    <a:lnTo>
                      <a:pt x="38" y="46"/>
                    </a:lnTo>
                    <a:lnTo>
                      <a:pt x="39" y="46"/>
                    </a:lnTo>
                    <a:lnTo>
                      <a:pt x="41" y="35"/>
                    </a:lnTo>
                    <a:lnTo>
                      <a:pt x="43" y="23"/>
                    </a:lnTo>
                    <a:lnTo>
                      <a:pt x="45" y="46"/>
                    </a:lnTo>
                    <a:lnTo>
                      <a:pt x="46" y="23"/>
                    </a:lnTo>
                    <a:lnTo>
                      <a:pt x="48" y="35"/>
                    </a:lnTo>
                    <a:lnTo>
                      <a:pt x="50" y="35"/>
                    </a:lnTo>
                    <a:lnTo>
                      <a:pt x="52" y="46"/>
                    </a:lnTo>
                    <a:lnTo>
                      <a:pt x="53" y="58"/>
                    </a:lnTo>
                    <a:lnTo>
                      <a:pt x="55" y="23"/>
                    </a:lnTo>
                    <a:lnTo>
                      <a:pt x="57" y="46"/>
                    </a:lnTo>
                    <a:lnTo>
                      <a:pt x="58" y="35"/>
                    </a:lnTo>
                    <a:lnTo>
                      <a:pt x="60" y="46"/>
                    </a:lnTo>
                    <a:lnTo>
                      <a:pt x="62" y="46"/>
                    </a:lnTo>
                    <a:lnTo>
                      <a:pt x="63" y="35"/>
                    </a:lnTo>
                    <a:lnTo>
                      <a:pt x="65" y="23"/>
                    </a:lnTo>
                    <a:lnTo>
                      <a:pt x="67" y="12"/>
                    </a:lnTo>
                    <a:lnTo>
                      <a:pt x="69" y="58"/>
                    </a:lnTo>
                    <a:lnTo>
                      <a:pt x="71" y="35"/>
                    </a:lnTo>
                    <a:lnTo>
                      <a:pt x="72" y="58"/>
                    </a:lnTo>
                    <a:lnTo>
                      <a:pt x="74" y="35"/>
                    </a:lnTo>
                    <a:lnTo>
                      <a:pt x="76" y="12"/>
                    </a:lnTo>
                    <a:lnTo>
                      <a:pt x="77" y="46"/>
                    </a:lnTo>
                    <a:lnTo>
                      <a:pt x="79" y="23"/>
                    </a:lnTo>
                    <a:lnTo>
                      <a:pt x="81" y="35"/>
                    </a:lnTo>
                    <a:lnTo>
                      <a:pt x="82" y="58"/>
                    </a:lnTo>
                    <a:lnTo>
                      <a:pt x="84" y="58"/>
                    </a:lnTo>
                    <a:lnTo>
                      <a:pt x="86" y="58"/>
                    </a:lnTo>
                    <a:lnTo>
                      <a:pt x="88" y="23"/>
                    </a:lnTo>
                    <a:lnTo>
                      <a:pt x="89" y="0"/>
                    </a:lnTo>
                    <a:lnTo>
                      <a:pt x="91" y="35"/>
                    </a:lnTo>
                    <a:lnTo>
                      <a:pt x="93" y="46"/>
                    </a:lnTo>
                    <a:lnTo>
                      <a:pt x="94" y="23"/>
                    </a:lnTo>
                    <a:lnTo>
                      <a:pt x="96" y="35"/>
                    </a:lnTo>
                    <a:lnTo>
                      <a:pt x="98" y="58"/>
                    </a:lnTo>
                    <a:lnTo>
                      <a:pt x="100" y="35"/>
                    </a:lnTo>
                    <a:lnTo>
                      <a:pt x="101" y="35"/>
                    </a:lnTo>
                    <a:lnTo>
                      <a:pt x="103" y="12"/>
                    </a:lnTo>
                    <a:lnTo>
                      <a:pt x="105" y="46"/>
                    </a:lnTo>
                    <a:lnTo>
                      <a:pt x="107" y="23"/>
                    </a:lnTo>
                    <a:lnTo>
                      <a:pt x="108" y="58"/>
                    </a:lnTo>
                    <a:lnTo>
                      <a:pt x="110" y="12"/>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1" name="Freeform 283"/>
              <p:cNvSpPr>
                <a:spLocks/>
              </p:cNvSpPr>
              <p:nvPr/>
            </p:nvSpPr>
            <p:spPr bwMode="auto">
              <a:xfrm>
                <a:off x="4803" y="3461"/>
                <a:ext cx="111" cy="165"/>
              </a:xfrm>
              <a:custGeom>
                <a:avLst/>
                <a:gdLst/>
                <a:ahLst/>
                <a:cxnLst>
                  <a:cxn ang="0">
                    <a:pos x="2" y="129"/>
                  </a:cxn>
                  <a:cxn ang="0">
                    <a:pos x="5" y="117"/>
                  </a:cxn>
                  <a:cxn ang="0">
                    <a:pos x="8" y="105"/>
                  </a:cxn>
                  <a:cxn ang="0">
                    <a:pos x="12" y="141"/>
                  </a:cxn>
                  <a:cxn ang="0">
                    <a:pos x="15" y="152"/>
                  </a:cxn>
                  <a:cxn ang="0">
                    <a:pos x="19" y="94"/>
                  </a:cxn>
                  <a:cxn ang="0">
                    <a:pos x="22" y="164"/>
                  </a:cxn>
                  <a:cxn ang="0">
                    <a:pos x="26" y="105"/>
                  </a:cxn>
                  <a:cxn ang="0">
                    <a:pos x="29" y="129"/>
                  </a:cxn>
                  <a:cxn ang="0">
                    <a:pos x="33" y="152"/>
                  </a:cxn>
                  <a:cxn ang="0">
                    <a:pos x="36" y="129"/>
                  </a:cxn>
                  <a:cxn ang="0">
                    <a:pos x="40" y="141"/>
                  </a:cxn>
                  <a:cxn ang="0">
                    <a:pos x="43" y="152"/>
                  </a:cxn>
                  <a:cxn ang="0">
                    <a:pos x="46" y="94"/>
                  </a:cxn>
                  <a:cxn ang="0">
                    <a:pos x="50" y="117"/>
                  </a:cxn>
                  <a:cxn ang="0">
                    <a:pos x="54" y="141"/>
                  </a:cxn>
                  <a:cxn ang="0">
                    <a:pos x="57" y="117"/>
                  </a:cxn>
                  <a:cxn ang="0">
                    <a:pos x="60" y="141"/>
                  </a:cxn>
                  <a:cxn ang="0">
                    <a:pos x="64" y="117"/>
                  </a:cxn>
                  <a:cxn ang="0">
                    <a:pos x="67" y="105"/>
                  </a:cxn>
                  <a:cxn ang="0">
                    <a:pos x="70" y="94"/>
                  </a:cxn>
                  <a:cxn ang="0">
                    <a:pos x="74" y="152"/>
                  </a:cxn>
                  <a:cxn ang="0">
                    <a:pos x="78" y="129"/>
                  </a:cxn>
                  <a:cxn ang="0">
                    <a:pos x="81" y="152"/>
                  </a:cxn>
                  <a:cxn ang="0">
                    <a:pos x="84" y="82"/>
                  </a:cxn>
                  <a:cxn ang="0">
                    <a:pos x="88" y="105"/>
                  </a:cxn>
                  <a:cxn ang="0">
                    <a:pos x="91" y="117"/>
                  </a:cxn>
                  <a:cxn ang="0">
                    <a:pos x="95" y="70"/>
                  </a:cxn>
                  <a:cxn ang="0">
                    <a:pos x="98" y="105"/>
                  </a:cxn>
                  <a:cxn ang="0">
                    <a:pos x="102" y="141"/>
                  </a:cxn>
                  <a:cxn ang="0">
                    <a:pos x="105" y="47"/>
                  </a:cxn>
                  <a:cxn ang="0">
                    <a:pos x="108" y="94"/>
                  </a:cxn>
                </a:cxnLst>
                <a:rect l="0" t="0" r="r" b="b"/>
                <a:pathLst>
                  <a:path w="111" h="165">
                    <a:moveTo>
                      <a:pt x="0" y="129"/>
                    </a:moveTo>
                    <a:lnTo>
                      <a:pt x="2" y="129"/>
                    </a:lnTo>
                    <a:lnTo>
                      <a:pt x="3" y="129"/>
                    </a:lnTo>
                    <a:lnTo>
                      <a:pt x="5" y="117"/>
                    </a:lnTo>
                    <a:lnTo>
                      <a:pt x="7" y="152"/>
                    </a:lnTo>
                    <a:lnTo>
                      <a:pt x="8" y="105"/>
                    </a:lnTo>
                    <a:lnTo>
                      <a:pt x="10" y="164"/>
                    </a:lnTo>
                    <a:lnTo>
                      <a:pt x="12" y="141"/>
                    </a:lnTo>
                    <a:lnTo>
                      <a:pt x="13" y="105"/>
                    </a:lnTo>
                    <a:lnTo>
                      <a:pt x="15" y="152"/>
                    </a:lnTo>
                    <a:lnTo>
                      <a:pt x="17" y="152"/>
                    </a:lnTo>
                    <a:lnTo>
                      <a:pt x="19" y="94"/>
                    </a:lnTo>
                    <a:lnTo>
                      <a:pt x="21" y="105"/>
                    </a:lnTo>
                    <a:lnTo>
                      <a:pt x="22" y="164"/>
                    </a:lnTo>
                    <a:lnTo>
                      <a:pt x="24" y="141"/>
                    </a:lnTo>
                    <a:lnTo>
                      <a:pt x="26" y="105"/>
                    </a:lnTo>
                    <a:lnTo>
                      <a:pt x="27" y="141"/>
                    </a:lnTo>
                    <a:lnTo>
                      <a:pt x="29" y="129"/>
                    </a:lnTo>
                    <a:lnTo>
                      <a:pt x="31" y="129"/>
                    </a:lnTo>
                    <a:lnTo>
                      <a:pt x="33" y="152"/>
                    </a:lnTo>
                    <a:lnTo>
                      <a:pt x="35" y="129"/>
                    </a:lnTo>
                    <a:lnTo>
                      <a:pt x="36" y="129"/>
                    </a:lnTo>
                    <a:lnTo>
                      <a:pt x="38" y="141"/>
                    </a:lnTo>
                    <a:lnTo>
                      <a:pt x="40" y="141"/>
                    </a:lnTo>
                    <a:lnTo>
                      <a:pt x="41" y="141"/>
                    </a:lnTo>
                    <a:lnTo>
                      <a:pt x="43" y="152"/>
                    </a:lnTo>
                    <a:lnTo>
                      <a:pt x="45" y="82"/>
                    </a:lnTo>
                    <a:lnTo>
                      <a:pt x="46" y="94"/>
                    </a:lnTo>
                    <a:lnTo>
                      <a:pt x="48" y="129"/>
                    </a:lnTo>
                    <a:lnTo>
                      <a:pt x="50" y="117"/>
                    </a:lnTo>
                    <a:lnTo>
                      <a:pt x="51" y="105"/>
                    </a:lnTo>
                    <a:lnTo>
                      <a:pt x="54" y="141"/>
                    </a:lnTo>
                    <a:lnTo>
                      <a:pt x="55" y="152"/>
                    </a:lnTo>
                    <a:lnTo>
                      <a:pt x="57" y="117"/>
                    </a:lnTo>
                    <a:lnTo>
                      <a:pt x="59" y="35"/>
                    </a:lnTo>
                    <a:lnTo>
                      <a:pt x="60" y="141"/>
                    </a:lnTo>
                    <a:lnTo>
                      <a:pt x="62" y="82"/>
                    </a:lnTo>
                    <a:lnTo>
                      <a:pt x="64" y="117"/>
                    </a:lnTo>
                    <a:lnTo>
                      <a:pt x="65" y="117"/>
                    </a:lnTo>
                    <a:lnTo>
                      <a:pt x="67" y="105"/>
                    </a:lnTo>
                    <a:lnTo>
                      <a:pt x="69" y="47"/>
                    </a:lnTo>
                    <a:lnTo>
                      <a:pt x="70" y="94"/>
                    </a:lnTo>
                    <a:lnTo>
                      <a:pt x="72" y="117"/>
                    </a:lnTo>
                    <a:lnTo>
                      <a:pt x="74" y="152"/>
                    </a:lnTo>
                    <a:lnTo>
                      <a:pt x="76" y="94"/>
                    </a:lnTo>
                    <a:lnTo>
                      <a:pt x="78" y="129"/>
                    </a:lnTo>
                    <a:lnTo>
                      <a:pt x="79" y="0"/>
                    </a:lnTo>
                    <a:lnTo>
                      <a:pt x="81" y="152"/>
                    </a:lnTo>
                    <a:lnTo>
                      <a:pt x="83" y="105"/>
                    </a:lnTo>
                    <a:lnTo>
                      <a:pt x="84" y="82"/>
                    </a:lnTo>
                    <a:lnTo>
                      <a:pt x="86" y="82"/>
                    </a:lnTo>
                    <a:lnTo>
                      <a:pt x="88" y="105"/>
                    </a:lnTo>
                    <a:lnTo>
                      <a:pt x="90" y="129"/>
                    </a:lnTo>
                    <a:lnTo>
                      <a:pt x="91" y="117"/>
                    </a:lnTo>
                    <a:lnTo>
                      <a:pt x="93" y="117"/>
                    </a:lnTo>
                    <a:lnTo>
                      <a:pt x="95" y="70"/>
                    </a:lnTo>
                    <a:lnTo>
                      <a:pt x="97" y="59"/>
                    </a:lnTo>
                    <a:lnTo>
                      <a:pt x="98" y="105"/>
                    </a:lnTo>
                    <a:lnTo>
                      <a:pt x="100" y="82"/>
                    </a:lnTo>
                    <a:lnTo>
                      <a:pt x="102" y="141"/>
                    </a:lnTo>
                    <a:lnTo>
                      <a:pt x="103" y="23"/>
                    </a:lnTo>
                    <a:lnTo>
                      <a:pt x="105" y="47"/>
                    </a:lnTo>
                    <a:lnTo>
                      <a:pt x="107" y="70"/>
                    </a:lnTo>
                    <a:lnTo>
                      <a:pt x="108" y="94"/>
                    </a:lnTo>
                    <a:lnTo>
                      <a:pt x="110" y="82"/>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2" name="Freeform 284"/>
              <p:cNvSpPr>
                <a:spLocks/>
              </p:cNvSpPr>
              <p:nvPr/>
            </p:nvSpPr>
            <p:spPr bwMode="auto">
              <a:xfrm>
                <a:off x="4913" y="3191"/>
                <a:ext cx="111" cy="400"/>
              </a:xfrm>
              <a:custGeom>
                <a:avLst/>
                <a:gdLst/>
                <a:ahLst/>
                <a:cxnLst>
                  <a:cxn ang="0">
                    <a:pos x="2" y="328"/>
                  </a:cxn>
                  <a:cxn ang="0">
                    <a:pos x="5" y="281"/>
                  </a:cxn>
                  <a:cxn ang="0">
                    <a:pos x="9" y="352"/>
                  </a:cxn>
                  <a:cxn ang="0">
                    <a:pos x="12" y="399"/>
                  </a:cxn>
                  <a:cxn ang="0">
                    <a:pos x="16" y="270"/>
                  </a:cxn>
                  <a:cxn ang="0">
                    <a:pos x="19" y="375"/>
                  </a:cxn>
                  <a:cxn ang="0">
                    <a:pos x="23" y="281"/>
                  </a:cxn>
                  <a:cxn ang="0">
                    <a:pos x="26" y="352"/>
                  </a:cxn>
                  <a:cxn ang="0">
                    <a:pos x="29" y="270"/>
                  </a:cxn>
                  <a:cxn ang="0">
                    <a:pos x="33" y="317"/>
                  </a:cxn>
                  <a:cxn ang="0">
                    <a:pos x="37" y="223"/>
                  </a:cxn>
                  <a:cxn ang="0">
                    <a:pos x="40" y="317"/>
                  </a:cxn>
                  <a:cxn ang="0">
                    <a:pos x="43" y="281"/>
                  </a:cxn>
                  <a:cxn ang="0">
                    <a:pos x="47" y="235"/>
                  </a:cxn>
                  <a:cxn ang="0">
                    <a:pos x="50" y="223"/>
                  </a:cxn>
                  <a:cxn ang="0">
                    <a:pos x="53" y="305"/>
                  </a:cxn>
                  <a:cxn ang="0">
                    <a:pos x="57" y="375"/>
                  </a:cxn>
                  <a:cxn ang="0">
                    <a:pos x="60" y="223"/>
                  </a:cxn>
                  <a:cxn ang="0">
                    <a:pos x="64" y="328"/>
                  </a:cxn>
                  <a:cxn ang="0">
                    <a:pos x="67" y="387"/>
                  </a:cxn>
                  <a:cxn ang="0">
                    <a:pos x="71" y="258"/>
                  </a:cxn>
                  <a:cxn ang="0">
                    <a:pos x="74" y="129"/>
                  </a:cxn>
                  <a:cxn ang="0">
                    <a:pos x="78" y="141"/>
                  </a:cxn>
                  <a:cxn ang="0">
                    <a:pos x="81" y="211"/>
                  </a:cxn>
                  <a:cxn ang="0">
                    <a:pos x="84" y="281"/>
                  </a:cxn>
                  <a:cxn ang="0">
                    <a:pos x="88" y="188"/>
                  </a:cxn>
                  <a:cxn ang="0">
                    <a:pos x="91" y="59"/>
                  </a:cxn>
                  <a:cxn ang="0">
                    <a:pos x="95" y="153"/>
                  </a:cxn>
                  <a:cxn ang="0">
                    <a:pos x="98" y="188"/>
                  </a:cxn>
                  <a:cxn ang="0">
                    <a:pos x="102" y="82"/>
                  </a:cxn>
                  <a:cxn ang="0">
                    <a:pos x="105" y="153"/>
                  </a:cxn>
                  <a:cxn ang="0">
                    <a:pos x="108" y="118"/>
                  </a:cxn>
                </a:cxnLst>
                <a:rect l="0" t="0" r="r" b="b"/>
                <a:pathLst>
                  <a:path w="111" h="400">
                    <a:moveTo>
                      <a:pt x="0" y="352"/>
                    </a:moveTo>
                    <a:lnTo>
                      <a:pt x="2" y="328"/>
                    </a:lnTo>
                    <a:lnTo>
                      <a:pt x="4" y="352"/>
                    </a:lnTo>
                    <a:lnTo>
                      <a:pt x="5" y="281"/>
                    </a:lnTo>
                    <a:lnTo>
                      <a:pt x="7" y="340"/>
                    </a:lnTo>
                    <a:lnTo>
                      <a:pt x="9" y="352"/>
                    </a:lnTo>
                    <a:lnTo>
                      <a:pt x="10" y="293"/>
                    </a:lnTo>
                    <a:lnTo>
                      <a:pt x="12" y="399"/>
                    </a:lnTo>
                    <a:lnTo>
                      <a:pt x="14" y="270"/>
                    </a:lnTo>
                    <a:lnTo>
                      <a:pt x="16" y="270"/>
                    </a:lnTo>
                    <a:lnTo>
                      <a:pt x="18" y="328"/>
                    </a:lnTo>
                    <a:lnTo>
                      <a:pt x="19" y="375"/>
                    </a:lnTo>
                    <a:lnTo>
                      <a:pt x="21" y="270"/>
                    </a:lnTo>
                    <a:lnTo>
                      <a:pt x="23" y="281"/>
                    </a:lnTo>
                    <a:lnTo>
                      <a:pt x="24" y="293"/>
                    </a:lnTo>
                    <a:lnTo>
                      <a:pt x="26" y="352"/>
                    </a:lnTo>
                    <a:lnTo>
                      <a:pt x="28" y="211"/>
                    </a:lnTo>
                    <a:lnTo>
                      <a:pt x="29" y="270"/>
                    </a:lnTo>
                    <a:lnTo>
                      <a:pt x="31" y="270"/>
                    </a:lnTo>
                    <a:lnTo>
                      <a:pt x="33" y="317"/>
                    </a:lnTo>
                    <a:lnTo>
                      <a:pt x="34" y="235"/>
                    </a:lnTo>
                    <a:lnTo>
                      <a:pt x="37" y="223"/>
                    </a:lnTo>
                    <a:lnTo>
                      <a:pt x="38" y="270"/>
                    </a:lnTo>
                    <a:lnTo>
                      <a:pt x="40" y="317"/>
                    </a:lnTo>
                    <a:lnTo>
                      <a:pt x="42" y="258"/>
                    </a:lnTo>
                    <a:lnTo>
                      <a:pt x="43" y="281"/>
                    </a:lnTo>
                    <a:lnTo>
                      <a:pt x="45" y="281"/>
                    </a:lnTo>
                    <a:lnTo>
                      <a:pt x="47" y="235"/>
                    </a:lnTo>
                    <a:lnTo>
                      <a:pt x="48" y="258"/>
                    </a:lnTo>
                    <a:lnTo>
                      <a:pt x="50" y="223"/>
                    </a:lnTo>
                    <a:lnTo>
                      <a:pt x="52" y="270"/>
                    </a:lnTo>
                    <a:lnTo>
                      <a:pt x="53" y="305"/>
                    </a:lnTo>
                    <a:lnTo>
                      <a:pt x="55" y="270"/>
                    </a:lnTo>
                    <a:lnTo>
                      <a:pt x="57" y="375"/>
                    </a:lnTo>
                    <a:lnTo>
                      <a:pt x="59" y="94"/>
                    </a:lnTo>
                    <a:lnTo>
                      <a:pt x="60" y="223"/>
                    </a:lnTo>
                    <a:lnTo>
                      <a:pt x="62" y="176"/>
                    </a:lnTo>
                    <a:lnTo>
                      <a:pt x="64" y="328"/>
                    </a:lnTo>
                    <a:lnTo>
                      <a:pt x="65" y="211"/>
                    </a:lnTo>
                    <a:lnTo>
                      <a:pt x="67" y="387"/>
                    </a:lnTo>
                    <a:lnTo>
                      <a:pt x="69" y="129"/>
                    </a:lnTo>
                    <a:lnTo>
                      <a:pt x="71" y="258"/>
                    </a:lnTo>
                    <a:lnTo>
                      <a:pt x="73" y="223"/>
                    </a:lnTo>
                    <a:lnTo>
                      <a:pt x="74" y="129"/>
                    </a:lnTo>
                    <a:lnTo>
                      <a:pt x="76" y="153"/>
                    </a:lnTo>
                    <a:lnTo>
                      <a:pt x="78" y="141"/>
                    </a:lnTo>
                    <a:lnTo>
                      <a:pt x="79" y="200"/>
                    </a:lnTo>
                    <a:lnTo>
                      <a:pt x="81" y="211"/>
                    </a:lnTo>
                    <a:lnTo>
                      <a:pt x="83" y="165"/>
                    </a:lnTo>
                    <a:lnTo>
                      <a:pt x="84" y="281"/>
                    </a:lnTo>
                    <a:lnTo>
                      <a:pt x="86" y="211"/>
                    </a:lnTo>
                    <a:lnTo>
                      <a:pt x="88" y="188"/>
                    </a:lnTo>
                    <a:lnTo>
                      <a:pt x="89" y="200"/>
                    </a:lnTo>
                    <a:lnTo>
                      <a:pt x="91" y="59"/>
                    </a:lnTo>
                    <a:lnTo>
                      <a:pt x="93" y="141"/>
                    </a:lnTo>
                    <a:lnTo>
                      <a:pt x="95" y="153"/>
                    </a:lnTo>
                    <a:lnTo>
                      <a:pt x="97" y="200"/>
                    </a:lnTo>
                    <a:lnTo>
                      <a:pt x="98" y="188"/>
                    </a:lnTo>
                    <a:lnTo>
                      <a:pt x="100" y="165"/>
                    </a:lnTo>
                    <a:lnTo>
                      <a:pt x="102" y="82"/>
                    </a:lnTo>
                    <a:lnTo>
                      <a:pt x="103" y="118"/>
                    </a:lnTo>
                    <a:lnTo>
                      <a:pt x="105" y="153"/>
                    </a:lnTo>
                    <a:lnTo>
                      <a:pt x="107" y="153"/>
                    </a:lnTo>
                    <a:lnTo>
                      <a:pt x="108" y="118"/>
                    </a:lnTo>
                    <a:lnTo>
                      <a:pt x="110" y="0"/>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3" name="Freeform 285"/>
              <p:cNvSpPr>
                <a:spLocks/>
              </p:cNvSpPr>
              <p:nvPr/>
            </p:nvSpPr>
            <p:spPr bwMode="auto">
              <a:xfrm>
                <a:off x="5023" y="3097"/>
                <a:ext cx="111" cy="330"/>
              </a:xfrm>
              <a:custGeom>
                <a:avLst/>
                <a:gdLst/>
                <a:ahLst/>
                <a:cxnLst>
                  <a:cxn ang="0">
                    <a:pos x="2" y="235"/>
                  </a:cxn>
                  <a:cxn ang="0">
                    <a:pos x="5" y="235"/>
                  </a:cxn>
                  <a:cxn ang="0">
                    <a:pos x="9" y="106"/>
                  </a:cxn>
                  <a:cxn ang="0">
                    <a:pos x="12" y="94"/>
                  </a:cxn>
                  <a:cxn ang="0">
                    <a:pos x="16" y="129"/>
                  </a:cxn>
                  <a:cxn ang="0">
                    <a:pos x="19" y="153"/>
                  </a:cxn>
                  <a:cxn ang="0">
                    <a:pos x="23" y="247"/>
                  </a:cxn>
                  <a:cxn ang="0">
                    <a:pos x="26" y="129"/>
                  </a:cxn>
                  <a:cxn ang="0">
                    <a:pos x="29" y="141"/>
                  </a:cxn>
                  <a:cxn ang="0">
                    <a:pos x="33" y="70"/>
                  </a:cxn>
                  <a:cxn ang="0">
                    <a:pos x="36" y="58"/>
                  </a:cxn>
                  <a:cxn ang="0">
                    <a:pos x="40" y="212"/>
                  </a:cxn>
                  <a:cxn ang="0">
                    <a:pos x="43" y="153"/>
                  </a:cxn>
                  <a:cxn ang="0">
                    <a:pos x="47" y="188"/>
                  </a:cxn>
                  <a:cxn ang="0">
                    <a:pos x="50" y="70"/>
                  </a:cxn>
                  <a:cxn ang="0">
                    <a:pos x="53" y="165"/>
                  </a:cxn>
                  <a:cxn ang="0">
                    <a:pos x="57" y="117"/>
                  </a:cxn>
                  <a:cxn ang="0">
                    <a:pos x="60" y="82"/>
                  </a:cxn>
                  <a:cxn ang="0">
                    <a:pos x="64" y="58"/>
                  </a:cxn>
                  <a:cxn ang="0">
                    <a:pos x="67" y="0"/>
                  </a:cxn>
                  <a:cxn ang="0">
                    <a:pos x="71" y="165"/>
                  </a:cxn>
                  <a:cxn ang="0">
                    <a:pos x="74" y="165"/>
                  </a:cxn>
                  <a:cxn ang="0">
                    <a:pos x="78" y="259"/>
                  </a:cxn>
                  <a:cxn ang="0">
                    <a:pos x="81" y="94"/>
                  </a:cxn>
                  <a:cxn ang="0">
                    <a:pos x="84" y="70"/>
                  </a:cxn>
                  <a:cxn ang="0">
                    <a:pos x="88" y="0"/>
                  </a:cxn>
                  <a:cxn ang="0">
                    <a:pos x="91" y="188"/>
                  </a:cxn>
                  <a:cxn ang="0">
                    <a:pos x="94" y="270"/>
                  </a:cxn>
                  <a:cxn ang="0">
                    <a:pos x="98" y="305"/>
                  </a:cxn>
                  <a:cxn ang="0">
                    <a:pos x="102" y="176"/>
                  </a:cxn>
                  <a:cxn ang="0">
                    <a:pos x="105" y="153"/>
                  </a:cxn>
                  <a:cxn ang="0">
                    <a:pos x="108" y="329"/>
                  </a:cxn>
                </a:cxnLst>
                <a:rect l="0" t="0" r="r" b="b"/>
                <a:pathLst>
                  <a:path w="111" h="330">
                    <a:moveTo>
                      <a:pt x="0" y="94"/>
                    </a:moveTo>
                    <a:lnTo>
                      <a:pt x="2" y="235"/>
                    </a:lnTo>
                    <a:lnTo>
                      <a:pt x="3" y="247"/>
                    </a:lnTo>
                    <a:lnTo>
                      <a:pt x="5" y="235"/>
                    </a:lnTo>
                    <a:lnTo>
                      <a:pt x="7" y="94"/>
                    </a:lnTo>
                    <a:lnTo>
                      <a:pt x="9" y="106"/>
                    </a:lnTo>
                    <a:lnTo>
                      <a:pt x="10" y="129"/>
                    </a:lnTo>
                    <a:lnTo>
                      <a:pt x="12" y="94"/>
                    </a:lnTo>
                    <a:lnTo>
                      <a:pt x="14" y="212"/>
                    </a:lnTo>
                    <a:lnTo>
                      <a:pt x="16" y="129"/>
                    </a:lnTo>
                    <a:lnTo>
                      <a:pt x="17" y="82"/>
                    </a:lnTo>
                    <a:lnTo>
                      <a:pt x="19" y="153"/>
                    </a:lnTo>
                    <a:lnTo>
                      <a:pt x="21" y="24"/>
                    </a:lnTo>
                    <a:lnTo>
                      <a:pt x="23" y="247"/>
                    </a:lnTo>
                    <a:lnTo>
                      <a:pt x="24" y="58"/>
                    </a:lnTo>
                    <a:lnTo>
                      <a:pt x="26" y="129"/>
                    </a:lnTo>
                    <a:lnTo>
                      <a:pt x="28" y="153"/>
                    </a:lnTo>
                    <a:lnTo>
                      <a:pt x="29" y="141"/>
                    </a:lnTo>
                    <a:lnTo>
                      <a:pt x="31" y="165"/>
                    </a:lnTo>
                    <a:lnTo>
                      <a:pt x="33" y="70"/>
                    </a:lnTo>
                    <a:lnTo>
                      <a:pt x="34" y="188"/>
                    </a:lnTo>
                    <a:lnTo>
                      <a:pt x="36" y="58"/>
                    </a:lnTo>
                    <a:lnTo>
                      <a:pt x="38" y="141"/>
                    </a:lnTo>
                    <a:lnTo>
                      <a:pt x="40" y="212"/>
                    </a:lnTo>
                    <a:lnTo>
                      <a:pt x="42" y="117"/>
                    </a:lnTo>
                    <a:lnTo>
                      <a:pt x="43" y="153"/>
                    </a:lnTo>
                    <a:lnTo>
                      <a:pt x="45" y="117"/>
                    </a:lnTo>
                    <a:lnTo>
                      <a:pt x="47" y="188"/>
                    </a:lnTo>
                    <a:lnTo>
                      <a:pt x="48" y="70"/>
                    </a:lnTo>
                    <a:lnTo>
                      <a:pt x="50" y="70"/>
                    </a:lnTo>
                    <a:lnTo>
                      <a:pt x="52" y="223"/>
                    </a:lnTo>
                    <a:lnTo>
                      <a:pt x="53" y="165"/>
                    </a:lnTo>
                    <a:lnTo>
                      <a:pt x="55" y="58"/>
                    </a:lnTo>
                    <a:lnTo>
                      <a:pt x="57" y="117"/>
                    </a:lnTo>
                    <a:lnTo>
                      <a:pt x="59" y="82"/>
                    </a:lnTo>
                    <a:lnTo>
                      <a:pt x="60" y="82"/>
                    </a:lnTo>
                    <a:lnTo>
                      <a:pt x="62" y="247"/>
                    </a:lnTo>
                    <a:lnTo>
                      <a:pt x="64" y="58"/>
                    </a:lnTo>
                    <a:lnTo>
                      <a:pt x="65" y="106"/>
                    </a:lnTo>
                    <a:lnTo>
                      <a:pt x="67" y="0"/>
                    </a:lnTo>
                    <a:lnTo>
                      <a:pt x="69" y="200"/>
                    </a:lnTo>
                    <a:lnTo>
                      <a:pt x="71" y="165"/>
                    </a:lnTo>
                    <a:lnTo>
                      <a:pt x="72" y="117"/>
                    </a:lnTo>
                    <a:lnTo>
                      <a:pt x="74" y="165"/>
                    </a:lnTo>
                    <a:lnTo>
                      <a:pt x="76" y="176"/>
                    </a:lnTo>
                    <a:lnTo>
                      <a:pt x="78" y="259"/>
                    </a:lnTo>
                    <a:lnTo>
                      <a:pt x="79" y="176"/>
                    </a:lnTo>
                    <a:lnTo>
                      <a:pt x="81" y="94"/>
                    </a:lnTo>
                    <a:lnTo>
                      <a:pt x="83" y="223"/>
                    </a:lnTo>
                    <a:lnTo>
                      <a:pt x="84" y="70"/>
                    </a:lnTo>
                    <a:lnTo>
                      <a:pt x="86" y="176"/>
                    </a:lnTo>
                    <a:lnTo>
                      <a:pt x="88" y="0"/>
                    </a:lnTo>
                    <a:lnTo>
                      <a:pt x="89" y="82"/>
                    </a:lnTo>
                    <a:lnTo>
                      <a:pt x="91" y="188"/>
                    </a:lnTo>
                    <a:lnTo>
                      <a:pt x="93" y="212"/>
                    </a:lnTo>
                    <a:lnTo>
                      <a:pt x="94" y="270"/>
                    </a:lnTo>
                    <a:lnTo>
                      <a:pt x="96" y="212"/>
                    </a:lnTo>
                    <a:lnTo>
                      <a:pt x="98" y="305"/>
                    </a:lnTo>
                    <a:lnTo>
                      <a:pt x="100" y="223"/>
                    </a:lnTo>
                    <a:lnTo>
                      <a:pt x="102" y="176"/>
                    </a:lnTo>
                    <a:lnTo>
                      <a:pt x="103" y="282"/>
                    </a:lnTo>
                    <a:lnTo>
                      <a:pt x="105" y="153"/>
                    </a:lnTo>
                    <a:lnTo>
                      <a:pt x="107" y="235"/>
                    </a:lnTo>
                    <a:lnTo>
                      <a:pt x="108" y="329"/>
                    </a:lnTo>
                    <a:lnTo>
                      <a:pt x="110" y="305"/>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4" name="Freeform 286"/>
              <p:cNvSpPr>
                <a:spLocks/>
              </p:cNvSpPr>
              <p:nvPr/>
            </p:nvSpPr>
            <p:spPr bwMode="auto">
              <a:xfrm>
                <a:off x="5133" y="3273"/>
                <a:ext cx="110" cy="365"/>
              </a:xfrm>
              <a:custGeom>
                <a:avLst/>
                <a:gdLst/>
                <a:ahLst/>
                <a:cxnLst>
                  <a:cxn ang="0">
                    <a:pos x="2" y="117"/>
                  </a:cxn>
                  <a:cxn ang="0">
                    <a:pos x="5" y="82"/>
                  </a:cxn>
                  <a:cxn ang="0">
                    <a:pos x="9" y="0"/>
                  </a:cxn>
                  <a:cxn ang="0">
                    <a:pos x="12" y="82"/>
                  </a:cxn>
                  <a:cxn ang="0">
                    <a:pos x="15" y="223"/>
                  </a:cxn>
                  <a:cxn ang="0">
                    <a:pos x="19" y="153"/>
                  </a:cxn>
                  <a:cxn ang="0">
                    <a:pos x="22" y="164"/>
                  </a:cxn>
                  <a:cxn ang="0">
                    <a:pos x="26" y="176"/>
                  </a:cxn>
                  <a:cxn ang="0">
                    <a:pos x="29" y="187"/>
                  </a:cxn>
                  <a:cxn ang="0">
                    <a:pos x="32" y="199"/>
                  </a:cxn>
                  <a:cxn ang="0">
                    <a:pos x="36" y="141"/>
                  </a:cxn>
                  <a:cxn ang="0">
                    <a:pos x="39" y="258"/>
                  </a:cxn>
                  <a:cxn ang="0">
                    <a:pos x="42" y="235"/>
                  </a:cxn>
                  <a:cxn ang="0">
                    <a:pos x="46" y="270"/>
                  </a:cxn>
                  <a:cxn ang="0">
                    <a:pos x="50" y="211"/>
                  </a:cxn>
                  <a:cxn ang="0">
                    <a:pos x="53" y="293"/>
                  </a:cxn>
                  <a:cxn ang="0">
                    <a:pos x="56" y="282"/>
                  </a:cxn>
                  <a:cxn ang="0">
                    <a:pos x="60" y="223"/>
                  </a:cxn>
                  <a:cxn ang="0">
                    <a:pos x="63" y="223"/>
                  </a:cxn>
                  <a:cxn ang="0">
                    <a:pos x="67" y="340"/>
                  </a:cxn>
                  <a:cxn ang="0">
                    <a:pos x="70" y="317"/>
                  </a:cxn>
                  <a:cxn ang="0">
                    <a:pos x="73" y="305"/>
                  </a:cxn>
                  <a:cxn ang="0">
                    <a:pos x="77" y="329"/>
                  </a:cxn>
                  <a:cxn ang="0">
                    <a:pos x="80" y="317"/>
                  </a:cxn>
                  <a:cxn ang="0">
                    <a:pos x="84" y="282"/>
                  </a:cxn>
                  <a:cxn ang="0">
                    <a:pos x="87" y="317"/>
                  </a:cxn>
                  <a:cxn ang="0">
                    <a:pos x="90" y="317"/>
                  </a:cxn>
                  <a:cxn ang="0">
                    <a:pos x="94" y="317"/>
                  </a:cxn>
                  <a:cxn ang="0">
                    <a:pos x="97" y="340"/>
                  </a:cxn>
                  <a:cxn ang="0">
                    <a:pos x="101" y="364"/>
                  </a:cxn>
                  <a:cxn ang="0">
                    <a:pos x="104" y="340"/>
                  </a:cxn>
                  <a:cxn ang="0">
                    <a:pos x="107" y="329"/>
                  </a:cxn>
                </a:cxnLst>
                <a:rect l="0" t="0" r="r" b="b"/>
                <a:pathLst>
                  <a:path w="110" h="365">
                    <a:moveTo>
                      <a:pt x="0" y="129"/>
                    </a:moveTo>
                    <a:lnTo>
                      <a:pt x="2" y="117"/>
                    </a:lnTo>
                    <a:lnTo>
                      <a:pt x="4" y="82"/>
                    </a:lnTo>
                    <a:lnTo>
                      <a:pt x="5" y="82"/>
                    </a:lnTo>
                    <a:lnTo>
                      <a:pt x="7" y="141"/>
                    </a:lnTo>
                    <a:lnTo>
                      <a:pt x="9" y="0"/>
                    </a:lnTo>
                    <a:lnTo>
                      <a:pt x="10" y="35"/>
                    </a:lnTo>
                    <a:lnTo>
                      <a:pt x="12" y="82"/>
                    </a:lnTo>
                    <a:lnTo>
                      <a:pt x="14" y="117"/>
                    </a:lnTo>
                    <a:lnTo>
                      <a:pt x="15" y="223"/>
                    </a:lnTo>
                    <a:lnTo>
                      <a:pt x="17" y="129"/>
                    </a:lnTo>
                    <a:lnTo>
                      <a:pt x="19" y="153"/>
                    </a:lnTo>
                    <a:lnTo>
                      <a:pt x="20" y="129"/>
                    </a:lnTo>
                    <a:lnTo>
                      <a:pt x="22" y="164"/>
                    </a:lnTo>
                    <a:lnTo>
                      <a:pt x="24" y="82"/>
                    </a:lnTo>
                    <a:lnTo>
                      <a:pt x="26" y="176"/>
                    </a:lnTo>
                    <a:lnTo>
                      <a:pt x="27" y="176"/>
                    </a:lnTo>
                    <a:lnTo>
                      <a:pt x="29" y="187"/>
                    </a:lnTo>
                    <a:lnTo>
                      <a:pt x="31" y="211"/>
                    </a:lnTo>
                    <a:lnTo>
                      <a:pt x="32" y="199"/>
                    </a:lnTo>
                    <a:lnTo>
                      <a:pt x="34" y="117"/>
                    </a:lnTo>
                    <a:lnTo>
                      <a:pt x="36" y="141"/>
                    </a:lnTo>
                    <a:lnTo>
                      <a:pt x="37" y="246"/>
                    </a:lnTo>
                    <a:lnTo>
                      <a:pt x="39" y="258"/>
                    </a:lnTo>
                    <a:lnTo>
                      <a:pt x="41" y="235"/>
                    </a:lnTo>
                    <a:lnTo>
                      <a:pt x="42" y="235"/>
                    </a:lnTo>
                    <a:lnTo>
                      <a:pt x="45" y="117"/>
                    </a:lnTo>
                    <a:lnTo>
                      <a:pt x="46" y="270"/>
                    </a:lnTo>
                    <a:lnTo>
                      <a:pt x="48" y="211"/>
                    </a:lnTo>
                    <a:lnTo>
                      <a:pt x="50" y="211"/>
                    </a:lnTo>
                    <a:lnTo>
                      <a:pt x="51" y="317"/>
                    </a:lnTo>
                    <a:lnTo>
                      <a:pt x="53" y="293"/>
                    </a:lnTo>
                    <a:lnTo>
                      <a:pt x="55" y="223"/>
                    </a:lnTo>
                    <a:lnTo>
                      <a:pt x="56" y="282"/>
                    </a:lnTo>
                    <a:lnTo>
                      <a:pt x="58" y="246"/>
                    </a:lnTo>
                    <a:lnTo>
                      <a:pt x="60" y="223"/>
                    </a:lnTo>
                    <a:lnTo>
                      <a:pt x="62" y="223"/>
                    </a:lnTo>
                    <a:lnTo>
                      <a:pt x="63" y="223"/>
                    </a:lnTo>
                    <a:lnTo>
                      <a:pt x="65" y="270"/>
                    </a:lnTo>
                    <a:lnTo>
                      <a:pt x="67" y="340"/>
                    </a:lnTo>
                    <a:lnTo>
                      <a:pt x="68" y="270"/>
                    </a:lnTo>
                    <a:lnTo>
                      <a:pt x="70" y="317"/>
                    </a:lnTo>
                    <a:lnTo>
                      <a:pt x="72" y="305"/>
                    </a:lnTo>
                    <a:lnTo>
                      <a:pt x="73" y="305"/>
                    </a:lnTo>
                    <a:lnTo>
                      <a:pt x="75" y="329"/>
                    </a:lnTo>
                    <a:lnTo>
                      <a:pt x="77" y="329"/>
                    </a:lnTo>
                    <a:lnTo>
                      <a:pt x="78" y="305"/>
                    </a:lnTo>
                    <a:lnTo>
                      <a:pt x="80" y="317"/>
                    </a:lnTo>
                    <a:lnTo>
                      <a:pt x="82" y="329"/>
                    </a:lnTo>
                    <a:lnTo>
                      <a:pt x="84" y="282"/>
                    </a:lnTo>
                    <a:lnTo>
                      <a:pt x="85" y="305"/>
                    </a:lnTo>
                    <a:lnTo>
                      <a:pt x="87" y="317"/>
                    </a:lnTo>
                    <a:lnTo>
                      <a:pt x="89" y="329"/>
                    </a:lnTo>
                    <a:lnTo>
                      <a:pt x="90" y="317"/>
                    </a:lnTo>
                    <a:lnTo>
                      <a:pt x="92" y="317"/>
                    </a:lnTo>
                    <a:lnTo>
                      <a:pt x="94" y="317"/>
                    </a:lnTo>
                    <a:lnTo>
                      <a:pt x="96" y="293"/>
                    </a:lnTo>
                    <a:lnTo>
                      <a:pt x="97" y="340"/>
                    </a:lnTo>
                    <a:lnTo>
                      <a:pt x="99" y="305"/>
                    </a:lnTo>
                    <a:lnTo>
                      <a:pt x="101" y="364"/>
                    </a:lnTo>
                    <a:lnTo>
                      <a:pt x="102" y="364"/>
                    </a:lnTo>
                    <a:lnTo>
                      <a:pt x="104" y="340"/>
                    </a:lnTo>
                    <a:lnTo>
                      <a:pt x="106" y="329"/>
                    </a:lnTo>
                    <a:lnTo>
                      <a:pt x="107" y="329"/>
                    </a:lnTo>
                    <a:lnTo>
                      <a:pt x="109" y="340"/>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5" name="Freeform 287"/>
              <p:cNvSpPr>
                <a:spLocks/>
              </p:cNvSpPr>
              <p:nvPr/>
            </p:nvSpPr>
            <p:spPr bwMode="auto">
              <a:xfrm>
                <a:off x="5242" y="3579"/>
                <a:ext cx="111" cy="59"/>
              </a:xfrm>
              <a:custGeom>
                <a:avLst/>
                <a:gdLst/>
                <a:ahLst/>
                <a:cxnLst>
                  <a:cxn ang="0">
                    <a:pos x="2" y="58"/>
                  </a:cxn>
                  <a:cxn ang="0">
                    <a:pos x="5" y="23"/>
                  </a:cxn>
                  <a:cxn ang="0">
                    <a:pos x="9" y="35"/>
                  </a:cxn>
                  <a:cxn ang="0">
                    <a:pos x="12" y="0"/>
                  </a:cxn>
                  <a:cxn ang="0">
                    <a:pos x="16" y="35"/>
                  </a:cxn>
                  <a:cxn ang="0">
                    <a:pos x="19" y="58"/>
                  </a:cxn>
                  <a:cxn ang="0">
                    <a:pos x="22" y="35"/>
                  </a:cxn>
                  <a:cxn ang="0">
                    <a:pos x="26" y="58"/>
                  </a:cxn>
                  <a:cxn ang="0">
                    <a:pos x="29" y="35"/>
                  </a:cxn>
                  <a:cxn ang="0">
                    <a:pos x="33" y="46"/>
                  </a:cxn>
                  <a:cxn ang="0">
                    <a:pos x="36" y="35"/>
                  </a:cxn>
                  <a:cxn ang="0">
                    <a:pos x="39" y="46"/>
                  </a:cxn>
                  <a:cxn ang="0">
                    <a:pos x="43" y="58"/>
                  </a:cxn>
                  <a:cxn ang="0">
                    <a:pos x="47" y="35"/>
                  </a:cxn>
                  <a:cxn ang="0">
                    <a:pos x="50" y="35"/>
                  </a:cxn>
                  <a:cxn ang="0">
                    <a:pos x="53" y="35"/>
                  </a:cxn>
                  <a:cxn ang="0">
                    <a:pos x="57" y="58"/>
                  </a:cxn>
                  <a:cxn ang="0">
                    <a:pos x="60" y="58"/>
                  </a:cxn>
                  <a:cxn ang="0">
                    <a:pos x="64" y="46"/>
                  </a:cxn>
                  <a:cxn ang="0">
                    <a:pos x="67" y="58"/>
                  </a:cxn>
                  <a:cxn ang="0">
                    <a:pos x="71" y="58"/>
                  </a:cxn>
                  <a:cxn ang="0">
                    <a:pos x="74" y="58"/>
                  </a:cxn>
                  <a:cxn ang="0">
                    <a:pos x="77" y="58"/>
                  </a:cxn>
                  <a:cxn ang="0">
                    <a:pos x="81" y="58"/>
                  </a:cxn>
                  <a:cxn ang="0">
                    <a:pos x="84" y="58"/>
                  </a:cxn>
                  <a:cxn ang="0">
                    <a:pos x="88" y="58"/>
                  </a:cxn>
                  <a:cxn ang="0">
                    <a:pos x="91" y="58"/>
                  </a:cxn>
                  <a:cxn ang="0">
                    <a:pos x="94" y="58"/>
                  </a:cxn>
                  <a:cxn ang="0">
                    <a:pos x="98" y="35"/>
                  </a:cxn>
                  <a:cxn ang="0">
                    <a:pos x="102" y="58"/>
                  </a:cxn>
                  <a:cxn ang="0">
                    <a:pos x="105" y="58"/>
                  </a:cxn>
                  <a:cxn ang="0">
                    <a:pos x="108" y="58"/>
                  </a:cxn>
                </a:cxnLst>
                <a:rect l="0" t="0" r="r" b="b"/>
                <a:pathLst>
                  <a:path w="111" h="59">
                    <a:moveTo>
                      <a:pt x="0" y="35"/>
                    </a:moveTo>
                    <a:lnTo>
                      <a:pt x="2" y="58"/>
                    </a:lnTo>
                    <a:lnTo>
                      <a:pt x="3" y="46"/>
                    </a:lnTo>
                    <a:lnTo>
                      <a:pt x="5" y="23"/>
                    </a:lnTo>
                    <a:lnTo>
                      <a:pt x="7" y="23"/>
                    </a:lnTo>
                    <a:lnTo>
                      <a:pt x="9" y="35"/>
                    </a:lnTo>
                    <a:lnTo>
                      <a:pt x="10" y="23"/>
                    </a:lnTo>
                    <a:lnTo>
                      <a:pt x="12" y="0"/>
                    </a:lnTo>
                    <a:lnTo>
                      <a:pt x="14" y="58"/>
                    </a:lnTo>
                    <a:lnTo>
                      <a:pt x="16" y="35"/>
                    </a:lnTo>
                    <a:lnTo>
                      <a:pt x="17" y="58"/>
                    </a:lnTo>
                    <a:lnTo>
                      <a:pt x="19" y="58"/>
                    </a:lnTo>
                    <a:lnTo>
                      <a:pt x="21" y="23"/>
                    </a:lnTo>
                    <a:lnTo>
                      <a:pt x="22" y="35"/>
                    </a:lnTo>
                    <a:lnTo>
                      <a:pt x="24" y="46"/>
                    </a:lnTo>
                    <a:lnTo>
                      <a:pt x="26" y="58"/>
                    </a:lnTo>
                    <a:lnTo>
                      <a:pt x="27" y="35"/>
                    </a:lnTo>
                    <a:lnTo>
                      <a:pt x="29" y="35"/>
                    </a:lnTo>
                    <a:lnTo>
                      <a:pt x="31" y="58"/>
                    </a:lnTo>
                    <a:lnTo>
                      <a:pt x="33" y="46"/>
                    </a:lnTo>
                    <a:lnTo>
                      <a:pt x="34" y="58"/>
                    </a:lnTo>
                    <a:lnTo>
                      <a:pt x="36" y="35"/>
                    </a:lnTo>
                    <a:lnTo>
                      <a:pt x="38" y="46"/>
                    </a:lnTo>
                    <a:lnTo>
                      <a:pt x="39" y="46"/>
                    </a:lnTo>
                    <a:lnTo>
                      <a:pt x="41" y="46"/>
                    </a:lnTo>
                    <a:lnTo>
                      <a:pt x="43" y="58"/>
                    </a:lnTo>
                    <a:lnTo>
                      <a:pt x="45" y="58"/>
                    </a:lnTo>
                    <a:lnTo>
                      <a:pt x="47" y="35"/>
                    </a:lnTo>
                    <a:lnTo>
                      <a:pt x="48" y="58"/>
                    </a:lnTo>
                    <a:lnTo>
                      <a:pt x="50" y="35"/>
                    </a:lnTo>
                    <a:lnTo>
                      <a:pt x="52" y="58"/>
                    </a:lnTo>
                    <a:lnTo>
                      <a:pt x="53" y="35"/>
                    </a:lnTo>
                    <a:lnTo>
                      <a:pt x="55" y="58"/>
                    </a:lnTo>
                    <a:lnTo>
                      <a:pt x="57" y="58"/>
                    </a:lnTo>
                    <a:lnTo>
                      <a:pt x="58" y="58"/>
                    </a:lnTo>
                    <a:lnTo>
                      <a:pt x="60" y="58"/>
                    </a:lnTo>
                    <a:lnTo>
                      <a:pt x="62" y="46"/>
                    </a:lnTo>
                    <a:lnTo>
                      <a:pt x="64" y="46"/>
                    </a:lnTo>
                    <a:lnTo>
                      <a:pt x="65" y="58"/>
                    </a:lnTo>
                    <a:lnTo>
                      <a:pt x="67" y="58"/>
                    </a:lnTo>
                    <a:lnTo>
                      <a:pt x="69" y="58"/>
                    </a:lnTo>
                    <a:lnTo>
                      <a:pt x="71" y="58"/>
                    </a:lnTo>
                    <a:lnTo>
                      <a:pt x="72" y="58"/>
                    </a:lnTo>
                    <a:lnTo>
                      <a:pt x="74" y="58"/>
                    </a:lnTo>
                    <a:lnTo>
                      <a:pt x="76" y="58"/>
                    </a:lnTo>
                    <a:lnTo>
                      <a:pt x="77" y="58"/>
                    </a:lnTo>
                    <a:lnTo>
                      <a:pt x="79" y="58"/>
                    </a:lnTo>
                    <a:lnTo>
                      <a:pt x="81" y="58"/>
                    </a:lnTo>
                    <a:lnTo>
                      <a:pt x="82" y="58"/>
                    </a:lnTo>
                    <a:lnTo>
                      <a:pt x="84" y="58"/>
                    </a:lnTo>
                    <a:lnTo>
                      <a:pt x="86" y="58"/>
                    </a:lnTo>
                    <a:lnTo>
                      <a:pt x="88" y="58"/>
                    </a:lnTo>
                    <a:lnTo>
                      <a:pt x="89" y="58"/>
                    </a:lnTo>
                    <a:lnTo>
                      <a:pt x="91" y="58"/>
                    </a:lnTo>
                    <a:lnTo>
                      <a:pt x="93" y="58"/>
                    </a:lnTo>
                    <a:lnTo>
                      <a:pt x="94" y="58"/>
                    </a:lnTo>
                    <a:lnTo>
                      <a:pt x="96" y="58"/>
                    </a:lnTo>
                    <a:lnTo>
                      <a:pt x="98" y="35"/>
                    </a:lnTo>
                    <a:lnTo>
                      <a:pt x="100" y="58"/>
                    </a:lnTo>
                    <a:lnTo>
                      <a:pt x="102" y="58"/>
                    </a:lnTo>
                    <a:lnTo>
                      <a:pt x="103" y="58"/>
                    </a:lnTo>
                    <a:lnTo>
                      <a:pt x="105" y="58"/>
                    </a:lnTo>
                    <a:lnTo>
                      <a:pt x="107" y="46"/>
                    </a:lnTo>
                    <a:lnTo>
                      <a:pt x="108" y="58"/>
                    </a:lnTo>
                    <a:lnTo>
                      <a:pt x="110" y="58"/>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6" name="Freeform 288"/>
              <p:cNvSpPr>
                <a:spLocks/>
              </p:cNvSpPr>
              <p:nvPr/>
            </p:nvSpPr>
            <p:spPr bwMode="auto">
              <a:xfrm>
                <a:off x="5352" y="3625"/>
                <a:ext cx="112" cy="13"/>
              </a:xfrm>
              <a:custGeom>
                <a:avLst/>
                <a:gdLst/>
                <a:ahLst/>
                <a:cxnLst>
                  <a:cxn ang="0">
                    <a:pos x="2" y="12"/>
                  </a:cxn>
                  <a:cxn ang="0">
                    <a:pos x="5" y="12"/>
                  </a:cxn>
                  <a:cxn ang="0">
                    <a:pos x="8" y="12"/>
                  </a:cxn>
                  <a:cxn ang="0">
                    <a:pos x="12" y="12"/>
                  </a:cxn>
                  <a:cxn ang="0">
                    <a:pos x="16" y="12"/>
                  </a:cxn>
                  <a:cxn ang="0">
                    <a:pos x="19" y="12"/>
                  </a:cxn>
                  <a:cxn ang="0">
                    <a:pos x="22" y="12"/>
                  </a:cxn>
                  <a:cxn ang="0">
                    <a:pos x="26" y="12"/>
                  </a:cxn>
                  <a:cxn ang="0">
                    <a:pos x="30" y="12"/>
                  </a:cxn>
                  <a:cxn ang="0">
                    <a:pos x="33" y="12"/>
                  </a:cxn>
                  <a:cxn ang="0">
                    <a:pos x="36" y="12"/>
                  </a:cxn>
                  <a:cxn ang="0">
                    <a:pos x="40" y="12"/>
                  </a:cxn>
                  <a:cxn ang="0">
                    <a:pos x="43" y="12"/>
                  </a:cxn>
                  <a:cxn ang="0">
                    <a:pos x="47" y="12"/>
                  </a:cxn>
                  <a:cxn ang="0">
                    <a:pos x="50" y="12"/>
                  </a:cxn>
                  <a:cxn ang="0">
                    <a:pos x="54" y="12"/>
                  </a:cxn>
                  <a:cxn ang="0">
                    <a:pos x="57" y="12"/>
                  </a:cxn>
                  <a:cxn ang="0">
                    <a:pos x="61" y="12"/>
                  </a:cxn>
                  <a:cxn ang="0">
                    <a:pos x="64" y="12"/>
                  </a:cxn>
                  <a:cxn ang="0">
                    <a:pos x="67" y="12"/>
                  </a:cxn>
                  <a:cxn ang="0">
                    <a:pos x="71" y="12"/>
                  </a:cxn>
                  <a:cxn ang="0">
                    <a:pos x="75" y="12"/>
                  </a:cxn>
                  <a:cxn ang="0">
                    <a:pos x="78" y="12"/>
                  </a:cxn>
                  <a:cxn ang="0">
                    <a:pos x="81" y="12"/>
                  </a:cxn>
                  <a:cxn ang="0">
                    <a:pos x="85" y="12"/>
                  </a:cxn>
                  <a:cxn ang="0">
                    <a:pos x="89" y="12"/>
                  </a:cxn>
                  <a:cxn ang="0">
                    <a:pos x="92" y="12"/>
                  </a:cxn>
                  <a:cxn ang="0">
                    <a:pos x="95" y="12"/>
                  </a:cxn>
                  <a:cxn ang="0">
                    <a:pos x="99" y="12"/>
                  </a:cxn>
                  <a:cxn ang="0">
                    <a:pos x="102" y="12"/>
                  </a:cxn>
                  <a:cxn ang="0">
                    <a:pos x="105" y="12"/>
                  </a:cxn>
                  <a:cxn ang="0">
                    <a:pos x="109" y="12"/>
                  </a:cxn>
                </a:cxnLst>
                <a:rect l="0" t="0" r="r" b="b"/>
                <a:pathLst>
                  <a:path w="112" h="13">
                    <a:moveTo>
                      <a:pt x="0" y="12"/>
                    </a:moveTo>
                    <a:lnTo>
                      <a:pt x="2" y="12"/>
                    </a:lnTo>
                    <a:lnTo>
                      <a:pt x="3" y="12"/>
                    </a:lnTo>
                    <a:lnTo>
                      <a:pt x="5" y="12"/>
                    </a:lnTo>
                    <a:lnTo>
                      <a:pt x="7" y="12"/>
                    </a:lnTo>
                    <a:lnTo>
                      <a:pt x="8" y="12"/>
                    </a:lnTo>
                    <a:lnTo>
                      <a:pt x="10" y="12"/>
                    </a:lnTo>
                    <a:lnTo>
                      <a:pt x="12" y="12"/>
                    </a:lnTo>
                    <a:lnTo>
                      <a:pt x="14" y="0"/>
                    </a:lnTo>
                    <a:lnTo>
                      <a:pt x="16" y="12"/>
                    </a:lnTo>
                    <a:lnTo>
                      <a:pt x="17" y="12"/>
                    </a:lnTo>
                    <a:lnTo>
                      <a:pt x="19" y="12"/>
                    </a:lnTo>
                    <a:lnTo>
                      <a:pt x="21" y="12"/>
                    </a:lnTo>
                    <a:lnTo>
                      <a:pt x="22" y="12"/>
                    </a:lnTo>
                    <a:lnTo>
                      <a:pt x="24" y="0"/>
                    </a:lnTo>
                    <a:lnTo>
                      <a:pt x="26" y="12"/>
                    </a:lnTo>
                    <a:lnTo>
                      <a:pt x="28" y="12"/>
                    </a:lnTo>
                    <a:lnTo>
                      <a:pt x="30" y="12"/>
                    </a:lnTo>
                    <a:lnTo>
                      <a:pt x="31" y="12"/>
                    </a:lnTo>
                    <a:lnTo>
                      <a:pt x="33" y="12"/>
                    </a:lnTo>
                    <a:lnTo>
                      <a:pt x="35" y="12"/>
                    </a:lnTo>
                    <a:lnTo>
                      <a:pt x="36" y="12"/>
                    </a:lnTo>
                    <a:lnTo>
                      <a:pt x="38" y="12"/>
                    </a:lnTo>
                    <a:lnTo>
                      <a:pt x="40" y="12"/>
                    </a:lnTo>
                    <a:lnTo>
                      <a:pt x="42" y="12"/>
                    </a:lnTo>
                    <a:lnTo>
                      <a:pt x="43" y="12"/>
                    </a:lnTo>
                    <a:lnTo>
                      <a:pt x="45" y="12"/>
                    </a:lnTo>
                    <a:lnTo>
                      <a:pt x="47" y="12"/>
                    </a:lnTo>
                    <a:lnTo>
                      <a:pt x="49" y="12"/>
                    </a:lnTo>
                    <a:lnTo>
                      <a:pt x="50" y="12"/>
                    </a:lnTo>
                    <a:lnTo>
                      <a:pt x="52" y="12"/>
                    </a:lnTo>
                    <a:lnTo>
                      <a:pt x="54" y="12"/>
                    </a:lnTo>
                    <a:lnTo>
                      <a:pt x="56" y="12"/>
                    </a:lnTo>
                    <a:lnTo>
                      <a:pt x="57" y="12"/>
                    </a:lnTo>
                    <a:lnTo>
                      <a:pt x="59" y="12"/>
                    </a:lnTo>
                    <a:lnTo>
                      <a:pt x="61" y="12"/>
                    </a:lnTo>
                    <a:lnTo>
                      <a:pt x="62" y="12"/>
                    </a:lnTo>
                    <a:lnTo>
                      <a:pt x="64" y="12"/>
                    </a:lnTo>
                    <a:lnTo>
                      <a:pt x="66" y="12"/>
                    </a:lnTo>
                    <a:lnTo>
                      <a:pt x="67" y="12"/>
                    </a:lnTo>
                    <a:lnTo>
                      <a:pt x="69" y="12"/>
                    </a:lnTo>
                    <a:lnTo>
                      <a:pt x="71" y="12"/>
                    </a:lnTo>
                    <a:lnTo>
                      <a:pt x="73" y="12"/>
                    </a:lnTo>
                    <a:lnTo>
                      <a:pt x="75" y="12"/>
                    </a:lnTo>
                    <a:lnTo>
                      <a:pt x="76" y="12"/>
                    </a:lnTo>
                    <a:lnTo>
                      <a:pt x="78" y="12"/>
                    </a:lnTo>
                    <a:lnTo>
                      <a:pt x="80" y="12"/>
                    </a:lnTo>
                    <a:lnTo>
                      <a:pt x="81" y="12"/>
                    </a:lnTo>
                    <a:lnTo>
                      <a:pt x="83" y="12"/>
                    </a:lnTo>
                    <a:lnTo>
                      <a:pt x="85" y="12"/>
                    </a:lnTo>
                    <a:lnTo>
                      <a:pt x="87" y="12"/>
                    </a:lnTo>
                    <a:lnTo>
                      <a:pt x="89" y="12"/>
                    </a:lnTo>
                    <a:lnTo>
                      <a:pt x="90" y="12"/>
                    </a:lnTo>
                    <a:lnTo>
                      <a:pt x="92" y="12"/>
                    </a:lnTo>
                    <a:lnTo>
                      <a:pt x="94" y="12"/>
                    </a:lnTo>
                    <a:lnTo>
                      <a:pt x="95" y="12"/>
                    </a:lnTo>
                    <a:lnTo>
                      <a:pt x="97" y="12"/>
                    </a:lnTo>
                    <a:lnTo>
                      <a:pt x="99" y="12"/>
                    </a:lnTo>
                    <a:lnTo>
                      <a:pt x="100" y="12"/>
                    </a:lnTo>
                    <a:lnTo>
                      <a:pt x="102" y="12"/>
                    </a:lnTo>
                    <a:lnTo>
                      <a:pt x="104" y="12"/>
                    </a:lnTo>
                    <a:lnTo>
                      <a:pt x="105" y="12"/>
                    </a:lnTo>
                    <a:lnTo>
                      <a:pt x="108" y="12"/>
                    </a:lnTo>
                    <a:lnTo>
                      <a:pt x="109" y="12"/>
                    </a:lnTo>
                    <a:lnTo>
                      <a:pt x="111" y="12"/>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84257" name="Freeform 289"/>
              <p:cNvSpPr>
                <a:spLocks/>
              </p:cNvSpPr>
              <p:nvPr/>
            </p:nvSpPr>
            <p:spPr bwMode="auto">
              <a:xfrm>
                <a:off x="5463" y="3637"/>
                <a:ext cx="111" cy="1"/>
              </a:xfrm>
              <a:custGeom>
                <a:avLst/>
                <a:gdLst/>
                <a:ahLst/>
                <a:cxnLst>
                  <a:cxn ang="0">
                    <a:pos x="2" y="0"/>
                  </a:cxn>
                  <a:cxn ang="0">
                    <a:pos x="5" y="0"/>
                  </a:cxn>
                  <a:cxn ang="0">
                    <a:pos x="8" y="0"/>
                  </a:cxn>
                  <a:cxn ang="0">
                    <a:pos x="12" y="0"/>
                  </a:cxn>
                  <a:cxn ang="0">
                    <a:pos x="16" y="0"/>
                  </a:cxn>
                  <a:cxn ang="0">
                    <a:pos x="19" y="0"/>
                  </a:cxn>
                  <a:cxn ang="0">
                    <a:pos x="22" y="0"/>
                  </a:cxn>
                  <a:cxn ang="0">
                    <a:pos x="26" y="0"/>
                  </a:cxn>
                  <a:cxn ang="0">
                    <a:pos x="29" y="0"/>
                  </a:cxn>
                  <a:cxn ang="0">
                    <a:pos x="33" y="0"/>
                  </a:cxn>
                  <a:cxn ang="0">
                    <a:pos x="36" y="0"/>
                  </a:cxn>
                  <a:cxn ang="0">
                    <a:pos x="39" y="0"/>
                  </a:cxn>
                  <a:cxn ang="0">
                    <a:pos x="43" y="0"/>
                  </a:cxn>
                  <a:cxn ang="0">
                    <a:pos x="46" y="0"/>
                  </a:cxn>
                  <a:cxn ang="0">
                    <a:pos x="50" y="0"/>
                  </a:cxn>
                  <a:cxn ang="0">
                    <a:pos x="53" y="0"/>
                  </a:cxn>
                  <a:cxn ang="0">
                    <a:pos x="57" y="0"/>
                  </a:cxn>
                  <a:cxn ang="0">
                    <a:pos x="60" y="0"/>
                  </a:cxn>
                  <a:cxn ang="0">
                    <a:pos x="63" y="0"/>
                  </a:cxn>
                  <a:cxn ang="0">
                    <a:pos x="67" y="0"/>
                  </a:cxn>
                  <a:cxn ang="0">
                    <a:pos x="71" y="0"/>
                  </a:cxn>
                  <a:cxn ang="0">
                    <a:pos x="74" y="0"/>
                  </a:cxn>
                  <a:cxn ang="0">
                    <a:pos x="77" y="0"/>
                  </a:cxn>
                  <a:cxn ang="0">
                    <a:pos x="81" y="0"/>
                  </a:cxn>
                  <a:cxn ang="0">
                    <a:pos x="84" y="0"/>
                  </a:cxn>
                  <a:cxn ang="0">
                    <a:pos x="88" y="0"/>
                  </a:cxn>
                  <a:cxn ang="0">
                    <a:pos x="91" y="0"/>
                  </a:cxn>
                  <a:cxn ang="0">
                    <a:pos x="94" y="0"/>
                  </a:cxn>
                  <a:cxn ang="0">
                    <a:pos x="98" y="0"/>
                  </a:cxn>
                  <a:cxn ang="0">
                    <a:pos x="101" y="0"/>
                  </a:cxn>
                  <a:cxn ang="0">
                    <a:pos x="105" y="0"/>
                  </a:cxn>
                  <a:cxn ang="0">
                    <a:pos x="108" y="0"/>
                  </a:cxn>
                </a:cxnLst>
                <a:rect l="0" t="0" r="r" b="b"/>
                <a:pathLst>
                  <a:path w="111" h="1">
                    <a:moveTo>
                      <a:pt x="0" y="0"/>
                    </a:moveTo>
                    <a:lnTo>
                      <a:pt x="2" y="0"/>
                    </a:lnTo>
                    <a:lnTo>
                      <a:pt x="3" y="0"/>
                    </a:lnTo>
                    <a:lnTo>
                      <a:pt x="5" y="0"/>
                    </a:lnTo>
                    <a:lnTo>
                      <a:pt x="7" y="0"/>
                    </a:lnTo>
                    <a:lnTo>
                      <a:pt x="8" y="0"/>
                    </a:lnTo>
                    <a:lnTo>
                      <a:pt x="10" y="0"/>
                    </a:lnTo>
                    <a:lnTo>
                      <a:pt x="12" y="0"/>
                    </a:lnTo>
                    <a:lnTo>
                      <a:pt x="13" y="0"/>
                    </a:lnTo>
                    <a:lnTo>
                      <a:pt x="16" y="0"/>
                    </a:lnTo>
                    <a:lnTo>
                      <a:pt x="17" y="0"/>
                    </a:lnTo>
                    <a:lnTo>
                      <a:pt x="19" y="0"/>
                    </a:lnTo>
                    <a:lnTo>
                      <a:pt x="21" y="0"/>
                    </a:lnTo>
                    <a:lnTo>
                      <a:pt x="22" y="0"/>
                    </a:lnTo>
                    <a:lnTo>
                      <a:pt x="24" y="0"/>
                    </a:lnTo>
                    <a:lnTo>
                      <a:pt x="26" y="0"/>
                    </a:lnTo>
                    <a:lnTo>
                      <a:pt x="27" y="0"/>
                    </a:lnTo>
                    <a:lnTo>
                      <a:pt x="29" y="0"/>
                    </a:lnTo>
                    <a:lnTo>
                      <a:pt x="31" y="0"/>
                    </a:lnTo>
                    <a:lnTo>
                      <a:pt x="33" y="0"/>
                    </a:lnTo>
                    <a:lnTo>
                      <a:pt x="34" y="0"/>
                    </a:lnTo>
                    <a:lnTo>
                      <a:pt x="36" y="0"/>
                    </a:lnTo>
                    <a:lnTo>
                      <a:pt x="38" y="0"/>
                    </a:lnTo>
                    <a:lnTo>
                      <a:pt x="39" y="0"/>
                    </a:lnTo>
                    <a:lnTo>
                      <a:pt x="41" y="0"/>
                    </a:lnTo>
                    <a:lnTo>
                      <a:pt x="43" y="0"/>
                    </a:lnTo>
                    <a:lnTo>
                      <a:pt x="45" y="0"/>
                    </a:lnTo>
                    <a:lnTo>
                      <a:pt x="46" y="0"/>
                    </a:lnTo>
                    <a:lnTo>
                      <a:pt x="48" y="0"/>
                    </a:lnTo>
                    <a:lnTo>
                      <a:pt x="50" y="0"/>
                    </a:lnTo>
                    <a:lnTo>
                      <a:pt x="51" y="0"/>
                    </a:lnTo>
                    <a:lnTo>
                      <a:pt x="53" y="0"/>
                    </a:lnTo>
                    <a:lnTo>
                      <a:pt x="55" y="0"/>
                    </a:lnTo>
                    <a:lnTo>
                      <a:pt x="57" y="0"/>
                    </a:lnTo>
                    <a:lnTo>
                      <a:pt x="58" y="0"/>
                    </a:lnTo>
                    <a:lnTo>
                      <a:pt x="60" y="0"/>
                    </a:lnTo>
                    <a:lnTo>
                      <a:pt x="62" y="0"/>
                    </a:lnTo>
                    <a:lnTo>
                      <a:pt x="63" y="0"/>
                    </a:lnTo>
                    <a:lnTo>
                      <a:pt x="65" y="0"/>
                    </a:lnTo>
                    <a:lnTo>
                      <a:pt x="67" y="0"/>
                    </a:lnTo>
                    <a:lnTo>
                      <a:pt x="69" y="0"/>
                    </a:lnTo>
                    <a:lnTo>
                      <a:pt x="71" y="0"/>
                    </a:lnTo>
                    <a:lnTo>
                      <a:pt x="72" y="0"/>
                    </a:lnTo>
                    <a:lnTo>
                      <a:pt x="74" y="0"/>
                    </a:lnTo>
                    <a:lnTo>
                      <a:pt x="76" y="0"/>
                    </a:lnTo>
                    <a:lnTo>
                      <a:pt x="77" y="0"/>
                    </a:lnTo>
                    <a:lnTo>
                      <a:pt x="79" y="0"/>
                    </a:lnTo>
                    <a:lnTo>
                      <a:pt x="81" y="0"/>
                    </a:lnTo>
                    <a:lnTo>
                      <a:pt x="82" y="0"/>
                    </a:lnTo>
                    <a:lnTo>
                      <a:pt x="84" y="0"/>
                    </a:lnTo>
                    <a:lnTo>
                      <a:pt x="86" y="0"/>
                    </a:lnTo>
                    <a:lnTo>
                      <a:pt x="88" y="0"/>
                    </a:lnTo>
                    <a:lnTo>
                      <a:pt x="89" y="0"/>
                    </a:lnTo>
                    <a:lnTo>
                      <a:pt x="91" y="0"/>
                    </a:lnTo>
                    <a:lnTo>
                      <a:pt x="93" y="0"/>
                    </a:lnTo>
                    <a:lnTo>
                      <a:pt x="94" y="0"/>
                    </a:lnTo>
                    <a:lnTo>
                      <a:pt x="96" y="0"/>
                    </a:lnTo>
                    <a:lnTo>
                      <a:pt x="98" y="0"/>
                    </a:lnTo>
                    <a:lnTo>
                      <a:pt x="100" y="0"/>
                    </a:lnTo>
                    <a:lnTo>
                      <a:pt x="101" y="0"/>
                    </a:lnTo>
                    <a:lnTo>
                      <a:pt x="103" y="0"/>
                    </a:lnTo>
                    <a:lnTo>
                      <a:pt x="105" y="0"/>
                    </a:lnTo>
                    <a:lnTo>
                      <a:pt x="106" y="0"/>
                    </a:lnTo>
                    <a:lnTo>
                      <a:pt x="108" y="0"/>
                    </a:lnTo>
                    <a:lnTo>
                      <a:pt x="110" y="0"/>
                    </a:lnTo>
                  </a:path>
                </a:pathLst>
              </a:custGeom>
              <a:noFill/>
              <a:ln w="12700" cap="rnd" cmpd="sng">
                <a:solidFill>
                  <a:schemeClr val="tx2"/>
                </a:solidFill>
                <a:prstDash val="solid"/>
                <a:round/>
                <a:headEnd type="none" w="med" len="med"/>
                <a:tailEnd type="none" w="med" len="med"/>
              </a:ln>
              <a:effectLst/>
            </p:spPr>
            <p:txBody>
              <a:bodyPr/>
              <a:lstStyle/>
              <a:p>
                <a:endParaRPr lang="en-US"/>
              </a:p>
            </p:txBody>
          </p:sp>
        </p:grpSp>
        <p:sp>
          <p:nvSpPr>
            <p:cNvPr id="84258" name="Rectangle 290"/>
            <p:cNvSpPr>
              <a:spLocks noChangeArrowheads="1"/>
            </p:cNvSpPr>
            <p:nvPr/>
          </p:nvSpPr>
          <p:spPr bwMode="auto">
            <a:xfrm>
              <a:off x="3751" y="3609"/>
              <a:ext cx="102" cy="90"/>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0</a:t>
              </a:r>
            </a:p>
          </p:txBody>
        </p:sp>
        <p:sp>
          <p:nvSpPr>
            <p:cNvPr id="84259" name="Rectangle 291"/>
            <p:cNvSpPr>
              <a:spLocks noChangeArrowheads="1"/>
            </p:cNvSpPr>
            <p:nvPr/>
          </p:nvSpPr>
          <p:spPr bwMode="auto">
            <a:xfrm>
              <a:off x="3736" y="3398"/>
              <a:ext cx="139" cy="92"/>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20</a:t>
              </a:r>
            </a:p>
          </p:txBody>
        </p:sp>
        <p:sp>
          <p:nvSpPr>
            <p:cNvPr id="84260" name="Rectangle 292"/>
            <p:cNvSpPr>
              <a:spLocks noChangeArrowheads="1"/>
            </p:cNvSpPr>
            <p:nvPr/>
          </p:nvSpPr>
          <p:spPr bwMode="auto">
            <a:xfrm>
              <a:off x="3736" y="3167"/>
              <a:ext cx="139" cy="91"/>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40</a:t>
              </a:r>
            </a:p>
          </p:txBody>
        </p:sp>
        <p:sp>
          <p:nvSpPr>
            <p:cNvPr id="84261" name="Rectangle 293"/>
            <p:cNvSpPr>
              <a:spLocks noChangeArrowheads="1"/>
            </p:cNvSpPr>
            <p:nvPr/>
          </p:nvSpPr>
          <p:spPr bwMode="auto">
            <a:xfrm>
              <a:off x="3736" y="2936"/>
              <a:ext cx="139" cy="91"/>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60</a:t>
              </a:r>
            </a:p>
          </p:txBody>
        </p:sp>
        <p:sp>
          <p:nvSpPr>
            <p:cNvPr id="84262" name="Rectangle 294"/>
            <p:cNvSpPr>
              <a:spLocks noChangeArrowheads="1"/>
            </p:cNvSpPr>
            <p:nvPr/>
          </p:nvSpPr>
          <p:spPr bwMode="auto">
            <a:xfrm rot="16200000">
              <a:off x="3426" y="3135"/>
              <a:ext cx="596" cy="130"/>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1100" b="1">
                  <a:solidFill>
                    <a:schemeClr val="tx2"/>
                  </a:solidFill>
                </a:rPr>
                <a:t>counts</a:t>
              </a:r>
            </a:p>
          </p:txBody>
        </p:sp>
        <p:sp>
          <p:nvSpPr>
            <p:cNvPr id="84263" name="Rectangle 295"/>
            <p:cNvSpPr>
              <a:spLocks noChangeArrowheads="1"/>
            </p:cNvSpPr>
            <p:nvPr/>
          </p:nvSpPr>
          <p:spPr bwMode="auto">
            <a:xfrm>
              <a:off x="4614" y="2823"/>
              <a:ext cx="879" cy="147"/>
            </a:xfrm>
            <a:prstGeom prst="rect">
              <a:avLst/>
            </a:prstGeom>
            <a:noFill/>
            <a:ln w="12700">
              <a:noFill/>
              <a:miter lim="800000"/>
              <a:headEnd/>
              <a:tailEnd/>
            </a:ln>
            <a:effectLst/>
          </p:spPr>
          <p:txBody>
            <a:bodyPr wrap="none" lIns="65088" tIns="31750" rIns="65088" bIns="31750">
              <a:spAutoFit/>
            </a:bodyPr>
            <a:lstStyle/>
            <a:p>
              <a:pPr defTabSz="447675" eaLnBrk="0" hangingPunct="0"/>
              <a:r>
                <a:rPr lang="en-US" sz="1100">
                  <a:latin typeface="Times New Roman" charset="0"/>
                </a:rPr>
                <a:t>PMA-stimulated PMN</a:t>
              </a:r>
            </a:p>
          </p:txBody>
        </p:sp>
        <p:sp>
          <p:nvSpPr>
            <p:cNvPr id="84264" name="Line 296"/>
            <p:cNvSpPr>
              <a:spLocks noChangeShapeType="1"/>
            </p:cNvSpPr>
            <p:nvPr/>
          </p:nvSpPr>
          <p:spPr bwMode="auto">
            <a:xfrm flipH="1">
              <a:off x="4724" y="2994"/>
              <a:ext cx="162" cy="238"/>
            </a:xfrm>
            <a:prstGeom prst="line">
              <a:avLst/>
            </a:prstGeom>
            <a:noFill/>
            <a:ln w="12700">
              <a:solidFill>
                <a:schemeClr val="tx1"/>
              </a:solidFill>
              <a:round/>
              <a:headEnd/>
              <a:tailEnd type="triangle" w="med" len="med"/>
            </a:ln>
            <a:effectLst/>
          </p:spPr>
          <p:txBody>
            <a:bodyPr wrap="none" anchor="ctr"/>
            <a:lstStyle/>
            <a:p>
              <a:endParaRPr lang="en-US"/>
            </a:p>
          </p:txBody>
        </p:sp>
        <p:sp>
          <p:nvSpPr>
            <p:cNvPr id="84265" name="Rectangle 297"/>
            <p:cNvSpPr>
              <a:spLocks noChangeArrowheads="1"/>
            </p:cNvSpPr>
            <p:nvPr/>
          </p:nvSpPr>
          <p:spPr bwMode="auto">
            <a:xfrm>
              <a:off x="3839" y="2847"/>
              <a:ext cx="350" cy="146"/>
            </a:xfrm>
            <a:prstGeom prst="rect">
              <a:avLst/>
            </a:prstGeom>
            <a:noFill/>
            <a:ln w="12700">
              <a:noFill/>
              <a:miter lim="800000"/>
              <a:headEnd/>
              <a:tailEnd/>
            </a:ln>
            <a:effectLst/>
          </p:spPr>
          <p:txBody>
            <a:bodyPr wrap="none" lIns="65088" tIns="31750" rIns="65088" bIns="31750">
              <a:spAutoFit/>
            </a:bodyPr>
            <a:lstStyle/>
            <a:p>
              <a:pPr defTabSz="447675" eaLnBrk="0" hangingPunct="0"/>
              <a:r>
                <a:rPr lang="en-US" sz="1100">
                  <a:latin typeface="Times New Roman" charset="0"/>
                </a:rPr>
                <a:t>Control</a:t>
              </a:r>
            </a:p>
          </p:txBody>
        </p:sp>
        <p:sp>
          <p:nvSpPr>
            <p:cNvPr id="84266" name="Line 298"/>
            <p:cNvSpPr>
              <a:spLocks noChangeShapeType="1"/>
            </p:cNvSpPr>
            <p:nvPr/>
          </p:nvSpPr>
          <p:spPr bwMode="auto">
            <a:xfrm>
              <a:off x="4025" y="2977"/>
              <a:ext cx="103" cy="2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84267" name="Rectangle 299"/>
            <p:cNvSpPr>
              <a:spLocks noChangeArrowheads="1"/>
            </p:cNvSpPr>
            <p:nvPr/>
          </p:nvSpPr>
          <p:spPr bwMode="auto">
            <a:xfrm>
              <a:off x="3744" y="2736"/>
              <a:ext cx="126" cy="91"/>
            </a:xfrm>
            <a:prstGeom prst="rect">
              <a:avLst/>
            </a:prstGeom>
            <a:noFill/>
            <a:ln w="12700">
              <a:noFill/>
              <a:miter lim="800000"/>
              <a:headEnd/>
              <a:tailEnd/>
            </a:ln>
            <a:effectLst/>
          </p:spPr>
          <p:txBody>
            <a:bodyPr lIns="39688" tIns="19050" rIns="39688" bIns="19050">
              <a:spAutoFit/>
            </a:bodyPr>
            <a:lstStyle/>
            <a:p>
              <a:pPr algn="ctr" defTabSz="161925" eaLnBrk="0" hangingPunct="0"/>
              <a:r>
                <a:rPr lang="en-US" sz="700" b="1">
                  <a:solidFill>
                    <a:schemeClr val="tx2"/>
                  </a:solidFill>
                </a:rPr>
                <a:t>80</a:t>
              </a:r>
            </a:p>
          </p:txBody>
        </p:sp>
      </p:grpSp>
      <p:sp>
        <p:nvSpPr>
          <p:cNvPr id="84268" name="Freeform 300"/>
          <p:cNvSpPr>
            <a:spLocks/>
          </p:cNvSpPr>
          <p:nvPr/>
        </p:nvSpPr>
        <p:spPr bwMode="auto">
          <a:xfrm>
            <a:off x="5530850" y="4119563"/>
            <a:ext cx="1519238" cy="762000"/>
          </a:xfrm>
          <a:custGeom>
            <a:avLst/>
            <a:gdLst/>
            <a:ahLst/>
            <a:cxnLst>
              <a:cxn ang="0">
                <a:pos x="10" y="113"/>
              </a:cxn>
              <a:cxn ang="0">
                <a:pos x="0" y="105"/>
              </a:cxn>
              <a:cxn ang="0">
                <a:pos x="15" y="105"/>
              </a:cxn>
              <a:cxn ang="0">
                <a:pos x="35" y="105"/>
              </a:cxn>
              <a:cxn ang="0">
                <a:pos x="55" y="96"/>
              </a:cxn>
              <a:cxn ang="0">
                <a:pos x="70" y="89"/>
              </a:cxn>
              <a:cxn ang="0">
                <a:pos x="85" y="73"/>
              </a:cxn>
              <a:cxn ang="0">
                <a:pos x="105" y="65"/>
              </a:cxn>
              <a:cxn ang="0">
                <a:pos x="121" y="56"/>
              </a:cxn>
              <a:cxn ang="0">
                <a:pos x="140" y="48"/>
              </a:cxn>
              <a:cxn ang="0">
                <a:pos x="156" y="40"/>
              </a:cxn>
              <a:cxn ang="0">
                <a:pos x="180" y="25"/>
              </a:cxn>
              <a:cxn ang="0">
                <a:pos x="205" y="16"/>
              </a:cxn>
              <a:cxn ang="0">
                <a:pos x="226" y="8"/>
              </a:cxn>
              <a:cxn ang="0">
                <a:pos x="251" y="0"/>
              </a:cxn>
              <a:cxn ang="0">
                <a:pos x="275" y="0"/>
              </a:cxn>
              <a:cxn ang="0">
                <a:pos x="300" y="0"/>
              </a:cxn>
              <a:cxn ang="0">
                <a:pos x="356" y="0"/>
              </a:cxn>
              <a:cxn ang="0">
                <a:pos x="376" y="0"/>
              </a:cxn>
              <a:cxn ang="0">
                <a:pos x="396" y="0"/>
              </a:cxn>
              <a:cxn ang="0">
                <a:pos x="416" y="0"/>
              </a:cxn>
              <a:cxn ang="0">
                <a:pos x="441" y="0"/>
              </a:cxn>
              <a:cxn ang="0">
                <a:pos x="456" y="0"/>
              </a:cxn>
              <a:cxn ang="0">
                <a:pos x="476" y="0"/>
              </a:cxn>
              <a:cxn ang="0">
                <a:pos x="491" y="0"/>
              </a:cxn>
              <a:cxn ang="0">
                <a:pos x="511" y="8"/>
              </a:cxn>
              <a:cxn ang="0">
                <a:pos x="526" y="16"/>
              </a:cxn>
              <a:cxn ang="0">
                <a:pos x="541" y="16"/>
              </a:cxn>
              <a:cxn ang="0">
                <a:pos x="561" y="25"/>
              </a:cxn>
              <a:cxn ang="0">
                <a:pos x="581" y="33"/>
              </a:cxn>
              <a:cxn ang="0">
                <a:pos x="596" y="33"/>
              </a:cxn>
              <a:cxn ang="0">
                <a:pos x="616" y="48"/>
              </a:cxn>
              <a:cxn ang="0">
                <a:pos x="636" y="65"/>
              </a:cxn>
              <a:cxn ang="0">
                <a:pos x="656" y="81"/>
              </a:cxn>
              <a:cxn ang="0">
                <a:pos x="677" y="89"/>
              </a:cxn>
              <a:cxn ang="0">
                <a:pos x="696" y="105"/>
              </a:cxn>
              <a:cxn ang="0">
                <a:pos x="712" y="113"/>
              </a:cxn>
              <a:cxn ang="0">
                <a:pos x="731" y="138"/>
              </a:cxn>
              <a:cxn ang="0">
                <a:pos x="747" y="146"/>
              </a:cxn>
              <a:cxn ang="0">
                <a:pos x="767" y="153"/>
              </a:cxn>
              <a:cxn ang="0">
                <a:pos x="782" y="161"/>
              </a:cxn>
              <a:cxn ang="0">
                <a:pos x="802" y="178"/>
              </a:cxn>
              <a:cxn ang="0">
                <a:pos x="817" y="194"/>
              </a:cxn>
              <a:cxn ang="0">
                <a:pos x="837" y="202"/>
              </a:cxn>
              <a:cxn ang="0">
                <a:pos x="857" y="218"/>
              </a:cxn>
              <a:cxn ang="0">
                <a:pos x="877" y="234"/>
              </a:cxn>
              <a:cxn ang="0">
                <a:pos x="892" y="251"/>
              </a:cxn>
              <a:cxn ang="0">
                <a:pos x="912" y="259"/>
              </a:cxn>
              <a:cxn ang="0">
                <a:pos x="932" y="282"/>
              </a:cxn>
              <a:cxn ang="0">
                <a:pos x="952" y="307"/>
              </a:cxn>
              <a:cxn ang="0">
                <a:pos x="972" y="331"/>
              </a:cxn>
              <a:cxn ang="0">
                <a:pos x="987" y="339"/>
              </a:cxn>
              <a:cxn ang="0">
                <a:pos x="1002" y="364"/>
              </a:cxn>
              <a:cxn ang="0">
                <a:pos x="1017" y="379"/>
              </a:cxn>
              <a:cxn ang="0">
                <a:pos x="1027" y="404"/>
              </a:cxn>
              <a:cxn ang="0">
                <a:pos x="1037" y="428"/>
              </a:cxn>
              <a:cxn ang="0">
                <a:pos x="1042" y="460"/>
              </a:cxn>
            </a:cxnLst>
            <a:rect l="0" t="0" r="r" b="b"/>
            <a:pathLst>
              <a:path w="1043" h="461">
                <a:moveTo>
                  <a:pt x="10" y="113"/>
                </a:moveTo>
                <a:lnTo>
                  <a:pt x="0" y="105"/>
                </a:lnTo>
                <a:lnTo>
                  <a:pt x="15" y="105"/>
                </a:lnTo>
                <a:lnTo>
                  <a:pt x="35" y="105"/>
                </a:lnTo>
                <a:lnTo>
                  <a:pt x="55" y="96"/>
                </a:lnTo>
                <a:lnTo>
                  <a:pt x="70" y="89"/>
                </a:lnTo>
                <a:lnTo>
                  <a:pt x="85" y="73"/>
                </a:lnTo>
                <a:lnTo>
                  <a:pt x="105" y="65"/>
                </a:lnTo>
                <a:lnTo>
                  <a:pt x="121" y="56"/>
                </a:lnTo>
                <a:lnTo>
                  <a:pt x="140" y="48"/>
                </a:lnTo>
                <a:lnTo>
                  <a:pt x="156" y="40"/>
                </a:lnTo>
                <a:lnTo>
                  <a:pt x="180" y="25"/>
                </a:lnTo>
                <a:lnTo>
                  <a:pt x="205" y="16"/>
                </a:lnTo>
                <a:lnTo>
                  <a:pt x="226" y="8"/>
                </a:lnTo>
                <a:lnTo>
                  <a:pt x="251" y="0"/>
                </a:lnTo>
                <a:lnTo>
                  <a:pt x="275" y="0"/>
                </a:lnTo>
                <a:lnTo>
                  <a:pt x="300" y="0"/>
                </a:lnTo>
                <a:lnTo>
                  <a:pt x="356" y="0"/>
                </a:lnTo>
                <a:lnTo>
                  <a:pt x="376" y="0"/>
                </a:lnTo>
                <a:lnTo>
                  <a:pt x="396" y="0"/>
                </a:lnTo>
                <a:lnTo>
                  <a:pt x="416" y="0"/>
                </a:lnTo>
                <a:lnTo>
                  <a:pt x="441" y="0"/>
                </a:lnTo>
                <a:lnTo>
                  <a:pt x="456" y="0"/>
                </a:lnTo>
                <a:lnTo>
                  <a:pt x="476" y="0"/>
                </a:lnTo>
                <a:lnTo>
                  <a:pt x="491" y="0"/>
                </a:lnTo>
                <a:lnTo>
                  <a:pt x="511" y="8"/>
                </a:lnTo>
                <a:lnTo>
                  <a:pt x="526" y="16"/>
                </a:lnTo>
                <a:lnTo>
                  <a:pt x="541" y="16"/>
                </a:lnTo>
                <a:lnTo>
                  <a:pt x="561" y="25"/>
                </a:lnTo>
                <a:lnTo>
                  <a:pt x="581" y="33"/>
                </a:lnTo>
                <a:lnTo>
                  <a:pt x="596" y="33"/>
                </a:lnTo>
                <a:lnTo>
                  <a:pt x="616" y="48"/>
                </a:lnTo>
                <a:lnTo>
                  <a:pt x="636" y="65"/>
                </a:lnTo>
                <a:lnTo>
                  <a:pt x="656" y="81"/>
                </a:lnTo>
                <a:lnTo>
                  <a:pt x="677" y="89"/>
                </a:lnTo>
                <a:lnTo>
                  <a:pt x="696" y="105"/>
                </a:lnTo>
                <a:lnTo>
                  <a:pt x="712" y="113"/>
                </a:lnTo>
                <a:lnTo>
                  <a:pt x="731" y="138"/>
                </a:lnTo>
                <a:lnTo>
                  <a:pt x="747" y="146"/>
                </a:lnTo>
                <a:lnTo>
                  <a:pt x="767" y="153"/>
                </a:lnTo>
                <a:lnTo>
                  <a:pt x="782" y="161"/>
                </a:lnTo>
                <a:lnTo>
                  <a:pt x="802" y="178"/>
                </a:lnTo>
                <a:lnTo>
                  <a:pt x="817" y="194"/>
                </a:lnTo>
                <a:lnTo>
                  <a:pt x="837" y="202"/>
                </a:lnTo>
                <a:lnTo>
                  <a:pt x="857" y="218"/>
                </a:lnTo>
                <a:lnTo>
                  <a:pt x="877" y="234"/>
                </a:lnTo>
                <a:lnTo>
                  <a:pt x="892" y="251"/>
                </a:lnTo>
                <a:lnTo>
                  <a:pt x="912" y="259"/>
                </a:lnTo>
                <a:lnTo>
                  <a:pt x="932" y="282"/>
                </a:lnTo>
                <a:lnTo>
                  <a:pt x="952" y="307"/>
                </a:lnTo>
                <a:lnTo>
                  <a:pt x="972" y="331"/>
                </a:lnTo>
                <a:lnTo>
                  <a:pt x="987" y="339"/>
                </a:lnTo>
                <a:lnTo>
                  <a:pt x="1002" y="364"/>
                </a:lnTo>
                <a:lnTo>
                  <a:pt x="1017" y="379"/>
                </a:lnTo>
                <a:lnTo>
                  <a:pt x="1027" y="404"/>
                </a:lnTo>
                <a:lnTo>
                  <a:pt x="1037" y="428"/>
                </a:lnTo>
                <a:lnTo>
                  <a:pt x="1042" y="460"/>
                </a:lnTo>
              </a:path>
            </a:pathLst>
          </a:custGeom>
          <a:noFill/>
          <a:ln w="12700" cap="rnd" cmpd="sng">
            <a:solidFill>
              <a:schemeClr val="tx1"/>
            </a:solidFill>
            <a:prstDash val="solid"/>
            <a:round/>
            <a:headEnd type="none" w="med" len="med"/>
            <a:tailEnd type="triangle" w="med" len="med"/>
          </a:ln>
          <a:effectLst/>
        </p:spPr>
        <p:txBody>
          <a:bodyPr/>
          <a:lstStyle/>
          <a:p>
            <a:endParaRPr lang="en-US"/>
          </a:p>
        </p:txBody>
      </p:sp>
      <p:sp>
        <p:nvSpPr>
          <p:cNvPr id="84270" name="Text Box 302"/>
          <p:cNvSpPr txBox="1">
            <a:spLocks noChangeArrowheads="1"/>
          </p:cNvSpPr>
          <p:nvPr/>
        </p:nvSpPr>
        <p:spPr bwMode="auto">
          <a:xfrm>
            <a:off x="1066800" y="6248400"/>
            <a:ext cx="6324600" cy="366713"/>
          </a:xfrm>
          <a:prstGeom prst="rect">
            <a:avLst/>
          </a:prstGeom>
          <a:solidFill>
            <a:srgbClr val="CCFFFF"/>
          </a:solidFill>
          <a:ln w="9525">
            <a:noFill/>
            <a:miter lim="800000"/>
            <a:headEnd/>
            <a:tailEnd/>
          </a:ln>
          <a:effectLst/>
        </p:spPr>
        <p:txBody>
          <a:bodyPr>
            <a:spAutoFit/>
          </a:bodyPr>
          <a:lstStyle/>
          <a:p>
            <a:r>
              <a:rPr lang="en-US" b="1"/>
              <a:t>So:</a:t>
            </a:r>
            <a:r>
              <a:rPr lang="en-US"/>
              <a:t> This is pretty complex – it needs a long time to explain.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ooter Placeholder 4"/>
          <p:cNvSpPr>
            <a:spLocks noGrp="1"/>
          </p:cNvSpPr>
          <p:nvPr>
            <p:ph type="ftr" sz="quarter" idx="11"/>
          </p:nvPr>
        </p:nvSpPr>
        <p:spPr/>
        <p:txBody>
          <a:bodyPr/>
          <a:lstStyle/>
          <a:p>
            <a:r>
              <a:rPr lang="en-US"/>
              <a:t>© J. Paul Robinson, Purdue University</a:t>
            </a:r>
          </a:p>
        </p:txBody>
      </p:sp>
      <p:sp>
        <p:nvSpPr>
          <p:cNvPr id="456" name="Slide Number Placeholder 5"/>
          <p:cNvSpPr>
            <a:spLocks noGrp="1"/>
          </p:cNvSpPr>
          <p:nvPr>
            <p:ph type="sldNum" sz="quarter" idx="12"/>
          </p:nvPr>
        </p:nvSpPr>
        <p:spPr/>
        <p:txBody>
          <a:bodyPr/>
          <a:lstStyle/>
          <a:p>
            <a:fld id="{34AB5425-4DA6-4FC1-9E89-3A87CA21F2C4}" type="slidenum">
              <a:rPr lang="en-US"/>
              <a:pPr/>
              <a:t>35</a:t>
            </a:fld>
            <a:r>
              <a:rPr lang="en-US"/>
              <a:t> of 46</a:t>
            </a:r>
          </a:p>
        </p:txBody>
      </p:sp>
      <p:grpSp>
        <p:nvGrpSpPr>
          <p:cNvPr id="86018" name="Group 2"/>
          <p:cNvGrpSpPr>
            <a:grpSpLocks/>
          </p:cNvGrpSpPr>
          <p:nvPr/>
        </p:nvGrpSpPr>
        <p:grpSpPr bwMode="auto">
          <a:xfrm>
            <a:off x="1085850" y="762000"/>
            <a:ext cx="2589213" cy="2336800"/>
            <a:chOff x="960" y="1698"/>
            <a:chExt cx="1631" cy="1472"/>
          </a:xfrm>
        </p:grpSpPr>
        <p:grpSp>
          <p:nvGrpSpPr>
            <p:cNvPr id="86019" name="Group 3"/>
            <p:cNvGrpSpPr>
              <a:grpSpLocks/>
            </p:cNvGrpSpPr>
            <p:nvPr/>
          </p:nvGrpSpPr>
          <p:grpSpPr bwMode="auto">
            <a:xfrm>
              <a:off x="988" y="1847"/>
              <a:ext cx="926" cy="765"/>
              <a:chOff x="1055" y="1430"/>
              <a:chExt cx="2171" cy="1172"/>
            </a:xfrm>
          </p:grpSpPr>
          <p:sp>
            <p:nvSpPr>
              <p:cNvPr id="86020" name="AutoShape 4"/>
              <p:cNvSpPr>
                <a:spLocks noChangeArrowheads="1"/>
              </p:cNvSpPr>
              <p:nvPr/>
            </p:nvSpPr>
            <p:spPr bwMode="auto">
              <a:xfrm>
                <a:off x="1996" y="1660"/>
                <a:ext cx="1085" cy="547"/>
              </a:xfrm>
              <a:prstGeom prst="parallelogram">
                <a:avLst>
                  <a:gd name="adj" fmla="val 49579"/>
                </a:avLst>
              </a:prstGeom>
              <a:gradFill rotWithShape="0">
                <a:gsLst>
                  <a:gs pos="0">
                    <a:srgbClr val="C1CEFF">
                      <a:gamma/>
                      <a:tint val="30196"/>
                      <a:invGamma/>
                    </a:srgbClr>
                  </a:gs>
                  <a:gs pos="100000">
                    <a:srgbClr val="C1CEFF"/>
                  </a:gs>
                </a:gsLst>
                <a:lin ang="18900000" scaled="1"/>
              </a:gradFill>
              <a:ln w="12700">
                <a:noFill/>
                <a:miter lim="800000"/>
                <a:headEnd/>
                <a:tailEnd/>
              </a:ln>
              <a:effectLst/>
            </p:spPr>
            <p:txBody>
              <a:bodyPr wrap="none" anchor="ctr"/>
              <a:lstStyle/>
              <a:p>
                <a:endParaRPr lang="en-US"/>
              </a:p>
            </p:txBody>
          </p:sp>
          <p:sp>
            <p:nvSpPr>
              <p:cNvPr id="86021" name="Freeform 5"/>
              <p:cNvSpPr>
                <a:spLocks/>
              </p:cNvSpPr>
              <p:nvPr/>
            </p:nvSpPr>
            <p:spPr bwMode="auto">
              <a:xfrm>
                <a:off x="1055" y="1430"/>
                <a:ext cx="2171" cy="1172"/>
              </a:xfrm>
              <a:custGeom>
                <a:avLst/>
                <a:gdLst/>
                <a:ahLst/>
                <a:cxnLst>
                  <a:cxn ang="0">
                    <a:pos x="941" y="0"/>
                  </a:cxn>
                  <a:cxn ang="0">
                    <a:pos x="2170" y="1152"/>
                  </a:cxn>
                  <a:cxn ang="0">
                    <a:pos x="0" y="1171"/>
                  </a:cxn>
                  <a:cxn ang="0">
                    <a:pos x="941" y="0"/>
                  </a:cxn>
                </a:cxnLst>
                <a:rect l="0" t="0" r="r" b="b"/>
                <a:pathLst>
                  <a:path w="2171" h="1172">
                    <a:moveTo>
                      <a:pt x="941" y="0"/>
                    </a:moveTo>
                    <a:lnTo>
                      <a:pt x="2170" y="1152"/>
                    </a:lnTo>
                    <a:lnTo>
                      <a:pt x="0" y="1171"/>
                    </a:lnTo>
                    <a:lnTo>
                      <a:pt x="941" y="0"/>
                    </a:lnTo>
                  </a:path>
                </a:pathLst>
              </a:custGeom>
              <a:solidFill>
                <a:schemeClr val="bg1"/>
              </a:solidFill>
              <a:ln w="12700" cap="rnd" cmpd="sng">
                <a:noFill/>
                <a:prstDash val="solid"/>
                <a:round/>
                <a:headEnd type="none" w="med" len="med"/>
                <a:tailEnd type="none" w="med" len="med"/>
              </a:ln>
              <a:effectLst/>
            </p:spPr>
            <p:txBody>
              <a:bodyPr/>
              <a:lstStyle/>
              <a:p>
                <a:endParaRPr lang="en-US"/>
              </a:p>
            </p:txBody>
          </p:sp>
        </p:grpSp>
        <p:sp>
          <p:nvSpPr>
            <p:cNvPr id="86022" name="Line 6"/>
            <p:cNvSpPr>
              <a:spLocks noChangeShapeType="1"/>
            </p:cNvSpPr>
            <p:nvPr/>
          </p:nvSpPr>
          <p:spPr bwMode="auto">
            <a:xfrm>
              <a:off x="1821" y="2160"/>
              <a:ext cx="710" cy="0"/>
            </a:xfrm>
            <a:prstGeom prst="line">
              <a:avLst/>
            </a:prstGeom>
            <a:noFill/>
            <a:ln w="101600">
              <a:solidFill>
                <a:srgbClr val="063DE8"/>
              </a:solidFill>
              <a:round/>
              <a:headEnd/>
              <a:tailEnd/>
            </a:ln>
            <a:effectLst/>
          </p:spPr>
          <p:txBody>
            <a:bodyPr wrap="none" anchor="ctr"/>
            <a:lstStyle/>
            <a:p>
              <a:endParaRPr lang="en-US"/>
            </a:p>
          </p:txBody>
        </p:sp>
        <p:sp>
          <p:nvSpPr>
            <p:cNvPr id="86023" name="Freeform 7"/>
            <p:cNvSpPr>
              <a:spLocks/>
            </p:cNvSpPr>
            <p:nvPr/>
          </p:nvSpPr>
          <p:spPr bwMode="auto">
            <a:xfrm>
              <a:off x="1136" y="2204"/>
              <a:ext cx="537" cy="966"/>
            </a:xfrm>
            <a:custGeom>
              <a:avLst/>
              <a:gdLst/>
              <a:ahLst/>
              <a:cxnLst>
                <a:cxn ang="0">
                  <a:pos x="1190" y="0"/>
                </a:cxn>
                <a:cxn ang="0">
                  <a:pos x="1257" y="58"/>
                </a:cxn>
                <a:cxn ang="0">
                  <a:pos x="422" y="1479"/>
                </a:cxn>
                <a:cxn ang="0">
                  <a:pos x="384" y="1412"/>
                </a:cxn>
                <a:cxn ang="0">
                  <a:pos x="336" y="1431"/>
                </a:cxn>
                <a:cxn ang="0">
                  <a:pos x="336" y="1326"/>
                </a:cxn>
                <a:cxn ang="0">
                  <a:pos x="250" y="1355"/>
                </a:cxn>
                <a:cxn ang="0">
                  <a:pos x="211" y="1345"/>
                </a:cxn>
                <a:cxn ang="0">
                  <a:pos x="250" y="1287"/>
                </a:cxn>
                <a:cxn ang="0">
                  <a:pos x="173" y="1307"/>
                </a:cxn>
                <a:cxn ang="0">
                  <a:pos x="250" y="1220"/>
                </a:cxn>
                <a:cxn ang="0">
                  <a:pos x="144" y="1259"/>
                </a:cxn>
                <a:cxn ang="0">
                  <a:pos x="182" y="1105"/>
                </a:cxn>
                <a:cxn ang="0">
                  <a:pos x="144" y="1124"/>
                </a:cxn>
                <a:cxn ang="0">
                  <a:pos x="115" y="1134"/>
                </a:cxn>
                <a:cxn ang="0">
                  <a:pos x="96" y="1153"/>
                </a:cxn>
                <a:cxn ang="0">
                  <a:pos x="0" y="1172"/>
                </a:cxn>
                <a:cxn ang="0">
                  <a:pos x="1190" y="0"/>
                </a:cxn>
              </a:cxnLst>
              <a:rect l="0" t="0" r="r" b="b"/>
              <a:pathLst>
                <a:path w="1258" h="1480">
                  <a:moveTo>
                    <a:pt x="1190" y="0"/>
                  </a:moveTo>
                  <a:lnTo>
                    <a:pt x="1257" y="58"/>
                  </a:lnTo>
                  <a:lnTo>
                    <a:pt x="422" y="1479"/>
                  </a:lnTo>
                  <a:lnTo>
                    <a:pt x="384" y="1412"/>
                  </a:lnTo>
                  <a:lnTo>
                    <a:pt x="336" y="1431"/>
                  </a:lnTo>
                  <a:lnTo>
                    <a:pt x="336" y="1326"/>
                  </a:lnTo>
                  <a:lnTo>
                    <a:pt x="250" y="1355"/>
                  </a:lnTo>
                  <a:lnTo>
                    <a:pt x="211" y="1345"/>
                  </a:lnTo>
                  <a:lnTo>
                    <a:pt x="250" y="1287"/>
                  </a:lnTo>
                  <a:lnTo>
                    <a:pt x="173" y="1307"/>
                  </a:lnTo>
                  <a:lnTo>
                    <a:pt x="250" y="1220"/>
                  </a:lnTo>
                  <a:lnTo>
                    <a:pt x="144" y="1259"/>
                  </a:lnTo>
                  <a:lnTo>
                    <a:pt x="182" y="1105"/>
                  </a:lnTo>
                  <a:lnTo>
                    <a:pt x="144" y="1124"/>
                  </a:lnTo>
                  <a:lnTo>
                    <a:pt x="115" y="1134"/>
                  </a:lnTo>
                  <a:lnTo>
                    <a:pt x="96" y="1153"/>
                  </a:lnTo>
                  <a:lnTo>
                    <a:pt x="0" y="1172"/>
                  </a:lnTo>
                  <a:lnTo>
                    <a:pt x="1190" y="0"/>
                  </a:lnTo>
                </a:path>
              </a:pathLst>
            </a:custGeom>
            <a:solidFill>
              <a:srgbClr val="063DE8"/>
            </a:solidFill>
            <a:ln w="12700" cap="rnd" cmpd="sng">
              <a:noFill/>
              <a:prstDash val="solid"/>
              <a:round/>
              <a:headEnd type="none" w="med" len="med"/>
              <a:tailEnd type="none" w="med" len="med"/>
            </a:ln>
            <a:effectLst/>
          </p:spPr>
          <p:txBody>
            <a:bodyPr/>
            <a:lstStyle/>
            <a:p>
              <a:endParaRPr lang="en-US"/>
            </a:p>
          </p:txBody>
        </p:sp>
        <p:sp>
          <p:nvSpPr>
            <p:cNvPr id="86024" name="Freeform 8"/>
            <p:cNvSpPr>
              <a:spLocks/>
            </p:cNvSpPr>
            <p:nvPr/>
          </p:nvSpPr>
          <p:spPr bwMode="auto">
            <a:xfrm>
              <a:off x="1664" y="2153"/>
              <a:ext cx="132" cy="64"/>
            </a:xfrm>
            <a:custGeom>
              <a:avLst/>
              <a:gdLst/>
              <a:ahLst/>
              <a:cxnLst>
                <a:cxn ang="0">
                  <a:pos x="307" y="0"/>
                </a:cxn>
                <a:cxn ang="0">
                  <a:pos x="153" y="0"/>
                </a:cxn>
                <a:cxn ang="0">
                  <a:pos x="0" y="96"/>
                </a:cxn>
              </a:cxnLst>
              <a:rect l="0" t="0" r="r" b="b"/>
              <a:pathLst>
                <a:path w="308" h="97">
                  <a:moveTo>
                    <a:pt x="307" y="0"/>
                  </a:moveTo>
                  <a:lnTo>
                    <a:pt x="153" y="0"/>
                  </a:lnTo>
                  <a:lnTo>
                    <a:pt x="0" y="96"/>
                  </a:lnTo>
                </a:path>
              </a:pathLst>
            </a:custGeom>
            <a:noFill/>
            <a:ln w="50800" cap="rnd" cmpd="sng">
              <a:solidFill>
                <a:srgbClr val="063DE8"/>
              </a:solidFill>
              <a:prstDash val="sysDot"/>
              <a:round/>
              <a:headEnd type="none" w="med" len="med"/>
              <a:tailEnd type="none" w="med" len="med"/>
            </a:ln>
            <a:effectLst/>
          </p:spPr>
          <p:txBody>
            <a:bodyPr/>
            <a:lstStyle/>
            <a:p>
              <a:endParaRPr lang="en-US"/>
            </a:p>
          </p:txBody>
        </p:sp>
        <p:sp>
          <p:nvSpPr>
            <p:cNvPr id="86025" name="Rectangle 9"/>
            <p:cNvSpPr>
              <a:spLocks noChangeArrowheads="1"/>
            </p:cNvSpPr>
            <p:nvPr/>
          </p:nvSpPr>
          <p:spPr bwMode="auto">
            <a:xfrm>
              <a:off x="1725" y="1778"/>
              <a:ext cx="866" cy="171"/>
            </a:xfrm>
            <a:prstGeom prst="rect">
              <a:avLst/>
            </a:prstGeom>
            <a:noFill/>
            <a:ln w="12700">
              <a:noFill/>
              <a:miter lim="800000"/>
              <a:headEnd/>
              <a:tailEnd/>
            </a:ln>
            <a:effectLst/>
          </p:spPr>
          <p:txBody>
            <a:bodyPr wrap="none" lIns="90488" tIns="44450" rIns="90488" bIns="44450">
              <a:spAutoFit/>
            </a:bodyPr>
            <a:lstStyle/>
            <a:p>
              <a:pPr eaLnBrk="0" hangingPunct="0"/>
              <a:r>
                <a:rPr lang="en-US" sz="1200">
                  <a:latin typeface="Times New Roman" charset="0"/>
                </a:rPr>
                <a:t>Beam-splitting lens</a:t>
              </a:r>
            </a:p>
          </p:txBody>
        </p:sp>
        <p:sp>
          <p:nvSpPr>
            <p:cNvPr id="86026" name="Rectangle 10"/>
            <p:cNvSpPr>
              <a:spLocks noChangeArrowheads="1"/>
            </p:cNvSpPr>
            <p:nvPr/>
          </p:nvSpPr>
          <p:spPr bwMode="auto">
            <a:xfrm>
              <a:off x="960" y="2423"/>
              <a:ext cx="475" cy="171"/>
            </a:xfrm>
            <a:prstGeom prst="rect">
              <a:avLst/>
            </a:prstGeom>
            <a:noFill/>
            <a:ln w="12700">
              <a:noFill/>
              <a:miter lim="800000"/>
              <a:headEnd/>
              <a:tailEnd/>
            </a:ln>
            <a:effectLst/>
          </p:spPr>
          <p:txBody>
            <a:bodyPr wrap="none" lIns="90488" tIns="44450" rIns="90488" bIns="44450">
              <a:spAutoFit/>
            </a:bodyPr>
            <a:lstStyle/>
            <a:p>
              <a:pPr eaLnBrk="0" hangingPunct="0"/>
              <a:r>
                <a:rPr lang="en-US" sz="1200">
                  <a:latin typeface="Times New Roman" charset="0"/>
                </a:rPr>
                <a:t>Laser out</a:t>
              </a:r>
            </a:p>
          </p:txBody>
        </p:sp>
        <p:sp>
          <p:nvSpPr>
            <p:cNvPr id="86027" name="Text Box 11"/>
            <p:cNvSpPr txBox="1">
              <a:spLocks noChangeArrowheads="1"/>
            </p:cNvSpPr>
            <p:nvPr/>
          </p:nvSpPr>
          <p:spPr bwMode="auto">
            <a:xfrm>
              <a:off x="1097" y="1698"/>
              <a:ext cx="255" cy="288"/>
            </a:xfrm>
            <a:prstGeom prst="rect">
              <a:avLst/>
            </a:prstGeom>
            <a:noFill/>
            <a:ln w="9525">
              <a:noFill/>
              <a:miter lim="800000"/>
              <a:headEnd/>
              <a:tailEnd/>
            </a:ln>
            <a:effectLst/>
          </p:spPr>
          <p:txBody>
            <a:bodyPr wrap="none">
              <a:spAutoFit/>
            </a:bodyPr>
            <a:lstStyle/>
            <a:p>
              <a:pPr eaLnBrk="0" hangingPunct="0"/>
              <a:r>
                <a:rPr lang="en-US" sz="2400" b="1" dirty="0">
                  <a:latin typeface="Times New Roman" charset="0"/>
                </a:rPr>
                <a:t>A</a:t>
              </a:r>
            </a:p>
          </p:txBody>
        </p:sp>
      </p:grpSp>
      <p:sp>
        <p:nvSpPr>
          <p:cNvPr id="86028" name="Rectangle 12"/>
          <p:cNvSpPr>
            <a:spLocks noGrp="1" noChangeArrowheads="1"/>
          </p:cNvSpPr>
          <p:nvPr>
            <p:ph type="title"/>
          </p:nvPr>
        </p:nvSpPr>
        <p:spPr>
          <a:xfrm>
            <a:off x="533400" y="228600"/>
            <a:ext cx="8229600" cy="563563"/>
          </a:xfrm>
        </p:spPr>
        <p:txBody>
          <a:bodyPr/>
          <a:lstStyle/>
          <a:p>
            <a:r>
              <a:rPr lang="en-US" sz="3600" dirty="0"/>
              <a:t>How a line scanning </a:t>
            </a:r>
            <a:r>
              <a:rPr lang="en-US" sz="3600" dirty="0" err="1"/>
              <a:t>confocal</a:t>
            </a:r>
            <a:r>
              <a:rPr lang="en-US" sz="3600" dirty="0"/>
              <a:t> works</a:t>
            </a:r>
          </a:p>
        </p:txBody>
      </p:sp>
      <p:grpSp>
        <p:nvGrpSpPr>
          <p:cNvPr id="86029" name="Group 13"/>
          <p:cNvGrpSpPr>
            <a:grpSpLocks/>
          </p:cNvGrpSpPr>
          <p:nvPr/>
        </p:nvGrpSpPr>
        <p:grpSpPr bwMode="auto">
          <a:xfrm>
            <a:off x="241300" y="3200400"/>
            <a:ext cx="3810000" cy="2836863"/>
            <a:chOff x="2648" y="1908"/>
            <a:chExt cx="2400" cy="1787"/>
          </a:xfrm>
        </p:grpSpPr>
        <p:sp>
          <p:nvSpPr>
            <p:cNvPr id="86030" name="Rectangle 14"/>
            <p:cNvSpPr>
              <a:spLocks noChangeArrowheads="1"/>
            </p:cNvSpPr>
            <p:nvPr/>
          </p:nvSpPr>
          <p:spPr bwMode="auto">
            <a:xfrm>
              <a:off x="4225" y="3426"/>
              <a:ext cx="427" cy="171"/>
            </a:xfrm>
            <a:prstGeom prst="rect">
              <a:avLst/>
            </a:prstGeom>
            <a:noFill/>
            <a:ln w="12700">
              <a:noFill/>
              <a:miter lim="800000"/>
              <a:headEnd/>
              <a:tailEnd/>
            </a:ln>
            <a:effectLst/>
          </p:spPr>
          <p:txBody>
            <a:bodyPr wrap="none" lIns="90488" tIns="44450" rIns="90488" bIns="44450">
              <a:spAutoFit/>
            </a:bodyPr>
            <a:lstStyle/>
            <a:p>
              <a:pPr eaLnBrk="0" hangingPunct="0"/>
              <a:r>
                <a:rPr lang="en-US" sz="1200">
                  <a:latin typeface="Times New Roman" charset="0"/>
                </a:rPr>
                <a:t>Laser in</a:t>
              </a:r>
            </a:p>
          </p:txBody>
        </p:sp>
        <p:grpSp>
          <p:nvGrpSpPr>
            <p:cNvPr id="86031" name="Group 15"/>
            <p:cNvGrpSpPr>
              <a:grpSpLocks/>
            </p:cNvGrpSpPr>
            <p:nvPr/>
          </p:nvGrpSpPr>
          <p:grpSpPr bwMode="auto">
            <a:xfrm flipV="1">
              <a:off x="2648" y="2836"/>
              <a:ext cx="1117" cy="859"/>
              <a:chOff x="1994" y="1548"/>
              <a:chExt cx="1975" cy="1485"/>
            </a:xfrm>
          </p:grpSpPr>
          <p:sp>
            <p:nvSpPr>
              <p:cNvPr id="86032" name="AutoShape 16"/>
              <p:cNvSpPr>
                <a:spLocks noChangeArrowheads="1"/>
              </p:cNvSpPr>
              <p:nvPr/>
            </p:nvSpPr>
            <p:spPr bwMode="auto">
              <a:xfrm rot="20160000">
                <a:off x="2533" y="1548"/>
                <a:ext cx="1085" cy="547"/>
              </a:xfrm>
              <a:prstGeom prst="parallelogram">
                <a:avLst>
                  <a:gd name="adj" fmla="val 49579"/>
                </a:avLst>
              </a:prstGeom>
              <a:gradFill rotWithShape="0">
                <a:gsLst>
                  <a:gs pos="0">
                    <a:srgbClr val="C1CEFF">
                      <a:gamma/>
                      <a:tint val="30196"/>
                      <a:invGamma/>
                    </a:srgbClr>
                  </a:gs>
                  <a:gs pos="100000">
                    <a:srgbClr val="C1CEFF"/>
                  </a:gs>
                </a:gsLst>
                <a:lin ang="18900000" scaled="1"/>
              </a:gradFill>
              <a:ln w="12700">
                <a:noFill/>
                <a:miter lim="800000"/>
                <a:headEnd/>
                <a:tailEnd/>
              </a:ln>
              <a:effectLst/>
            </p:spPr>
            <p:txBody>
              <a:bodyPr wrap="none" anchor="ctr"/>
              <a:lstStyle/>
              <a:p>
                <a:endParaRPr lang="en-US"/>
              </a:p>
            </p:txBody>
          </p:sp>
          <p:sp>
            <p:nvSpPr>
              <p:cNvPr id="86033" name="Freeform 17"/>
              <p:cNvSpPr>
                <a:spLocks/>
              </p:cNvSpPr>
              <p:nvPr/>
            </p:nvSpPr>
            <p:spPr bwMode="auto">
              <a:xfrm>
                <a:off x="1994" y="1581"/>
                <a:ext cx="1975" cy="1452"/>
              </a:xfrm>
              <a:custGeom>
                <a:avLst/>
                <a:gdLst/>
                <a:ahLst/>
                <a:cxnLst>
                  <a:cxn ang="0">
                    <a:pos x="380" y="0"/>
                  </a:cxn>
                  <a:cxn ang="0">
                    <a:pos x="1974" y="553"/>
                  </a:cxn>
                  <a:cxn ang="0">
                    <a:pos x="0" y="1451"/>
                  </a:cxn>
                  <a:cxn ang="0">
                    <a:pos x="380" y="0"/>
                  </a:cxn>
                </a:cxnLst>
                <a:rect l="0" t="0" r="r" b="b"/>
                <a:pathLst>
                  <a:path w="1975" h="1452">
                    <a:moveTo>
                      <a:pt x="380" y="0"/>
                    </a:moveTo>
                    <a:lnTo>
                      <a:pt x="1974" y="553"/>
                    </a:lnTo>
                    <a:lnTo>
                      <a:pt x="0" y="1451"/>
                    </a:lnTo>
                    <a:lnTo>
                      <a:pt x="380" y="0"/>
                    </a:lnTo>
                  </a:path>
                </a:pathLst>
              </a:custGeom>
              <a:solidFill>
                <a:schemeClr val="bg1"/>
              </a:solidFill>
              <a:ln w="12700" cap="rnd" cmpd="sng">
                <a:noFill/>
                <a:prstDash val="solid"/>
                <a:round/>
                <a:headEnd type="none" w="med" len="med"/>
                <a:tailEnd type="none" w="med" len="med"/>
              </a:ln>
              <a:effectLst/>
            </p:spPr>
            <p:txBody>
              <a:bodyPr/>
              <a:lstStyle/>
              <a:p>
                <a:endParaRPr lang="en-US"/>
              </a:p>
            </p:txBody>
          </p:sp>
        </p:grpSp>
        <p:sp>
          <p:nvSpPr>
            <p:cNvPr id="86034" name="Freeform 18"/>
            <p:cNvSpPr>
              <a:spLocks/>
            </p:cNvSpPr>
            <p:nvPr/>
          </p:nvSpPr>
          <p:spPr bwMode="auto">
            <a:xfrm flipV="1">
              <a:off x="3319" y="3529"/>
              <a:ext cx="137" cy="122"/>
            </a:xfrm>
            <a:custGeom>
              <a:avLst/>
              <a:gdLst/>
              <a:ahLst/>
              <a:cxnLst>
                <a:cxn ang="0">
                  <a:pos x="241" y="0"/>
                </a:cxn>
                <a:cxn ang="0">
                  <a:pos x="101" y="61"/>
                </a:cxn>
                <a:cxn ang="0">
                  <a:pos x="0" y="210"/>
                </a:cxn>
              </a:cxnLst>
              <a:rect l="0" t="0" r="r" b="b"/>
              <a:pathLst>
                <a:path w="242" h="211">
                  <a:moveTo>
                    <a:pt x="241" y="0"/>
                  </a:moveTo>
                  <a:lnTo>
                    <a:pt x="101" y="61"/>
                  </a:lnTo>
                  <a:lnTo>
                    <a:pt x="0" y="210"/>
                  </a:lnTo>
                </a:path>
              </a:pathLst>
            </a:custGeom>
            <a:noFill/>
            <a:ln w="50800" cap="rnd" cmpd="sng">
              <a:solidFill>
                <a:srgbClr val="063DE8"/>
              </a:solidFill>
              <a:prstDash val="sysDot"/>
              <a:round/>
              <a:headEnd type="none" w="med" len="med"/>
              <a:tailEnd type="none" w="med" len="med"/>
            </a:ln>
            <a:effectLst/>
          </p:spPr>
          <p:txBody>
            <a:bodyPr/>
            <a:lstStyle/>
            <a:p>
              <a:endParaRPr lang="en-US"/>
            </a:p>
          </p:txBody>
        </p:sp>
        <p:sp>
          <p:nvSpPr>
            <p:cNvPr id="86035" name="Line 19"/>
            <p:cNvSpPr>
              <a:spLocks noChangeShapeType="1"/>
            </p:cNvSpPr>
            <p:nvPr/>
          </p:nvSpPr>
          <p:spPr bwMode="auto">
            <a:xfrm flipV="1">
              <a:off x="3491" y="3670"/>
              <a:ext cx="1128" cy="0"/>
            </a:xfrm>
            <a:prstGeom prst="line">
              <a:avLst/>
            </a:prstGeom>
            <a:noFill/>
            <a:ln w="76200">
              <a:solidFill>
                <a:srgbClr val="063DE8"/>
              </a:solidFill>
              <a:round/>
              <a:headEnd/>
              <a:tailEnd/>
            </a:ln>
            <a:effectLst/>
          </p:spPr>
          <p:txBody>
            <a:bodyPr wrap="none" anchor="ctr"/>
            <a:lstStyle/>
            <a:p>
              <a:endParaRPr lang="en-US"/>
            </a:p>
          </p:txBody>
        </p:sp>
        <p:sp>
          <p:nvSpPr>
            <p:cNvPr id="86036" name="Rectangle 20"/>
            <p:cNvSpPr>
              <a:spLocks noChangeArrowheads="1"/>
            </p:cNvSpPr>
            <p:nvPr/>
          </p:nvSpPr>
          <p:spPr bwMode="auto">
            <a:xfrm rot="10800000" flipV="1">
              <a:off x="3849" y="2740"/>
              <a:ext cx="1140" cy="344"/>
            </a:xfrm>
            <a:prstGeom prst="rect">
              <a:avLst/>
            </a:prstGeom>
            <a:noFill/>
            <a:ln w="12700">
              <a:noFill/>
              <a:miter lim="800000"/>
              <a:headEnd/>
              <a:tailEnd/>
            </a:ln>
            <a:effectLst/>
          </p:spPr>
          <p:txBody>
            <a:bodyPr wrap="none" lIns="90488" tIns="44450" rIns="90488" bIns="44450">
              <a:spAutoFit/>
            </a:bodyPr>
            <a:lstStyle/>
            <a:p>
              <a:pPr eaLnBrk="0" hangingPunct="0"/>
              <a:r>
                <a:rPr lang="en-US" sz="1000">
                  <a:latin typeface="Times New Roman" charset="0"/>
                </a:rPr>
                <a:t>Scan width can be adjusted </a:t>
              </a:r>
            </a:p>
            <a:p>
              <a:pPr eaLnBrk="0" hangingPunct="0"/>
              <a:r>
                <a:rPr lang="en-US" sz="1000">
                  <a:latin typeface="Times New Roman" charset="0"/>
                </a:rPr>
                <a:t>Note that laser light is delivered</a:t>
              </a:r>
            </a:p>
            <a:p>
              <a:pPr eaLnBrk="0" hangingPunct="0"/>
              <a:r>
                <a:rPr lang="en-US" sz="1000">
                  <a:latin typeface="Times New Roman" charset="0"/>
                </a:rPr>
                <a:t>via a standard objective.</a:t>
              </a:r>
            </a:p>
          </p:txBody>
        </p:sp>
        <p:sp>
          <p:nvSpPr>
            <p:cNvPr id="86037" name="Text Box 21"/>
            <p:cNvSpPr txBox="1">
              <a:spLocks noChangeArrowheads="1"/>
            </p:cNvSpPr>
            <p:nvPr/>
          </p:nvSpPr>
          <p:spPr bwMode="auto">
            <a:xfrm>
              <a:off x="2700" y="3334"/>
              <a:ext cx="116" cy="291"/>
            </a:xfrm>
            <a:prstGeom prst="rect">
              <a:avLst/>
            </a:prstGeom>
            <a:noFill/>
            <a:ln w="9525">
              <a:noFill/>
              <a:miter lim="800000"/>
              <a:headEnd/>
              <a:tailEnd/>
            </a:ln>
            <a:effectLst/>
          </p:spPr>
          <p:txBody>
            <a:bodyPr wrap="none">
              <a:spAutoFit/>
            </a:bodyPr>
            <a:lstStyle/>
            <a:p>
              <a:pPr eaLnBrk="0" hangingPunct="0"/>
              <a:endParaRPr lang="en-US" sz="2400" dirty="0">
                <a:latin typeface="Times New Roman" charset="0"/>
              </a:endParaRPr>
            </a:p>
          </p:txBody>
        </p:sp>
        <p:sp>
          <p:nvSpPr>
            <p:cNvPr id="86038" name="Rectangle 22"/>
            <p:cNvSpPr>
              <a:spLocks noChangeArrowheads="1"/>
            </p:cNvSpPr>
            <p:nvPr/>
          </p:nvSpPr>
          <p:spPr bwMode="auto">
            <a:xfrm>
              <a:off x="3128" y="2173"/>
              <a:ext cx="1920"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6039" name="Freeform 23"/>
            <p:cNvSpPr>
              <a:spLocks/>
            </p:cNvSpPr>
            <p:nvPr/>
          </p:nvSpPr>
          <p:spPr bwMode="auto">
            <a:xfrm>
              <a:off x="2774" y="2392"/>
              <a:ext cx="2274" cy="297"/>
            </a:xfrm>
            <a:custGeom>
              <a:avLst/>
              <a:gdLst/>
              <a:ahLst/>
              <a:cxnLst>
                <a:cxn ang="0">
                  <a:pos x="1920" y="285"/>
                </a:cxn>
                <a:cxn ang="0">
                  <a:pos x="2274" y="6"/>
                </a:cxn>
                <a:cxn ang="0">
                  <a:pos x="354" y="0"/>
                </a:cxn>
                <a:cxn ang="0">
                  <a:pos x="0" y="288"/>
                </a:cxn>
                <a:cxn ang="0">
                  <a:pos x="1920" y="285"/>
                </a:cxn>
              </a:cxnLst>
              <a:rect l="0" t="0" r="r" b="b"/>
              <a:pathLst>
                <a:path w="2274" h="297">
                  <a:moveTo>
                    <a:pt x="1920" y="285"/>
                  </a:moveTo>
                  <a:cubicBezTo>
                    <a:pt x="1920" y="297"/>
                    <a:pt x="2256" y="12"/>
                    <a:pt x="2274" y="6"/>
                  </a:cubicBezTo>
                  <a:cubicBezTo>
                    <a:pt x="2250" y="18"/>
                    <a:pt x="372" y="18"/>
                    <a:pt x="354" y="0"/>
                  </a:cubicBezTo>
                  <a:cubicBezTo>
                    <a:pt x="332" y="2"/>
                    <a:pt x="22" y="284"/>
                    <a:pt x="0" y="288"/>
                  </a:cubicBezTo>
                  <a:cubicBezTo>
                    <a:pt x="0" y="288"/>
                    <a:pt x="1920" y="291"/>
                    <a:pt x="1920" y="285"/>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86040" name="Freeform 24"/>
            <p:cNvSpPr>
              <a:spLocks/>
            </p:cNvSpPr>
            <p:nvPr/>
          </p:nvSpPr>
          <p:spPr bwMode="auto">
            <a:xfrm>
              <a:off x="4697" y="2176"/>
              <a:ext cx="348" cy="501"/>
            </a:xfrm>
            <a:custGeom>
              <a:avLst/>
              <a:gdLst/>
              <a:ahLst/>
              <a:cxnLst>
                <a:cxn ang="0">
                  <a:pos x="348" y="225"/>
                </a:cxn>
                <a:cxn ang="0">
                  <a:pos x="3" y="501"/>
                </a:cxn>
                <a:cxn ang="0">
                  <a:pos x="0" y="258"/>
                </a:cxn>
                <a:cxn ang="0">
                  <a:pos x="345" y="0"/>
                </a:cxn>
                <a:cxn ang="0">
                  <a:pos x="348" y="210"/>
                </a:cxn>
              </a:cxnLst>
              <a:rect l="0" t="0" r="r" b="b"/>
              <a:pathLst>
                <a:path w="348" h="501">
                  <a:moveTo>
                    <a:pt x="348" y="225"/>
                  </a:moveTo>
                  <a:lnTo>
                    <a:pt x="3" y="501"/>
                  </a:lnTo>
                  <a:lnTo>
                    <a:pt x="0" y="258"/>
                  </a:lnTo>
                  <a:lnTo>
                    <a:pt x="345" y="0"/>
                  </a:lnTo>
                  <a:lnTo>
                    <a:pt x="348" y="210"/>
                  </a:lnTo>
                </a:path>
              </a:pathLst>
            </a:custGeom>
            <a:solidFill>
              <a:srgbClr val="DDDDDD">
                <a:alpha val="50000"/>
              </a:srgbClr>
            </a:solidFill>
            <a:ln w="6350" cap="flat" cmpd="sng">
              <a:solidFill>
                <a:schemeClr val="tx1"/>
              </a:solidFill>
              <a:prstDash val="solid"/>
              <a:round/>
              <a:headEnd/>
              <a:tailEnd/>
            </a:ln>
            <a:effectLst/>
          </p:spPr>
          <p:txBody>
            <a:bodyPr wrap="none" anchor="ctr"/>
            <a:lstStyle/>
            <a:p>
              <a:endParaRPr lang="en-US"/>
            </a:p>
          </p:txBody>
        </p:sp>
        <p:sp>
          <p:nvSpPr>
            <p:cNvPr id="86041" name="Freeform 25"/>
            <p:cNvSpPr>
              <a:spLocks/>
            </p:cNvSpPr>
            <p:nvPr/>
          </p:nvSpPr>
          <p:spPr bwMode="auto">
            <a:xfrm>
              <a:off x="2774" y="2176"/>
              <a:ext cx="354" cy="504"/>
            </a:xfrm>
            <a:custGeom>
              <a:avLst/>
              <a:gdLst/>
              <a:ahLst/>
              <a:cxnLst>
                <a:cxn ang="0">
                  <a:pos x="345" y="219"/>
                </a:cxn>
                <a:cxn ang="0">
                  <a:pos x="3" y="504"/>
                </a:cxn>
                <a:cxn ang="0">
                  <a:pos x="0" y="261"/>
                </a:cxn>
                <a:cxn ang="0">
                  <a:pos x="354" y="0"/>
                </a:cxn>
                <a:cxn ang="0">
                  <a:pos x="348" y="213"/>
                </a:cxn>
              </a:cxnLst>
              <a:rect l="0" t="0" r="r" b="b"/>
              <a:pathLst>
                <a:path w="354" h="504">
                  <a:moveTo>
                    <a:pt x="345" y="219"/>
                  </a:moveTo>
                  <a:lnTo>
                    <a:pt x="3" y="504"/>
                  </a:lnTo>
                  <a:lnTo>
                    <a:pt x="0" y="261"/>
                  </a:lnTo>
                  <a:lnTo>
                    <a:pt x="354" y="0"/>
                  </a:lnTo>
                  <a:lnTo>
                    <a:pt x="348" y="213"/>
                  </a:lnTo>
                </a:path>
              </a:pathLst>
            </a:custGeom>
            <a:solidFill>
              <a:srgbClr val="DDDDDD">
                <a:alpha val="50000"/>
              </a:srgbClr>
            </a:solidFill>
            <a:ln w="6350" cap="flat" cmpd="sng">
              <a:solidFill>
                <a:schemeClr val="tx1"/>
              </a:solidFill>
              <a:prstDash val="solid"/>
              <a:round/>
              <a:headEnd/>
              <a:tailEnd/>
            </a:ln>
            <a:effectLst/>
          </p:spPr>
          <p:txBody>
            <a:bodyPr wrap="none" anchor="ctr"/>
            <a:lstStyle/>
            <a:p>
              <a:endParaRPr lang="en-US"/>
            </a:p>
          </p:txBody>
        </p:sp>
        <p:sp>
          <p:nvSpPr>
            <p:cNvPr id="86042" name="Freeform 26"/>
            <p:cNvSpPr>
              <a:spLocks/>
            </p:cNvSpPr>
            <p:nvPr/>
          </p:nvSpPr>
          <p:spPr bwMode="auto">
            <a:xfrm>
              <a:off x="3785" y="2170"/>
              <a:ext cx="348" cy="501"/>
            </a:xfrm>
            <a:custGeom>
              <a:avLst/>
              <a:gdLst/>
              <a:ahLst/>
              <a:cxnLst>
                <a:cxn ang="0">
                  <a:pos x="348" y="225"/>
                </a:cxn>
                <a:cxn ang="0">
                  <a:pos x="3" y="501"/>
                </a:cxn>
                <a:cxn ang="0">
                  <a:pos x="0" y="258"/>
                </a:cxn>
                <a:cxn ang="0">
                  <a:pos x="345" y="0"/>
                </a:cxn>
                <a:cxn ang="0">
                  <a:pos x="348" y="210"/>
                </a:cxn>
              </a:cxnLst>
              <a:rect l="0" t="0" r="r" b="b"/>
              <a:pathLst>
                <a:path w="348" h="501">
                  <a:moveTo>
                    <a:pt x="348" y="225"/>
                  </a:moveTo>
                  <a:lnTo>
                    <a:pt x="3" y="501"/>
                  </a:lnTo>
                  <a:lnTo>
                    <a:pt x="0" y="258"/>
                  </a:lnTo>
                  <a:lnTo>
                    <a:pt x="345" y="0"/>
                  </a:lnTo>
                  <a:lnTo>
                    <a:pt x="348" y="210"/>
                  </a:lnTo>
                </a:path>
              </a:pathLst>
            </a:custGeom>
            <a:solidFill>
              <a:srgbClr val="DDDDDD">
                <a:alpha val="50000"/>
              </a:srgbClr>
            </a:solidFill>
            <a:ln w="6350" cap="rnd" cmpd="sng">
              <a:solidFill>
                <a:schemeClr val="tx1"/>
              </a:solidFill>
              <a:prstDash val="sysDot"/>
              <a:round/>
              <a:headEnd/>
              <a:tailEnd/>
            </a:ln>
            <a:effectLst/>
          </p:spPr>
          <p:txBody>
            <a:bodyPr wrap="none" anchor="ctr"/>
            <a:lstStyle/>
            <a:p>
              <a:endParaRPr lang="en-US"/>
            </a:p>
          </p:txBody>
        </p:sp>
        <p:sp>
          <p:nvSpPr>
            <p:cNvPr id="86043" name="Freeform 27"/>
            <p:cNvSpPr>
              <a:spLocks/>
            </p:cNvSpPr>
            <p:nvPr/>
          </p:nvSpPr>
          <p:spPr bwMode="auto">
            <a:xfrm flipH="1" flipV="1">
              <a:off x="3406" y="2508"/>
              <a:ext cx="452" cy="975"/>
            </a:xfrm>
            <a:custGeom>
              <a:avLst/>
              <a:gdLst/>
              <a:ahLst/>
              <a:cxnLst>
                <a:cxn ang="0">
                  <a:pos x="714" y="0"/>
                </a:cxn>
                <a:cxn ang="0">
                  <a:pos x="799" y="27"/>
                </a:cxn>
                <a:cxn ang="0">
                  <a:pos x="460" y="1464"/>
                </a:cxn>
                <a:cxn ang="0">
                  <a:pos x="384" y="1483"/>
                </a:cxn>
                <a:cxn ang="0">
                  <a:pos x="326" y="1406"/>
                </a:cxn>
                <a:cxn ang="0">
                  <a:pos x="240" y="1550"/>
                </a:cxn>
                <a:cxn ang="0">
                  <a:pos x="242" y="1419"/>
                </a:cxn>
                <a:cxn ang="0">
                  <a:pos x="216" y="1453"/>
                </a:cxn>
                <a:cxn ang="0">
                  <a:pos x="153" y="1598"/>
                </a:cxn>
                <a:cxn ang="0">
                  <a:pos x="183" y="1498"/>
                </a:cxn>
                <a:cxn ang="0">
                  <a:pos x="0" y="1685"/>
                </a:cxn>
                <a:cxn ang="0">
                  <a:pos x="714" y="0"/>
                </a:cxn>
              </a:cxnLst>
              <a:rect l="0" t="0" r="r" b="b"/>
              <a:pathLst>
                <a:path w="800" h="1686">
                  <a:moveTo>
                    <a:pt x="714" y="0"/>
                  </a:moveTo>
                  <a:lnTo>
                    <a:pt x="799" y="27"/>
                  </a:lnTo>
                  <a:lnTo>
                    <a:pt x="460" y="1464"/>
                  </a:lnTo>
                  <a:lnTo>
                    <a:pt x="384" y="1483"/>
                  </a:lnTo>
                  <a:lnTo>
                    <a:pt x="326" y="1406"/>
                  </a:lnTo>
                  <a:lnTo>
                    <a:pt x="240" y="1550"/>
                  </a:lnTo>
                  <a:lnTo>
                    <a:pt x="242" y="1419"/>
                  </a:lnTo>
                  <a:lnTo>
                    <a:pt x="216" y="1453"/>
                  </a:lnTo>
                  <a:lnTo>
                    <a:pt x="153" y="1598"/>
                  </a:lnTo>
                  <a:lnTo>
                    <a:pt x="183" y="1498"/>
                  </a:lnTo>
                  <a:lnTo>
                    <a:pt x="0" y="1685"/>
                  </a:lnTo>
                  <a:lnTo>
                    <a:pt x="714" y="0"/>
                  </a:lnTo>
                </a:path>
              </a:pathLst>
            </a:custGeom>
            <a:gradFill rotWithShape="0">
              <a:gsLst>
                <a:gs pos="0">
                  <a:srgbClr val="063DE8"/>
                </a:gs>
                <a:gs pos="100000">
                  <a:srgbClr val="063DE8">
                    <a:gamma/>
                    <a:tint val="0"/>
                    <a:invGamma/>
                  </a:srgbClr>
                </a:gs>
              </a:gsLst>
              <a:lin ang="5400000" scaled="1"/>
            </a:gradFill>
            <a:ln w="12700" cap="rnd" cmpd="sng">
              <a:noFill/>
              <a:prstDash val="solid"/>
              <a:round/>
              <a:headEnd type="none" w="med" len="med"/>
              <a:tailEnd type="none" w="med" len="med"/>
            </a:ln>
            <a:effectLst/>
          </p:spPr>
          <p:txBody>
            <a:bodyPr/>
            <a:lstStyle/>
            <a:p>
              <a:endParaRPr lang="en-US"/>
            </a:p>
          </p:txBody>
        </p:sp>
        <p:sp>
          <p:nvSpPr>
            <p:cNvPr id="86044" name="Freeform 28"/>
            <p:cNvSpPr>
              <a:spLocks/>
            </p:cNvSpPr>
            <p:nvPr/>
          </p:nvSpPr>
          <p:spPr bwMode="auto">
            <a:xfrm rot="11303285">
              <a:off x="2884" y="2506"/>
              <a:ext cx="503" cy="983"/>
            </a:xfrm>
            <a:custGeom>
              <a:avLst/>
              <a:gdLst/>
              <a:ahLst/>
              <a:cxnLst>
                <a:cxn ang="0">
                  <a:pos x="0" y="24"/>
                </a:cxn>
                <a:cxn ang="0">
                  <a:pos x="86" y="0"/>
                </a:cxn>
                <a:cxn ang="0">
                  <a:pos x="891" y="1438"/>
                </a:cxn>
                <a:cxn ang="0">
                  <a:pos x="804" y="1457"/>
                </a:cxn>
                <a:cxn ang="0">
                  <a:pos x="735" y="1520"/>
                </a:cxn>
                <a:cxn ang="0">
                  <a:pos x="660" y="1448"/>
                </a:cxn>
                <a:cxn ang="0">
                  <a:pos x="594" y="1577"/>
                </a:cxn>
                <a:cxn ang="0">
                  <a:pos x="569" y="1512"/>
                </a:cxn>
                <a:cxn ang="0">
                  <a:pos x="545" y="1669"/>
                </a:cxn>
                <a:cxn ang="0">
                  <a:pos x="526" y="1621"/>
                </a:cxn>
                <a:cxn ang="0">
                  <a:pos x="468" y="1697"/>
                </a:cxn>
                <a:cxn ang="0">
                  <a:pos x="0" y="24"/>
                </a:cxn>
              </a:cxnLst>
              <a:rect l="0" t="0" r="r" b="b"/>
              <a:pathLst>
                <a:path w="892" h="1698">
                  <a:moveTo>
                    <a:pt x="0" y="24"/>
                  </a:moveTo>
                  <a:lnTo>
                    <a:pt x="86" y="0"/>
                  </a:lnTo>
                  <a:lnTo>
                    <a:pt x="891" y="1438"/>
                  </a:lnTo>
                  <a:lnTo>
                    <a:pt x="804" y="1457"/>
                  </a:lnTo>
                  <a:lnTo>
                    <a:pt x="735" y="1520"/>
                  </a:lnTo>
                  <a:lnTo>
                    <a:pt x="660" y="1448"/>
                  </a:lnTo>
                  <a:lnTo>
                    <a:pt x="594" y="1577"/>
                  </a:lnTo>
                  <a:lnTo>
                    <a:pt x="569" y="1512"/>
                  </a:lnTo>
                  <a:lnTo>
                    <a:pt x="545" y="1669"/>
                  </a:lnTo>
                  <a:lnTo>
                    <a:pt x="526" y="1621"/>
                  </a:lnTo>
                  <a:lnTo>
                    <a:pt x="468" y="1697"/>
                  </a:lnTo>
                  <a:lnTo>
                    <a:pt x="0" y="24"/>
                  </a:lnTo>
                </a:path>
              </a:pathLst>
            </a:custGeom>
            <a:gradFill rotWithShape="0">
              <a:gsLst>
                <a:gs pos="0">
                  <a:srgbClr val="063DE8"/>
                </a:gs>
                <a:gs pos="100000">
                  <a:srgbClr val="063DE8">
                    <a:gamma/>
                    <a:tint val="50196"/>
                    <a:invGamma/>
                  </a:srgbClr>
                </a:gs>
              </a:gsLst>
              <a:lin ang="5400000" scaled="1"/>
            </a:gradFill>
            <a:ln w="12700" cap="rnd" cmpd="sng">
              <a:noFill/>
              <a:prstDash val="solid"/>
              <a:round/>
              <a:headEnd type="none" w="med" len="med"/>
              <a:tailEnd type="none" w="med" len="med"/>
            </a:ln>
            <a:effectLst/>
          </p:spPr>
          <p:txBody>
            <a:bodyPr/>
            <a:lstStyle/>
            <a:p>
              <a:endParaRPr lang="en-US"/>
            </a:p>
          </p:txBody>
        </p:sp>
        <p:sp>
          <p:nvSpPr>
            <p:cNvPr id="86045" name="Rectangle 29"/>
            <p:cNvSpPr>
              <a:spLocks noChangeArrowheads="1"/>
            </p:cNvSpPr>
            <p:nvPr/>
          </p:nvSpPr>
          <p:spPr bwMode="auto">
            <a:xfrm>
              <a:off x="2780" y="2440"/>
              <a:ext cx="1920" cy="240"/>
            </a:xfrm>
            <a:prstGeom prst="rect">
              <a:avLst/>
            </a:prstGeom>
            <a:solidFill>
              <a:srgbClr val="DDDDDD">
                <a:alpha val="50000"/>
              </a:srgbClr>
            </a:solidFill>
            <a:ln w="9525">
              <a:solidFill>
                <a:schemeClr val="tx1"/>
              </a:solidFill>
              <a:miter lim="800000"/>
              <a:headEnd/>
              <a:tailEnd/>
            </a:ln>
            <a:effectLst/>
          </p:spPr>
          <p:txBody>
            <a:bodyPr wrap="none" anchor="ctr"/>
            <a:lstStyle/>
            <a:p>
              <a:endParaRPr lang="en-US"/>
            </a:p>
          </p:txBody>
        </p:sp>
        <p:sp>
          <p:nvSpPr>
            <p:cNvPr id="86046" name="AutoShape 30"/>
            <p:cNvSpPr>
              <a:spLocks noChangeArrowheads="1"/>
            </p:cNvSpPr>
            <p:nvPr/>
          </p:nvSpPr>
          <p:spPr bwMode="auto">
            <a:xfrm flipH="1" flipV="1">
              <a:off x="2935" y="2483"/>
              <a:ext cx="929" cy="146"/>
            </a:xfrm>
            <a:prstGeom prst="parallelogram">
              <a:avLst>
                <a:gd name="adj" fmla="val 108201"/>
              </a:avLst>
            </a:prstGeom>
            <a:solidFill>
              <a:srgbClr val="474747">
                <a:alpha val="50000"/>
              </a:srgbClr>
            </a:solidFill>
            <a:ln w="12700">
              <a:solidFill>
                <a:schemeClr val="tx1"/>
              </a:solidFill>
              <a:miter lim="800000"/>
              <a:headEnd/>
              <a:tailEnd/>
            </a:ln>
            <a:effectLst/>
          </p:spPr>
          <p:txBody>
            <a:bodyPr wrap="none" anchor="ctr"/>
            <a:lstStyle/>
            <a:p>
              <a:endParaRPr lang="en-US"/>
            </a:p>
          </p:txBody>
        </p:sp>
        <p:sp>
          <p:nvSpPr>
            <p:cNvPr id="86047" name="Freeform 31"/>
            <p:cNvSpPr>
              <a:spLocks/>
            </p:cNvSpPr>
            <p:nvPr/>
          </p:nvSpPr>
          <p:spPr bwMode="auto">
            <a:xfrm>
              <a:off x="3308" y="2507"/>
              <a:ext cx="152" cy="97"/>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48" name="Freeform 32"/>
            <p:cNvSpPr>
              <a:spLocks/>
            </p:cNvSpPr>
            <p:nvPr/>
          </p:nvSpPr>
          <p:spPr bwMode="auto">
            <a:xfrm>
              <a:off x="3228" y="2495"/>
              <a:ext cx="96" cy="117"/>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49" name="Freeform 33"/>
            <p:cNvSpPr>
              <a:spLocks/>
            </p:cNvSpPr>
            <p:nvPr/>
          </p:nvSpPr>
          <p:spPr bwMode="auto">
            <a:xfrm>
              <a:off x="3424" y="2523"/>
              <a:ext cx="168" cy="69"/>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50" name="Freeform 34"/>
            <p:cNvSpPr>
              <a:spLocks/>
            </p:cNvSpPr>
            <p:nvPr/>
          </p:nvSpPr>
          <p:spPr bwMode="auto">
            <a:xfrm rot="10800000" flipH="1">
              <a:off x="3544" y="2523"/>
              <a:ext cx="168" cy="77"/>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51" name="Freeform 35"/>
            <p:cNvSpPr>
              <a:spLocks/>
            </p:cNvSpPr>
            <p:nvPr/>
          </p:nvSpPr>
          <p:spPr bwMode="auto">
            <a:xfrm>
              <a:off x="3064" y="2495"/>
              <a:ext cx="104" cy="89"/>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52" name="Freeform 36"/>
            <p:cNvSpPr>
              <a:spLocks/>
            </p:cNvSpPr>
            <p:nvPr/>
          </p:nvSpPr>
          <p:spPr bwMode="auto">
            <a:xfrm flipV="1">
              <a:off x="3140" y="2535"/>
              <a:ext cx="104" cy="89"/>
            </a:xfrm>
            <a:custGeom>
              <a:avLst/>
              <a:gdLst/>
              <a:ahLst/>
              <a:cxnLst>
                <a:cxn ang="0">
                  <a:pos x="76" y="9"/>
                </a:cxn>
                <a:cxn ang="0">
                  <a:pos x="0" y="89"/>
                </a:cxn>
                <a:cxn ang="0">
                  <a:pos x="76" y="121"/>
                </a:cxn>
                <a:cxn ang="0">
                  <a:pos x="96" y="169"/>
                </a:cxn>
                <a:cxn ang="0">
                  <a:pos x="116" y="177"/>
                </a:cxn>
                <a:cxn ang="0">
                  <a:pos x="136" y="141"/>
                </a:cxn>
                <a:cxn ang="0">
                  <a:pos x="168" y="65"/>
                </a:cxn>
                <a:cxn ang="0">
                  <a:pos x="120" y="1"/>
                </a:cxn>
                <a:cxn ang="0">
                  <a:pos x="84" y="5"/>
                </a:cxn>
                <a:cxn ang="0">
                  <a:pos x="72" y="21"/>
                </a:cxn>
                <a:cxn ang="0">
                  <a:pos x="12" y="77"/>
                </a:cxn>
              </a:cxnLst>
              <a:rect l="0" t="0" r="r" b="b"/>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a:effectLst/>
          </p:spPr>
          <p:txBody>
            <a:bodyPr wrap="none" anchor="ctr"/>
            <a:lstStyle/>
            <a:p>
              <a:endParaRPr lang="en-US"/>
            </a:p>
          </p:txBody>
        </p:sp>
        <p:sp>
          <p:nvSpPr>
            <p:cNvPr id="86053" name="Rectangle 37"/>
            <p:cNvSpPr>
              <a:spLocks noChangeArrowheads="1"/>
            </p:cNvSpPr>
            <p:nvPr/>
          </p:nvSpPr>
          <p:spPr bwMode="auto">
            <a:xfrm rot="10800000" flipV="1">
              <a:off x="3335" y="1908"/>
              <a:ext cx="1433" cy="248"/>
            </a:xfrm>
            <a:prstGeom prst="rect">
              <a:avLst/>
            </a:prstGeom>
            <a:noFill/>
            <a:ln w="12700">
              <a:noFill/>
              <a:miter lim="800000"/>
              <a:headEnd/>
              <a:tailEnd/>
            </a:ln>
            <a:effectLst/>
          </p:spPr>
          <p:txBody>
            <a:bodyPr wrap="none" lIns="90488" tIns="44450" rIns="90488" bIns="44450">
              <a:spAutoFit/>
            </a:bodyPr>
            <a:lstStyle/>
            <a:p>
              <a:pPr eaLnBrk="0" hangingPunct="0"/>
              <a:r>
                <a:rPr lang="en-US" sz="1000">
                  <a:latin typeface="Times New Roman" charset="0"/>
                </a:rPr>
                <a:t>Cells in tissue culture disk are imaged on</a:t>
              </a:r>
            </a:p>
            <a:p>
              <a:pPr eaLnBrk="0" hangingPunct="0"/>
              <a:r>
                <a:rPr lang="en-US" sz="1000">
                  <a:latin typeface="Times New Roman" charset="0"/>
                </a:rPr>
                <a:t>an inverted  microscope stage</a:t>
              </a:r>
            </a:p>
          </p:txBody>
        </p:sp>
        <p:sp>
          <p:nvSpPr>
            <p:cNvPr id="86054" name="Line 38"/>
            <p:cNvSpPr>
              <a:spLocks noChangeShapeType="1"/>
            </p:cNvSpPr>
            <p:nvPr/>
          </p:nvSpPr>
          <p:spPr bwMode="auto">
            <a:xfrm flipV="1">
              <a:off x="3051" y="2742"/>
              <a:ext cx="658"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grpSp>
      <p:grpSp>
        <p:nvGrpSpPr>
          <p:cNvPr id="86055" name="Group 39"/>
          <p:cNvGrpSpPr>
            <a:grpSpLocks/>
          </p:cNvGrpSpPr>
          <p:nvPr/>
        </p:nvGrpSpPr>
        <p:grpSpPr bwMode="auto">
          <a:xfrm>
            <a:off x="5010150" y="1225550"/>
            <a:ext cx="3892550" cy="4870450"/>
            <a:chOff x="2652" y="688"/>
            <a:chExt cx="2452" cy="3068"/>
          </a:xfrm>
        </p:grpSpPr>
        <p:sp>
          <p:nvSpPr>
            <p:cNvPr id="86056" name="Rectangle 40"/>
            <p:cNvSpPr>
              <a:spLocks noChangeArrowheads="1"/>
            </p:cNvSpPr>
            <p:nvPr/>
          </p:nvSpPr>
          <p:spPr bwMode="auto">
            <a:xfrm>
              <a:off x="2652" y="3561"/>
              <a:ext cx="210" cy="195"/>
            </a:xfrm>
            <a:prstGeom prst="rect">
              <a:avLst/>
            </a:prstGeom>
            <a:noFill/>
            <a:ln w="12700">
              <a:noFill/>
              <a:miter lim="800000"/>
              <a:headEnd/>
              <a:tailEnd/>
            </a:ln>
            <a:effectLst/>
          </p:spPr>
          <p:txBody>
            <a:bodyPr wrap="none" anchor="ctr"/>
            <a:lstStyle/>
            <a:p>
              <a:endParaRPr lang="en-US"/>
            </a:p>
          </p:txBody>
        </p:sp>
        <p:sp>
          <p:nvSpPr>
            <p:cNvPr id="86057" name="Rectangle 41"/>
            <p:cNvSpPr>
              <a:spLocks noChangeArrowheads="1"/>
            </p:cNvSpPr>
            <p:nvPr/>
          </p:nvSpPr>
          <p:spPr bwMode="auto">
            <a:xfrm>
              <a:off x="2922" y="3561"/>
              <a:ext cx="280" cy="195"/>
            </a:xfrm>
            <a:prstGeom prst="rect">
              <a:avLst/>
            </a:prstGeom>
            <a:noFill/>
            <a:ln w="12700">
              <a:noFill/>
              <a:miter lim="800000"/>
              <a:headEnd/>
              <a:tailEnd/>
            </a:ln>
            <a:effectLst/>
          </p:spPr>
          <p:txBody>
            <a:bodyPr wrap="none" anchor="ctr"/>
            <a:lstStyle/>
            <a:p>
              <a:endParaRPr lang="en-US"/>
            </a:p>
          </p:txBody>
        </p:sp>
        <p:sp>
          <p:nvSpPr>
            <p:cNvPr id="86058" name="Rectangle 42"/>
            <p:cNvSpPr>
              <a:spLocks noChangeArrowheads="1"/>
            </p:cNvSpPr>
            <p:nvPr/>
          </p:nvSpPr>
          <p:spPr bwMode="auto">
            <a:xfrm>
              <a:off x="3194" y="3561"/>
              <a:ext cx="346" cy="195"/>
            </a:xfrm>
            <a:prstGeom prst="rect">
              <a:avLst/>
            </a:prstGeom>
            <a:noFill/>
            <a:ln w="12700">
              <a:noFill/>
              <a:miter lim="800000"/>
              <a:headEnd/>
              <a:tailEnd/>
            </a:ln>
            <a:effectLst/>
          </p:spPr>
          <p:txBody>
            <a:bodyPr wrap="none" anchor="ctr"/>
            <a:lstStyle/>
            <a:p>
              <a:endParaRPr lang="en-US"/>
            </a:p>
          </p:txBody>
        </p:sp>
        <p:sp>
          <p:nvSpPr>
            <p:cNvPr id="86059" name="Rectangle 43"/>
            <p:cNvSpPr>
              <a:spLocks noChangeArrowheads="1"/>
            </p:cNvSpPr>
            <p:nvPr/>
          </p:nvSpPr>
          <p:spPr bwMode="auto">
            <a:xfrm>
              <a:off x="3481" y="3561"/>
              <a:ext cx="345" cy="195"/>
            </a:xfrm>
            <a:prstGeom prst="rect">
              <a:avLst/>
            </a:prstGeom>
            <a:noFill/>
            <a:ln w="12700">
              <a:noFill/>
              <a:miter lim="800000"/>
              <a:headEnd/>
              <a:tailEnd/>
            </a:ln>
            <a:effectLst/>
          </p:spPr>
          <p:txBody>
            <a:bodyPr wrap="none" anchor="ctr"/>
            <a:lstStyle/>
            <a:p>
              <a:endParaRPr lang="en-US"/>
            </a:p>
          </p:txBody>
        </p:sp>
        <p:sp>
          <p:nvSpPr>
            <p:cNvPr id="86060" name="Rectangle 44"/>
            <p:cNvSpPr>
              <a:spLocks noChangeArrowheads="1"/>
            </p:cNvSpPr>
            <p:nvPr/>
          </p:nvSpPr>
          <p:spPr bwMode="auto">
            <a:xfrm>
              <a:off x="3773" y="3561"/>
              <a:ext cx="346" cy="195"/>
            </a:xfrm>
            <a:prstGeom prst="rect">
              <a:avLst/>
            </a:prstGeom>
            <a:noFill/>
            <a:ln w="12700">
              <a:noFill/>
              <a:miter lim="800000"/>
              <a:headEnd/>
              <a:tailEnd/>
            </a:ln>
            <a:effectLst/>
          </p:spPr>
          <p:txBody>
            <a:bodyPr wrap="none" anchor="ctr"/>
            <a:lstStyle/>
            <a:p>
              <a:endParaRPr lang="en-US"/>
            </a:p>
          </p:txBody>
        </p:sp>
        <p:sp>
          <p:nvSpPr>
            <p:cNvPr id="86061" name="Rectangle 45"/>
            <p:cNvSpPr>
              <a:spLocks noChangeArrowheads="1"/>
            </p:cNvSpPr>
            <p:nvPr/>
          </p:nvSpPr>
          <p:spPr bwMode="auto">
            <a:xfrm>
              <a:off x="4058" y="3561"/>
              <a:ext cx="346" cy="195"/>
            </a:xfrm>
            <a:prstGeom prst="rect">
              <a:avLst/>
            </a:prstGeom>
            <a:noFill/>
            <a:ln w="12700">
              <a:noFill/>
              <a:miter lim="800000"/>
              <a:headEnd/>
              <a:tailEnd/>
            </a:ln>
            <a:effectLst/>
          </p:spPr>
          <p:txBody>
            <a:bodyPr wrap="none" anchor="ctr"/>
            <a:lstStyle/>
            <a:p>
              <a:endParaRPr lang="en-US"/>
            </a:p>
          </p:txBody>
        </p:sp>
        <p:grpSp>
          <p:nvGrpSpPr>
            <p:cNvPr id="86062" name="Group 46"/>
            <p:cNvGrpSpPr>
              <a:grpSpLocks/>
            </p:cNvGrpSpPr>
            <p:nvPr/>
          </p:nvGrpSpPr>
          <p:grpSpPr bwMode="auto">
            <a:xfrm>
              <a:off x="3053" y="2178"/>
              <a:ext cx="1869" cy="1519"/>
              <a:chOff x="2301" y="2517"/>
              <a:chExt cx="2101" cy="1727"/>
            </a:xfrm>
          </p:grpSpPr>
          <p:sp>
            <p:nvSpPr>
              <p:cNvPr id="86063" name="Freeform 47"/>
              <p:cNvSpPr>
                <a:spLocks/>
              </p:cNvSpPr>
              <p:nvPr/>
            </p:nvSpPr>
            <p:spPr bwMode="auto">
              <a:xfrm>
                <a:off x="2345" y="2521"/>
                <a:ext cx="2057" cy="1504"/>
              </a:xfrm>
              <a:custGeom>
                <a:avLst/>
                <a:gdLst/>
                <a:ahLst/>
                <a:cxnLst>
                  <a:cxn ang="0">
                    <a:pos x="0" y="0"/>
                  </a:cxn>
                  <a:cxn ang="0">
                    <a:pos x="0" y="1503"/>
                  </a:cxn>
                  <a:cxn ang="0">
                    <a:pos x="2056" y="1503"/>
                  </a:cxn>
                  <a:cxn ang="0">
                    <a:pos x="2056" y="0"/>
                  </a:cxn>
                  <a:cxn ang="0">
                    <a:pos x="0" y="0"/>
                  </a:cxn>
                </a:cxnLst>
                <a:rect l="0" t="0" r="r" b="b"/>
                <a:pathLst>
                  <a:path w="2057" h="1504">
                    <a:moveTo>
                      <a:pt x="0" y="0"/>
                    </a:moveTo>
                    <a:lnTo>
                      <a:pt x="0" y="1503"/>
                    </a:lnTo>
                    <a:lnTo>
                      <a:pt x="2056" y="1503"/>
                    </a:lnTo>
                    <a:lnTo>
                      <a:pt x="205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86064" name="Line 48"/>
              <p:cNvSpPr>
                <a:spLocks noChangeShapeType="1"/>
              </p:cNvSpPr>
              <p:nvPr/>
            </p:nvSpPr>
            <p:spPr bwMode="auto">
              <a:xfrm>
                <a:off x="2325" y="4024"/>
                <a:ext cx="16" cy="0"/>
              </a:xfrm>
              <a:prstGeom prst="line">
                <a:avLst/>
              </a:prstGeom>
              <a:noFill/>
              <a:ln w="12700">
                <a:solidFill>
                  <a:srgbClr val="000000"/>
                </a:solidFill>
                <a:round/>
                <a:headEnd/>
                <a:tailEnd/>
              </a:ln>
              <a:effectLst/>
            </p:spPr>
            <p:txBody>
              <a:bodyPr wrap="none" anchor="ctr"/>
              <a:lstStyle/>
              <a:p>
                <a:endParaRPr lang="en-US"/>
              </a:p>
            </p:txBody>
          </p:sp>
          <p:sp>
            <p:nvSpPr>
              <p:cNvPr id="86065" name="Line 49"/>
              <p:cNvSpPr>
                <a:spLocks noChangeShapeType="1"/>
              </p:cNvSpPr>
              <p:nvPr/>
            </p:nvSpPr>
            <p:spPr bwMode="auto">
              <a:xfrm>
                <a:off x="2325" y="3986"/>
                <a:ext cx="16" cy="0"/>
              </a:xfrm>
              <a:prstGeom prst="line">
                <a:avLst/>
              </a:prstGeom>
              <a:noFill/>
              <a:ln w="12700">
                <a:solidFill>
                  <a:srgbClr val="000000"/>
                </a:solidFill>
                <a:round/>
                <a:headEnd/>
                <a:tailEnd/>
              </a:ln>
              <a:effectLst/>
            </p:spPr>
            <p:txBody>
              <a:bodyPr wrap="none" anchor="ctr"/>
              <a:lstStyle/>
              <a:p>
                <a:endParaRPr lang="en-US"/>
              </a:p>
            </p:txBody>
          </p:sp>
          <p:sp>
            <p:nvSpPr>
              <p:cNvPr id="86066" name="Line 50"/>
              <p:cNvSpPr>
                <a:spLocks noChangeShapeType="1"/>
              </p:cNvSpPr>
              <p:nvPr/>
            </p:nvSpPr>
            <p:spPr bwMode="auto">
              <a:xfrm>
                <a:off x="2325" y="3951"/>
                <a:ext cx="16" cy="0"/>
              </a:xfrm>
              <a:prstGeom prst="line">
                <a:avLst/>
              </a:prstGeom>
              <a:noFill/>
              <a:ln w="12700">
                <a:solidFill>
                  <a:srgbClr val="000000"/>
                </a:solidFill>
                <a:round/>
                <a:headEnd/>
                <a:tailEnd/>
              </a:ln>
              <a:effectLst/>
            </p:spPr>
            <p:txBody>
              <a:bodyPr wrap="none" anchor="ctr"/>
              <a:lstStyle/>
              <a:p>
                <a:endParaRPr lang="en-US"/>
              </a:p>
            </p:txBody>
          </p:sp>
          <p:sp>
            <p:nvSpPr>
              <p:cNvPr id="86067" name="Line 51"/>
              <p:cNvSpPr>
                <a:spLocks noChangeShapeType="1"/>
              </p:cNvSpPr>
              <p:nvPr/>
            </p:nvSpPr>
            <p:spPr bwMode="auto">
              <a:xfrm>
                <a:off x="2325" y="3911"/>
                <a:ext cx="16" cy="0"/>
              </a:xfrm>
              <a:prstGeom prst="line">
                <a:avLst/>
              </a:prstGeom>
              <a:noFill/>
              <a:ln w="12700">
                <a:solidFill>
                  <a:srgbClr val="000000"/>
                </a:solidFill>
                <a:round/>
                <a:headEnd/>
                <a:tailEnd/>
              </a:ln>
              <a:effectLst/>
            </p:spPr>
            <p:txBody>
              <a:bodyPr wrap="none" anchor="ctr"/>
              <a:lstStyle/>
              <a:p>
                <a:endParaRPr lang="en-US"/>
              </a:p>
            </p:txBody>
          </p:sp>
          <p:sp>
            <p:nvSpPr>
              <p:cNvPr id="86068" name="Line 52"/>
              <p:cNvSpPr>
                <a:spLocks noChangeShapeType="1"/>
              </p:cNvSpPr>
              <p:nvPr/>
            </p:nvSpPr>
            <p:spPr bwMode="auto">
              <a:xfrm>
                <a:off x="2325" y="3875"/>
                <a:ext cx="16" cy="0"/>
              </a:xfrm>
              <a:prstGeom prst="line">
                <a:avLst/>
              </a:prstGeom>
              <a:noFill/>
              <a:ln w="12700">
                <a:solidFill>
                  <a:srgbClr val="000000"/>
                </a:solidFill>
                <a:round/>
                <a:headEnd/>
                <a:tailEnd/>
              </a:ln>
              <a:effectLst/>
            </p:spPr>
            <p:txBody>
              <a:bodyPr wrap="none" anchor="ctr"/>
              <a:lstStyle/>
              <a:p>
                <a:endParaRPr lang="en-US"/>
              </a:p>
            </p:txBody>
          </p:sp>
          <p:sp>
            <p:nvSpPr>
              <p:cNvPr id="86069" name="Line 53"/>
              <p:cNvSpPr>
                <a:spLocks noChangeShapeType="1"/>
              </p:cNvSpPr>
              <p:nvPr/>
            </p:nvSpPr>
            <p:spPr bwMode="auto">
              <a:xfrm>
                <a:off x="2325" y="3835"/>
                <a:ext cx="16" cy="0"/>
              </a:xfrm>
              <a:prstGeom prst="line">
                <a:avLst/>
              </a:prstGeom>
              <a:noFill/>
              <a:ln w="12700">
                <a:solidFill>
                  <a:srgbClr val="000000"/>
                </a:solidFill>
                <a:round/>
                <a:headEnd/>
                <a:tailEnd/>
              </a:ln>
              <a:effectLst/>
            </p:spPr>
            <p:txBody>
              <a:bodyPr wrap="none" anchor="ctr"/>
              <a:lstStyle/>
              <a:p>
                <a:endParaRPr lang="en-US"/>
              </a:p>
            </p:txBody>
          </p:sp>
          <p:sp>
            <p:nvSpPr>
              <p:cNvPr id="86070" name="Line 54"/>
              <p:cNvSpPr>
                <a:spLocks noChangeShapeType="1"/>
              </p:cNvSpPr>
              <p:nvPr/>
            </p:nvSpPr>
            <p:spPr bwMode="auto">
              <a:xfrm>
                <a:off x="2325" y="3799"/>
                <a:ext cx="16" cy="0"/>
              </a:xfrm>
              <a:prstGeom prst="line">
                <a:avLst/>
              </a:prstGeom>
              <a:noFill/>
              <a:ln w="12700">
                <a:solidFill>
                  <a:srgbClr val="000000"/>
                </a:solidFill>
                <a:round/>
                <a:headEnd/>
                <a:tailEnd/>
              </a:ln>
              <a:effectLst/>
            </p:spPr>
            <p:txBody>
              <a:bodyPr wrap="none" anchor="ctr"/>
              <a:lstStyle/>
              <a:p>
                <a:endParaRPr lang="en-US"/>
              </a:p>
            </p:txBody>
          </p:sp>
          <p:sp>
            <p:nvSpPr>
              <p:cNvPr id="86071" name="Line 55"/>
              <p:cNvSpPr>
                <a:spLocks noChangeShapeType="1"/>
              </p:cNvSpPr>
              <p:nvPr/>
            </p:nvSpPr>
            <p:spPr bwMode="auto">
              <a:xfrm>
                <a:off x="2325" y="3761"/>
                <a:ext cx="16" cy="0"/>
              </a:xfrm>
              <a:prstGeom prst="line">
                <a:avLst/>
              </a:prstGeom>
              <a:noFill/>
              <a:ln w="12700">
                <a:solidFill>
                  <a:srgbClr val="000000"/>
                </a:solidFill>
                <a:round/>
                <a:headEnd/>
                <a:tailEnd/>
              </a:ln>
              <a:effectLst/>
            </p:spPr>
            <p:txBody>
              <a:bodyPr wrap="none" anchor="ctr"/>
              <a:lstStyle/>
              <a:p>
                <a:endParaRPr lang="en-US"/>
              </a:p>
            </p:txBody>
          </p:sp>
          <p:sp>
            <p:nvSpPr>
              <p:cNvPr id="86072" name="Line 56"/>
              <p:cNvSpPr>
                <a:spLocks noChangeShapeType="1"/>
              </p:cNvSpPr>
              <p:nvPr/>
            </p:nvSpPr>
            <p:spPr bwMode="auto">
              <a:xfrm>
                <a:off x="2325" y="3724"/>
                <a:ext cx="16" cy="0"/>
              </a:xfrm>
              <a:prstGeom prst="line">
                <a:avLst/>
              </a:prstGeom>
              <a:noFill/>
              <a:ln w="12700">
                <a:solidFill>
                  <a:srgbClr val="000000"/>
                </a:solidFill>
                <a:round/>
                <a:headEnd/>
                <a:tailEnd/>
              </a:ln>
              <a:effectLst/>
            </p:spPr>
            <p:txBody>
              <a:bodyPr wrap="none" anchor="ctr"/>
              <a:lstStyle/>
              <a:p>
                <a:endParaRPr lang="en-US"/>
              </a:p>
            </p:txBody>
          </p:sp>
          <p:sp>
            <p:nvSpPr>
              <p:cNvPr id="86073" name="Line 57"/>
              <p:cNvSpPr>
                <a:spLocks noChangeShapeType="1"/>
              </p:cNvSpPr>
              <p:nvPr/>
            </p:nvSpPr>
            <p:spPr bwMode="auto">
              <a:xfrm>
                <a:off x="2325" y="3686"/>
                <a:ext cx="16" cy="0"/>
              </a:xfrm>
              <a:prstGeom prst="line">
                <a:avLst/>
              </a:prstGeom>
              <a:noFill/>
              <a:ln w="12700">
                <a:solidFill>
                  <a:srgbClr val="000000"/>
                </a:solidFill>
                <a:round/>
                <a:headEnd/>
                <a:tailEnd/>
              </a:ln>
              <a:effectLst/>
            </p:spPr>
            <p:txBody>
              <a:bodyPr wrap="none" anchor="ctr"/>
              <a:lstStyle/>
              <a:p>
                <a:endParaRPr lang="en-US"/>
              </a:p>
            </p:txBody>
          </p:sp>
          <p:sp>
            <p:nvSpPr>
              <p:cNvPr id="86074" name="Line 58"/>
              <p:cNvSpPr>
                <a:spLocks noChangeShapeType="1"/>
              </p:cNvSpPr>
              <p:nvPr/>
            </p:nvSpPr>
            <p:spPr bwMode="auto">
              <a:xfrm>
                <a:off x="2325" y="3651"/>
                <a:ext cx="16" cy="0"/>
              </a:xfrm>
              <a:prstGeom prst="line">
                <a:avLst/>
              </a:prstGeom>
              <a:noFill/>
              <a:ln w="12700">
                <a:solidFill>
                  <a:srgbClr val="000000"/>
                </a:solidFill>
                <a:round/>
                <a:headEnd/>
                <a:tailEnd/>
              </a:ln>
              <a:effectLst/>
            </p:spPr>
            <p:txBody>
              <a:bodyPr wrap="none" anchor="ctr"/>
              <a:lstStyle/>
              <a:p>
                <a:endParaRPr lang="en-US"/>
              </a:p>
            </p:txBody>
          </p:sp>
          <p:sp>
            <p:nvSpPr>
              <p:cNvPr id="86075" name="Line 59"/>
              <p:cNvSpPr>
                <a:spLocks noChangeShapeType="1"/>
              </p:cNvSpPr>
              <p:nvPr/>
            </p:nvSpPr>
            <p:spPr bwMode="auto">
              <a:xfrm>
                <a:off x="2325" y="3611"/>
                <a:ext cx="16" cy="0"/>
              </a:xfrm>
              <a:prstGeom prst="line">
                <a:avLst/>
              </a:prstGeom>
              <a:noFill/>
              <a:ln w="12700">
                <a:solidFill>
                  <a:srgbClr val="000000"/>
                </a:solidFill>
                <a:round/>
                <a:headEnd/>
                <a:tailEnd/>
              </a:ln>
              <a:effectLst/>
            </p:spPr>
            <p:txBody>
              <a:bodyPr wrap="none" anchor="ctr"/>
              <a:lstStyle/>
              <a:p>
                <a:endParaRPr lang="en-US"/>
              </a:p>
            </p:txBody>
          </p:sp>
          <p:sp>
            <p:nvSpPr>
              <p:cNvPr id="86076" name="Line 60"/>
              <p:cNvSpPr>
                <a:spLocks noChangeShapeType="1"/>
              </p:cNvSpPr>
              <p:nvPr/>
            </p:nvSpPr>
            <p:spPr bwMode="auto">
              <a:xfrm>
                <a:off x="2325" y="3574"/>
                <a:ext cx="16" cy="0"/>
              </a:xfrm>
              <a:prstGeom prst="line">
                <a:avLst/>
              </a:prstGeom>
              <a:noFill/>
              <a:ln w="12700">
                <a:solidFill>
                  <a:srgbClr val="000000"/>
                </a:solidFill>
                <a:round/>
                <a:headEnd/>
                <a:tailEnd/>
              </a:ln>
              <a:effectLst/>
            </p:spPr>
            <p:txBody>
              <a:bodyPr wrap="none" anchor="ctr"/>
              <a:lstStyle/>
              <a:p>
                <a:endParaRPr lang="en-US"/>
              </a:p>
            </p:txBody>
          </p:sp>
          <p:sp>
            <p:nvSpPr>
              <p:cNvPr id="86077" name="Line 61"/>
              <p:cNvSpPr>
                <a:spLocks noChangeShapeType="1"/>
              </p:cNvSpPr>
              <p:nvPr/>
            </p:nvSpPr>
            <p:spPr bwMode="auto">
              <a:xfrm>
                <a:off x="2325" y="3535"/>
                <a:ext cx="16" cy="0"/>
              </a:xfrm>
              <a:prstGeom prst="line">
                <a:avLst/>
              </a:prstGeom>
              <a:noFill/>
              <a:ln w="12700">
                <a:solidFill>
                  <a:srgbClr val="000000"/>
                </a:solidFill>
                <a:round/>
                <a:headEnd/>
                <a:tailEnd/>
              </a:ln>
              <a:effectLst/>
            </p:spPr>
            <p:txBody>
              <a:bodyPr wrap="none" anchor="ctr"/>
              <a:lstStyle/>
              <a:p>
                <a:endParaRPr lang="en-US"/>
              </a:p>
            </p:txBody>
          </p:sp>
          <p:sp>
            <p:nvSpPr>
              <p:cNvPr id="86078" name="Line 62"/>
              <p:cNvSpPr>
                <a:spLocks noChangeShapeType="1"/>
              </p:cNvSpPr>
              <p:nvPr/>
            </p:nvSpPr>
            <p:spPr bwMode="auto">
              <a:xfrm>
                <a:off x="2325" y="3500"/>
                <a:ext cx="16" cy="0"/>
              </a:xfrm>
              <a:prstGeom prst="line">
                <a:avLst/>
              </a:prstGeom>
              <a:noFill/>
              <a:ln w="12700">
                <a:solidFill>
                  <a:srgbClr val="000000"/>
                </a:solidFill>
                <a:round/>
                <a:headEnd/>
                <a:tailEnd/>
              </a:ln>
              <a:effectLst/>
            </p:spPr>
            <p:txBody>
              <a:bodyPr wrap="none" anchor="ctr"/>
              <a:lstStyle/>
              <a:p>
                <a:endParaRPr lang="en-US"/>
              </a:p>
            </p:txBody>
          </p:sp>
          <p:sp>
            <p:nvSpPr>
              <p:cNvPr id="86079" name="Line 63"/>
              <p:cNvSpPr>
                <a:spLocks noChangeShapeType="1"/>
              </p:cNvSpPr>
              <p:nvPr/>
            </p:nvSpPr>
            <p:spPr bwMode="auto">
              <a:xfrm>
                <a:off x="2325" y="3462"/>
                <a:ext cx="16" cy="0"/>
              </a:xfrm>
              <a:prstGeom prst="line">
                <a:avLst/>
              </a:prstGeom>
              <a:noFill/>
              <a:ln w="12700">
                <a:solidFill>
                  <a:srgbClr val="000000"/>
                </a:solidFill>
                <a:round/>
                <a:headEnd/>
                <a:tailEnd/>
              </a:ln>
              <a:effectLst/>
            </p:spPr>
            <p:txBody>
              <a:bodyPr wrap="none" anchor="ctr"/>
              <a:lstStyle/>
              <a:p>
                <a:endParaRPr lang="en-US"/>
              </a:p>
            </p:txBody>
          </p:sp>
          <p:sp>
            <p:nvSpPr>
              <p:cNvPr id="86080" name="Line 64"/>
              <p:cNvSpPr>
                <a:spLocks noChangeShapeType="1"/>
              </p:cNvSpPr>
              <p:nvPr/>
            </p:nvSpPr>
            <p:spPr bwMode="auto">
              <a:xfrm>
                <a:off x="2325" y="3424"/>
                <a:ext cx="16" cy="0"/>
              </a:xfrm>
              <a:prstGeom prst="line">
                <a:avLst/>
              </a:prstGeom>
              <a:noFill/>
              <a:ln w="12700">
                <a:solidFill>
                  <a:srgbClr val="000000"/>
                </a:solidFill>
                <a:round/>
                <a:headEnd/>
                <a:tailEnd/>
              </a:ln>
              <a:effectLst/>
            </p:spPr>
            <p:txBody>
              <a:bodyPr wrap="none" anchor="ctr"/>
              <a:lstStyle/>
              <a:p>
                <a:endParaRPr lang="en-US"/>
              </a:p>
            </p:txBody>
          </p:sp>
          <p:sp>
            <p:nvSpPr>
              <p:cNvPr id="86081" name="Line 65"/>
              <p:cNvSpPr>
                <a:spLocks noChangeShapeType="1"/>
              </p:cNvSpPr>
              <p:nvPr/>
            </p:nvSpPr>
            <p:spPr bwMode="auto">
              <a:xfrm>
                <a:off x="2325" y="3385"/>
                <a:ext cx="16" cy="0"/>
              </a:xfrm>
              <a:prstGeom prst="line">
                <a:avLst/>
              </a:prstGeom>
              <a:noFill/>
              <a:ln w="12700">
                <a:solidFill>
                  <a:srgbClr val="000000"/>
                </a:solidFill>
                <a:round/>
                <a:headEnd/>
                <a:tailEnd/>
              </a:ln>
              <a:effectLst/>
            </p:spPr>
            <p:txBody>
              <a:bodyPr wrap="none" anchor="ctr"/>
              <a:lstStyle/>
              <a:p>
                <a:endParaRPr lang="en-US"/>
              </a:p>
            </p:txBody>
          </p:sp>
          <p:sp>
            <p:nvSpPr>
              <p:cNvPr id="86082" name="Line 66"/>
              <p:cNvSpPr>
                <a:spLocks noChangeShapeType="1"/>
              </p:cNvSpPr>
              <p:nvPr/>
            </p:nvSpPr>
            <p:spPr bwMode="auto">
              <a:xfrm>
                <a:off x="2325" y="3347"/>
                <a:ext cx="16" cy="0"/>
              </a:xfrm>
              <a:prstGeom prst="line">
                <a:avLst/>
              </a:prstGeom>
              <a:noFill/>
              <a:ln w="12700">
                <a:solidFill>
                  <a:srgbClr val="000000"/>
                </a:solidFill>
                <a:round/>
                <a:headEnd/>
                <a:tailEnd/>
              </a:ln>
              <a:effectLst/>
            </p:spPr>
            <p:txBody>
              <a:bodyPr wrap="none" anchor="ctr"/>
              <a:lstStyle/>
              <a:p>
                <a:endParaRPr lang="en-US"/>
              </a:p>
            </p:txBody>
          </p:sp>
          <p:sp>
            <p:nvSpPr>
              <p:cNvPr id="86083" name="Line 67"/>
              <p:cNvSpPr>
                <a:spLocks noChangeShapeType="1"/>
              </p:cNvSpPr>
              <p:nvPr/>
            </p:nvSpPr>
            <p:spPr bwMode="auto">
              <a:xfrm>
                <a:off x="2325" y="3310"/>
                <a:ext cx="16" cy="0"/>
              </a:xfrm>
              <a:prstGeom prst="line">
                <a:avLst/>
              </a:prstGeom>
              <a:noFill/>
              <a:ln w="12700">
                <a:solidFill>
                  <a:srgbClr val="000000"/>
                </a:solidFill>
                <a:round/>
                <a:headEnd/>
                <a:tailEnd/>
              </a:ln>
              <a:effectLst/>
            </p:spPr>
            <p:txBody>
              <a:bodyPr wrap="none" anchor="ctr"/>
              <a:lstStyle/>
              <a:p>
                <a:endParaRPr lang="en-US"/>
              </a:p>
            </p:txBody>
          </p:sp>
          <p:sp>
            <p:nvSpPr>
              <p:cNvPr id="86084" name="Line 68"/>
              <p:cNvSpPr>
                <a:spLocks noChangeShapeType="1"/>
              </p:cNvSpPr>
              <p:nvPr/>
            </p:nvSpPr>
            <p:spPr bwMode="auto">
              <a:xfrm>
                <a:off x="2325" y="3274"/>
                <a:ext cx="16" cy="0"/>
              </a:xfrm>
              <a:prstGeom prst="line">
                <a:avLst/>
              </a:prstGeom>
              <a:noFill/>
              <a:ln w="12700">
                <a:solidFill>
                  <a:srgbClr val="000000"/>
                </a:solidFill>
                <a:round/>
                <a:headEnd/>
                <a:tailEnd/>
              </a:ln>
              <a:effectLst/>
            </p:spPr>
            <p:txBody>
              <a:bodyPr wrap="none" anchor="ctr"/>
              <a:lstStyle/>
              <a:p>
                <a:endParaRPr lang="en-US"/>
              </a:p>
            </p:txBody>
          </p:sp>
          <p:sp>
            <p:nvSpPr>
              <p:cNvPr id="86085" name="Line 69"/>
              <p:cNvSpPr>
                <a:spLocks noChangeShapeType="1"/>
              </p:cNvSpPr>
              <p:nvPr/>
            </p:nvSpPr>
            <p:spPr bwMode="auto">
              <a:xfrm>
                <a:off x="2325" y="3234"/>
                <a:ext cx="16" cy="0"/>
              </a:xfrm>
              <a:prstGeom prst="line">
                <a:avLst/>
              </a:prstGeom>
              <a:noFill/>
              <a:ln w="12700">
                <a:solidFill>
                  <a:srgbClr val="000000"/>
                </a:solidFill>
                <a:round/>
                <a:headEnd/>
                <a:tailEnd/>
              </a:ln>
              <a:effectLst/>
            </p:spPr>
            <p:txBody>
              <a:bodyPr wrap="none" anchor="ctr"/>
              <a:lstStyle/>
              <a:p>
                <a:endParaRPr lang="en-US"/>
              </a:p>
            </p:txBody>
          </p:sp>
          <p:sp>
            <p:nvSpPr>
              <p:cNvPr id="86086" name="Line 70"/>
              <p:cNvSpPr>
                <a:spLocks noChangeShapeType="1"/>
              </p:cNvSpPr>
              <p:nvPr/>
            </p:nvSpPr>
            <p:spPr bwMode="auto">
              <a:xfrm>
                <a:off x="2325" y="3199"/>
                <a:ext cx="16" cy="0"/>
              </a:xfrm>
              <a:prstGeom prst="line">
                <a:avLst/>
              </a:prstGeom>
              <a:noFill/>
              <a:ln w="12700">
                <a:solidFill>
                  <a:srgbClr val="000000"/>
                </a:solidFill>
                <a:round/>
                <a:headEnd/>
                <a:tailEnd/>
              </a:ln>
              <a:effectLst/>
            </p:spPr>
            <p:txBody>
              <a:bodyPr wrap="none" anchor="ctr"/>
              <a:lstStyle/>
              <a:p>
                <a:endParaRPr lang="en-US"/>
              </a:p>
            </p:txBody>
          </p:sp>
          <p:sp>
            <p:nvSpPr>
              <p:cNvPr id="86087" name="Line 71"/>
              <p:cNvSpPr>
                <a:spLocks noChangeShapeType="1"/>
              </p:cNvSpPr>
              <p:nvPr/>
            </p:nvSpPr>
            <p:spPr bwMode="auto">
              <a:xfrm>
                <a:off x="2325" y="3161"/>
                <a:ext cx="16" cy="0"/>
              </a:xfrm>
              <a:prstGeom prst="line">
                <a:avLst/>
              </a:prstGeom>
              <a:noFill/>
              <a:ln w="12700">
                <a:solidFill>
                  <a:srgbClr val="000000"/>
                </a:solidFill>
                <a:round/>
                <a:headEnd/>
                <a:tailEnd/>
              </a:ln>
              <a:effectLst/>
            </p:spPr>
            <p:txBody>
              <a:bodyPr wrap="none" anchor="ctr"/>
              <a:lstStyle/>
              <a:p>
                <a:endParaRPr lang="en-US"/>
              </a:p>
            </p:txBody>
          </p:sp>
          <p:sp>
            <p:nvSpPr>
              <p:cNvPr id="86088" name="Line 72"/>
              <p:cNvSpPr>
                <a:spLocks noChangeShapeType="1"/>
              </p:cNvSpPr>
              <p:nvPr/>
            </p:nvSpPr>
            <p:spPr bwMode="auto">
              <a:xfrm>
                <a:off x="2325" y="3122"/>
                <a:ext cx="16" cy="0"/>
              </a:xfrm>
              <a:prstGeom prst="line">
                <a:avLst/>
              </a:prstGeom>
              <a:noFill/>
              <a:ln w="12700">
                <a:solidFill>
                  <a:srgbClr val="000000"/>
                </a:solidFill>
                <a:round/>
                <a:headEnd/>
                <a:tailEnd/>
              </a:ln>
              <a:effectLst/>
            </p:spPr>
            <p:txBody>
              <a:bodyPr wrap="none" anchor="ctr"/>
              <a:lstStyle/>
              <a:p>
                <a:endParaRPr lang="en-US"/>
              </a:p>
            </p:txBody>
          </p:sp>
          <p:sp>
            <p:nvSpPr>
              <p:cNvPr id="86089" name="Line 73"/>
              <p:cNvSpPr>
                <a:spLocks noChangeShapeType="1"/>
              </p:cNvSpPr>
              <p:nvPr/>
            </p:nvSpPr>
            <p:spPr bwMode="auto">
              <a:xfrm>
                <a:off x="2325" y="3085"/>
                <a:ext cx="16" cy="0"/>
              </a:xfrm>
              <a:prstGeom prst="line">
                <a:avLst/>
              </a:prstGeom>
              <a:noFill/>
              <a:ln w="12700">
                <a:solidFill>
                  <a:srgbClr val="000000"/>
                </a:solidFill>
                <a:round/>
                <a:headEnd/>
                <a:tailEnd/>
              </a:ln>
              <a:effectLst/>
            </p:spPr>
            <p:txBody>
              <a:bodyPr wrap="none" anchor="ctr"/>
              <a:lstStyle/>
              <a:p>
                <a:endParaRPr lang="en-US"/>
              </a:p>
            </p:txBody>
          </p:sp>
          <p:sp>
            <p:nvSpPr>
              <p:cNvPr id="86090" name="Line 74"/>
              <p:cNvSpPr>
                <a:spLocks noChangeShapeType="1"/>
              </p:cNvSpPr>
              <p:nvPr/>
            </p:nvSpPr>
            <p:spPr bwMode="auto">
              <a:xfrm>
                <a:off x="2325" y="3049"/>
                <a:ext cx="16" cy="0"/>
              </a:xfrm>
              <a:prstGeom prst="line">
                <a:avLst/>
              </a:prstGeom>
              <a:noFill/>
              <a:ln w="12700">
                <a:solidFill>
                  <a:srgbClr val="000000"/>
                </a:solidFill>
                <a:round/>
                <a:headEnd/>
                <a:tailEnd/>
              </a:ln>
              <a:effectLst/>
            </p:spPr>
            <p:txBody>
              <a:bodyPr wrap="none" anchor="ctr"/>
              <a:lstStyle/>
              <a:p>
                <a:endParaRPr lang="en-US"/>
              </a:p>
            </p:txBody>
          </p:sp>
          <p:sp>
            <p:nvSpPr>
              <p:cNvPr id="86091" name="Line 75"/>
              <p:cNvSpPr>
                <a:spLocks noChangeShapeType="1"/>
              </p:cNvSpPr>
              <p:nvPr/>
            </p:nvSpPr>
            <p:spPr bwMode="auto">
              <a:xfrm>
                <a:off x="2325" y="3011"/>
                <a:ext cx="16" cy="0"/>
              </a:xfrm>
              <a:prstGeom prst="line">
                <a:avLst/>
              </a:prstGeom>
              <a:noFill/>
              <a:ln w="12700">
                <a:solidFill>
                  <a:srgbClr val="000000"/>
                </a:solidFill>
                <a:round/>
                <a:headEnd/>
                <a:tailEnd/>
              </a:ln>
              <a:effectLst/>
            </p:spPr>
            <p:txBody>
              <a:bodyPr wrap="none" anchor="ctr"/>
              <a:lstStyle/>
              <a:p>
                <a:endParaRPr lang="en-US"/>
              </a:p>
            </p:txBody>
          </p:sp>
          <p:sp>
            <p:nvSpPr>
              <p:cNvPr id="86092" name="Line 76"/>
              <p:cNvSpPr>
                <a:spLocks noChangeShapeType="1"/>
              </p:cNvSpPr>
              <p:nvPr/>
            </p:nvSpPr>
            <p:spPr bwMode="auto">
              <a:xfrm>
                <a:off x="2325" y="2974"/>
                <a:ext cx="16" cy="0"/>
              </a:xfrm>
              <a:prstGeom prst="line">
                <a:avLst/>
              </a:prstGeom>
              <a:noFill/>
              <a:ln w="12700">
                <a:solidFill>
                  <a:srgbClr val="000000"/>
                </a:solidFill>
                <a:round/>
                <a:headEnd/>
                <a:tailEnd/>
              </a:ln>
              <a:effectLst/>
            </p:spPr>
            <p:txBody>
              <a:bodyPr wrap="none" anchor="ctr"/>
              <a:lstStyle/>
              <a:p>
                <a:endParaRPr lang="en-US"/>
              </a:p>
            </p:txBody>
          </p:sp>
          <p:sp>
            <p:nvSpPr>
              <p:cNvPr id="86093" name="Line 77"/>
              <p:cNvSpPr>
                <a:spLocks noChangeShapeType="1"/>
              </p:cNvSpPr>
              <p:nvPr/>
            </p:nvSpPr>
            <p:spPr bwMode="auto">
              <a:xfrm>
                <a:off x="2325" y="2934"/>
                <a:ext cx="16" cy="0"/>
              </a:xfrm>
              <a:prstGeom prst="line">
                <a:avLst/>
              </a:prstGeom>
              <a:noFill/>
              <a:ln w="12700">
                <a:solidFill>
                  <a:srgbClr val="000000"/>
                </a:solidFill>
                <a:round/>
                <a:headEnd/>
                <a:tailEnd/>
              </a:ln>
              <a:effectLst/>
            </p:spPr>
            <p:txBody>
              <a:bodyPr wrap="none" anchor="ctr"/>
              <a:lstStyle/>
              <a:p>
                <a:endParaRPr lang="en-US"/>
              </a:p>
            </p:txBody>
          </p:sp>
          <p:sp>
            <p:nvSpPr>
              <p:cNvPr id="86094" name="Line 78"/>
              <p:cNvSpPr>
                <a:spLocks noChangeShapeType="1"/>
              </p:cNvSpPr>
              <p:nvPr/>
            </p:nvSpPr>
            <p:spPr bwMode="auto">
              <a:xfrm>
                <a:off x="2325" y="2897"/>
                <a:ext cx="16" cy="0"/>
              </a:xfrm>
              <a:prstGeom prst="line">
                <a:avLst/>
              </a:prstGeom>
              <a:noFill/>
              <a:ln w="12700">
                <a:solidFill>
                  <a:srgbClr val="000000"/>
                </a:solidFill>
                <a:round/>
                <a:headEnd/>
                <a:tailEnd/>
              </a:ln>
              <a:effectLst/>
            </p:spPr>
            <p:txBody>
              <a:bodyPr wrap="none" anchor="ctr"/>
              <a:lstStyle/>
              <a:p>
                <a:endParaRPr lang="en-US"/>
              </a:p>
            </p:txBody>
          </p:sp>
          <p:sp>
            <p:nvSpPr>
              <p:cNvPr id="86095" name="Line 79"/>
              <p:cNvSpPr>
                <a:spLocks noChangeShapeType="1"/>
              </p:cNvSpPr>
              <p:nvPr/>
            </p:nvSpPr>
            <p:spPr bwMode="auto">
              <a:xfrm>
                <a:off x="2325" y="2857"/>
                <a:ext cx="16" cy="0"/>
              </a:xfrm>
              <a:prstGeom prst="line">
                <a:avLst/>
              </a:prstGeom>
              <a:noFill/>
              <a:ln w="12700">
                <a:solidFill>
                  <a:srgbClr val="000000"/>
                </a:solidFill>
                <a:round/>
                <a:headEnd/>
                <a:tailEnd/>
              </a:ln>
              <a:effectLst/>
            </p:spPr>
            <p:txBody>
              <a:bodyPr wrap="none" anchor="ctr"/>
              <a:lstStyle/>
              <a:p>
                <a:endParaRPr lang="en-US"/>
              </a:p>
            </p:txBody>
          </p:sp>
          <p:sp>
            <p:nvSpPr>
              <p:cNvPr id="86096" name="Line 80"/>
              <p:cNvSpPr>
                <a:spLocks noChangeShapeType="1"/>
              </p:cNvSpPr>
              <p:nvPr/>
            </p:nvSpPr>
            <p:spPr bwMode="auto">
              <a:xfrm>
                <a:off x="2325" y="2822"/>
                <a:ext cx="16" cy="0"/>
              </a:xfrm>
              <a:prstGeom prst="line">
                <a:avLst/>
              </a:prstGeom>
              <a:noFill/>
              <a:ln w="12700">
                <a:solidFill>
                  <a:srgbClr val="000000"/>
                </a:solidFill>
                <a:round/>
                <a:headEnd/>
                <a:tailEnd/>
              </a:ln>
              <a:effectLst/>
            </p:spPr>
            <p:txBody>
              <a:bodyPr wrap="none" anchor="ctr"/>
              <a:lstStyle/>
              <a:p>
                <a:endParaRPr lang="en-US"/>
              </a:p>
            </p:txBody>
          </p:sp>
          <p:sp>
            <p:nvSpPr>
              <p:cNvPr id="86097" name="Line 81"/>
              <p:cNvSpPr>
                <a:spLocks noChangeShapeType="1"/>
              </p:cNvSpPr>
              <p:nvPr/>
            </p:nvSpPr>
            <p:spPr bwMode="auto">
              <a:xfrm>
                <a:off x="2325" y="2784"/>
                <a:ext cx="16" cy="0"/>
              </a:xfrm>
              <a:prstGeom prst="line">
                <a:avLst/>
              </a:prstGeom>
              <a:noFill/>
              <a:ln w="12700">
                <a:solidFill>
                  <a:srgbClr val="000000"/>
                </a:solidFill>
                <a:round/>
                <a:headEnd/>
                <a:tailEnd/>
              </a:ln>
              <a:effectLst/>
            </p:spPr>
            <p:txBody>
              <a:bodyPr wrap="none" anchor="ctr"/>
              <a:lstStyle/>
              <a:p>
                <a:endParaRPr lang="en-US"/>
              </a:p>
            </p:txBody>
          </p:sp>
          <p:sp>
            <p:nvSpPr>
              <p:cNvPr id="86098" name="Line 82"/>
              <p:cNvSpPr>
                <a:spLocks noChangeShapeType="1"/>
              </p:cNvSpPr>
              <p:nvPr/>
            </p:nvSpPr>
            <p:spPr bwMode="auto">
              <a:xfrm>
                <a:off x="2325" y="2746"/>
                <a:ext cx="16" cy="0"/>
              </a:xfrm>
              <a:prstGeom prst="line">
                <a:avLst/>
              </a:prstGeom>
              <a:noFill/>
              <a:ln w="12700">
                <a:solidFill>
                  <a:srgbClr val="000000"/>
                </a:solidFill>
                <a:round/>
                <a:headEnd/>
                <a:tailEnd/>
              </a:ln>
              <a:effectLst/>
            </p:spPr>
            <p:txBody>
              <a:bodyPr wrap="none" anchor="ctr"/>
              <a:lstStyle/>
              <a:p>
                <a:endParaRPr lang="en-US"/>
              </a:p>
            </p:txBody>
          </p:sp>
          <p:sp>
            <p:nvSpPr>
              <p:cNvPr id="86099" name="Line 83"/>
              <p:cNvSpPr>
                <a:spLocks noChangeShapeType="1"/>
              </p:cNvSpPr>
              <p:nvPr/>
            </p:nvSpPr>
            <p:spPr bwMode="auto">
              <a:xfrm>
                <a:off x="2325" y="2709"/>
                <a:ext cx="16" cy="0"/>
              </a:xfrm>
              <a:prstGeom prst="line">
                <a:avLst/>
              </a:prstGeom>
              <a:noFill/>
              <a:ln w="12700">
                <a:solidFill>
                  <a:srgbClr val="000000"/>
                </a:solidFill>
                <a:round/>
                <a:headEnd/>
                <a:tailEnd/>
              </a:ln>
              <a:effectLst/>
            </p:spPr>
            <p:txBody>
              <a:bodyPr wrap="none" anchor="ctr"/>
              <a:lstStyle/>
              <a:p>
                <a:endParaRPr lang="en-US"/>
              </a:p>
            </p:txBody>
          </p:sp>
          <p:sp>
            <p:nvSpPr>
              <p:cNvPr id="86100" name="Line 84"/>
              <p:cNvSpPr>
                <a:spLocks noChangeShapeType="1"/>
              </p:cNvSpPr>
              <p:nvPr/>
            </p:nvSpPr>
            <p:spPr bwMode="auto">
              <a:xfrm>
                <a:off x="2325" y="2672"/>
                <a:ext cx="16" cy="0"/>
              </a:xfrm>
              <a:prstGeom prst="line">
                <a:avLst/>
              </a:prstGeom>
              <a:noFill/>
              <a:ln w="12700">
                <a:solidFill>
                  <a:srgbClr val="000000"/>
                </a:solidFill>
                <a:round/>
                <a:headEnd/>
                <a:tailEnd/>
              </a:ln>
              <a:effectLst/>
            </p:spPr>
            <p:txBody>
              <a:bodyPr wrap="none" anchor="ctr"/>
              <a:lstStyle/>
              <a:p>
                <a:endParaRPr lang="en-US"/>
              </a:p>
            </p:txBody>
          </p:sp>
          <p:sp>
            <p:nvSpPr>
              <p:cNvPr id="86101" name="Line 85"/>
              <p:cNvSpPr>
                <a:spLocks noChangeShapeType="1"/>
              </p:cNvSpPr>
              <p:nvPr/>
            </p:nvSpPr>
            <p:spPr bwMode="auto">
              <a:xfrm>
                <a:off x="2325" y="2635"/>
                <a:ext cx="16" cy="0"/>
              </a:xfrm>
              <a:prstGeom prst="line">
                <a:avLst/>
              </a:prstGeom>
              <a:noFill/>
              <a:ln w="12700">
                <a:solidFill>
                  <a:srgbClr val="000000"/>
                </a:solidFill>
                <a:round/>
                <a:headEnd/>
                <a:tailEnd/>
              </a:ln>
              <a:effectLst/>
            </p:spPr>
            <p:txBody>
              <a:bodyPr wrap="none" anchor="ctr"/>
              <a:lstStyle/>
              <a:p>
                <a:endParaRPr lang="en-US"/>
              </a:p>
            </p:txBody>
          </p:sp>
          <p:sp>
            <p:nvSpPr>
              <p:cNvPr id="86102" name="Line 86"/>
              <p:cNvSpPr>
                <a:spLocks noChangeShapeType="1"/>
              </p:cNvSpPr>
              <p:nvPr/>
            </p:nvSpPr>
            <p:spPr bwMode="auto">
              <a:xfrm>
                <a:off x="2325" y="2597"/>
                <a:ext cx="16" cy="0"/>
              </a:xfrm>
              <a:prstGeom prst="line">
                <a:avLst/>
              </a:prstGeom>
              <a:noFill/>
              <a:ln w="12700">
                <a:solidFill>
                  <a:srgbClr val="000000"/>
                </a:solidFill>
                <a:round/>
                <a:headEnd/>
                <a:tailEnd/>
              </a:ln>
              <a:effectLst/>
            </p:spPr>
            <p:txBody>
              <a:bodyPr wrap="none" anchor="ctr"/>
              <a:lstStyle/>
              <a:p>
                <a:endParaRPr lang="en-US"/>
              </a:p>
            </p:txBody>
          </p:sp>
          <p:sp>
            <p:nvSpPr>
              <p:cNvPr id="86103" name="Line 87"/>
              <p:cNvSpPr>
                <a:spLocks noChangeShapeType="1"/>
              </p:cNvSpPr>
              <p:nvPr/>
            </p:nvSpPr>
            <p:spPr bwMode="auto">
              <a:xfrm>
                <a:off x="2325" y="2560"/>
                <a:ext cx="16" cy="0"/>
              </a:xfrm>
              <a:prstGeom prst="line">
                <a:avLst/>
              </a:prstGeom>
              <a:noFill/>
              <a:ln w="12700">
                <a:solidFill>
                  <a:srgbClr val="000000"/>
                </a:solidFill>
                <a:round/>
                <a:headEnd/>
                <a:tailEnd/>
              </a:ln>
              <a:effectLst/>
            </p:spPr>
            <p:txBody>
              <a:bodyPr wrap="none" anchor="ctr"/>
              <a:lstStyle/>
              <a:p>
                <a:endParaRPr lang="en-US"/>
              </a:p>
            </p:txBody>
          </p:sp>
          <p:sp>
            <p:nvSpPr>
              <p:cNvPr id="86104" name="Line 88"/>
              <p:cNvSpPr>
                <a:spLocks noChangeShapeType="1"/>
              </p:cNvSpPr>
              <p:nvPr/>
            </p:nvSpPr>
            <p:spPr bwMode="auto">
              <a:xfrm>
                <a:off x="2325" y="2521"/>
                <a:ext cx="16" cy="0"/>
              </a:xfrm>
              <a:prstGeom prst="line">
                <a:avLst/>
              </a:prstGeom>
              <a:noFill/>
              <a:ln w="12700">
                <a:solidFill>
                  <a:srgbClr val="000000"/>
                </a:solidFill>
                <a:round/>
                <a:headEnd/>
                <a:tailEnd/>
              </a:ln>
              <a:effectLst/>
            </p:spPr>
            <p:txBody>
              <a:bodyPr wrap="none" anchor="ctr"/>
              <a:lstStyle/>
              <a:p>
                <a:endParaRPr lang="en-US"/>
              </a:p>
            </p:txBody>
          </p:sp>
          <p:sp>
            <p:nvSpPr>
              <p:cNvPr id="86105" name="Line 89"/>
              <p:cNvSpPr>
                <a:spLocks noChangeShapeType="1"/>
              </p:cNvSpPr>
              <p:nvPr/>
            </p:nvSpPr>
            <p:spPr bwMode="auto">
              <a:xfrm flipV="1">
                <a:off x="2345" y="4020"/>
                <a:ext cx="0" cy="26"/>
              </a:xfrm>
              <a:prstGeom prst="line">
                <a:avLst/>
              </a:prstGeom>
              <a:noFill/>
              <a:ln w="12700">
                <a:solidFill>
                  <a:srgbClr val="000000"/>
                </a:solidFill>
                <a:round/>
                <a:headEnd/>
                <a:tailEnd/>
              </a:ln>
              <a:effectLst/>
            </p:spPr>
            <p:txBody>
              <a:bodyPr wrap="none" anchor="ctr"/>
              <a:lstStyle/>
              <a:p>
                <a:endParaRPr lang="en-US"/>
              </a:p>
            </p:txBody>
          </p:sp>
          <p:sp>
            <p:nvSpPr>
              <p:cNvPr id="86106" name="Line 90"/>
              <p:cNvSpPr>
                <a:spLocks noChangeShapeType="1"/>
              </p:cNvSpPr>
              <p:nvPr/>
            </p:nvSpPr>
            <p:spPr bwMode="auto">
              <a:xfrm flipV="1">
                <a:off x="2427" y="4020"/>
                <a:ext cx="0" cy="26"/>
              </a:xfrm>
              <a:prstGeom prst="line">
                <a:avLst/>
              </a:prstGeom>
              <a:noFill/>
              <a:ln w="12700">
                <a:solidFill>
                  <a:srgbClr val="000000"/>
                </a:solidFill>
                <a:round/>
                <a:headEnd/>
                <a:tailEnd/>
              </a:ln>
              <a:effectLst/>
            </p:spPr>
            <p:txBody>
              <a:bodyPr wrap="none" anchor="ctr"/>
              <a:lstStyle/>
              <a:p>
                <a:endParaRPr lang="en-US"/>
              </a:p>
            </p:txBody>
          </p:sp>
          <p:sp>
            <p:nvSpPr>
              <p:cNvPr id="86107" name="Line 91"/>
              <p:cNvSpPr>
                <a:spLocks noChangeShapeType="1"/>
              </p:cNvSpPr>
              <p:nvPr/>
            </p:nvSpPr>
            <p:spPr bwMode="auto">
              <a:xfrm flipV="1">
                <a:off x="2507" y="4020"/>
                <a:ext cx="0" cy="26"/>
              </a:xfrm>
              <a:prstGeom prst="line">
                <a:avLst/>
              </a:prstGeom>
              <a:noFill/>
              <a:ln w="12700">
                <a:solidFill>
                  <a:srgbClr val="000000"/>
                </a:solidFill>
                <a:round/>
                <a:headEnd/>
                <a:tailEnd/>
              </a:ln>
              <a:effectLst/>
            </p:spPr>
            <p:txBody>
              <a:bodyPr wrap="none" anchor="ctr"/>
              <a:lstStyle/>
              <a:p>
                <a:endParaRPr lang="en-US"/>
              </a:p>
            </p:txBody>
          </p:sp>
          <p:sp>
            <p:nvSpPr>
              <p:cNvPr id="86108" name="Line 92"/>
              <p:cNvSpPr>
                <a:spLocks noChangeShapeType="1"/>
              </p:cNvSpPr>
              <p:nvPr/>
            </p:nvSpPr>
            <p:spPr bwMode="auto">
              <a:xfrm flipV="1">
                <a:off x="2595" y="4020"/>
                <a:ext cx="0" cy="26"/>
              </a:xfrm>
              <a:prstGeom prst="line">
                <a:avLst/>
              </a:prstGeom>
              <a:noFill/>
              <a:ln w="12700">
                <a:solidFill>
                  <a:srgbClr val="000000"/>
                </a:solidFill>
                <a:round/>
                <a:headEnd/>
                <a:tailEnd/>
              </a:ln>
              <a:effectLst/>
            </p:spPr>
            <p:txBody>
              <a:bodyPr wrap="none" anchor="ctr"/>
              <a:lstStyle/>
              <a:p>
                <a:endParaRPr lang="en-US"/>
              </a:p>
            </p:txBody>
          </p:sp>
          <p:sp>
            <p:nvSpPr>
              <p:cNvPr id="86109" name="Line 93"/>
              <p:cNvSpPr>
                <a:spLocks noChangeShapeType="1"/>
              </p:cNvSpPr>
              <p:nvPr/>
            </p:nvSpPr>
            <p:spPr bwMode="auto">
              <a:xfrm flipV="1">
                <a:off x="2672" y="4020"/>
                <a:ext cx="0" cy="26"/>
              </a:xfrm>
              <a:prstGeom prst="line">
                <a:avLst/>
              </a:prstGeom>
              <a:noFill/>
              <a:ln w="12700">
                <a:solidFill>
                  <a:srgbClr val="000000"/>
                </a:solidFill>
                <a:round/>
                <a:headEnd/>
                <a:tailEnd/>
              </a:ln>
              <a:effectLst/>
            </p:spPr>
            <p:txBody>
              <a:bodyPr wrap="none" anchor="ctr"/>
              <a:lstStyle/>
              <a:p>
                <a:endParaRPr lang="en-US"/>
              </a:p>
            </p:txBody>
          </p:sp>
          <p:sp>
            <p:nvSpPr>
              <p:cNvPr id="86110" name="Line 94"/>
              <p:cNvSpPr>
                <a:spLocks noChangeShapeType="1"/>
              </p:cNvSpPr>
              <p:nvPr/>
            </p:nvSpPr>
            <p:spPr bwMode="auto">
              <a:xfrm flipV="1">
                <a:off x="2757" y="4020"/>
                <a:ext cx="0" cy="26"/>
              </a:xfrm>
              <a:prstGeom prst="line">
                <a:avLst/>
              </a:prstGeom>
              <a:noFill/>
              <a:ln w="12700">
                <a:solidFill>
                  <a:srgbClr val="000000"/>
                </a:solidFill>
                <a:round/>
                <a:headEnd/>
                <a:tailEnd/>
              </a:ln>
              <a:effectLst/>
            </p:spPr>
            <p:txBody>
              <a:bodyPr wrap="none" anchor="ctr"/>
              <a:lstStyle/>
              <a:p>
                <a:endParaRPr lang="en-US"/>
              </a:p>
            </p:txBody>
          </p:sp>
          <p:sp>
            <p:nvSpPr>
              <p:cNvPr id="86111" name="Line 95"/>
              <p:cNvSpPr>
                <a:spLocks noChangeShapeType="1"/>
              </p:cNvSpPr>
              <p:nvPr/>
            </p:nvSpPr>
            <p:spPr bwMode="auto">
              <a:xfrm flipV="1">
                <a:off x="2839" y="4020"/>
                <a:ext cx="0" cy="26"/>
              </a:xfrm>
              <a:prstGeom prst="line">
                <a:avLst/>
              </a:prstGeom>
              <a:noFill/>
              <a:ln w="12700">
                <a:solidFill>
                  <a:srgbClr val="000000"/>
                </a:solidFill>
                <a:round/>
                <a:headEnd/>
                <a:tailEnd/>
              </a:ln>
              <a:effectLst/>
            </p:spPr>
            <p:txBody>
              <a:bodyPr wrap="none" anchor="ctr"/>
              <a:lstStyle/>
              <a:p>
                <a:endParaRPr lang="en-US"/>
              </a:p>
            </p:txBody>
          </p:sp>
          <p:sp>
            <p:nvSpPr>
              <p:cNvPr id="86112" name="Line 96"/>
              <p:cNvSpPr>
                <a:spLocks noChangeShapeType="1"/>
              </p:cNvSpPr>
              <p:nvPr/>
            </p:nvSpPr>
            <p:spPr bwMode="auto">
              <a:xfrm flipV="1">
                <a:off x="2922" y="4020"/>
                <a:ext cx="0" cy="26"/>
              </a:xfrm>
              <a:prstGeom prst="line">
                <a:avLst/>
              </a:prstGeom>
              <a:noFill/>
              <a:ln w="12700">
                <a:solidFill>
                  <a:srgbClr val="000000"/>
                </a:solidFill>
                <a:round/>
                <a:headEnd/>
                <a:tailEnd/>
              </a:ln>
              <a:effectLst/>
            </p:spPr>
            <p:txBody>
              <a:bodyPr wrap="none" anchor="ctr"/>
              <a:lstStyle/>
              <a:p>
                <a:endParaRPr lang="en-US"/>
              </a:p>
            </p:txBody>
          </p:sp>
          <p:sp>
            <p:nvSpPr>
              <p:cNvPr id="86113" name="Line 97"/>
              <p:cNvSpPr>
                <a:spLocks noChangeShapeType="1"/>
              </p:cNvSpPr>
              <p:nvPr/>
            </p:nvSpPr>
            <p:spPr bwMode="auto">
              <a:xfrm flipV="1">
                <a:off x="3004" y="4020"/>
                <a:ext cx="0" cy="26"/>
              </a:xfrm>
              <a:prstGeom prst="line">
                <a:avLst/>
              </a:prstGeom>
              <a:noFill/>
              <a:ln w="12700">
                <a:solidFill>
                  <a:srgbClr val="000000"/>
                </a:solidFill>
                <a:round/>
                <a:headEnd/>
                <a:tailEnd/>
              </a:ln>
              <a:effectLst/>
            </p:spPr>
            <p:txBody>
              <a:bodyPr wrap="none" anchor="ctr"/>
              <a:lstStyle/>
              <a:p>
                <a:endParaRPr lang="en-US"/>
              </a:p>
            </p:txBody>
          </p:sp>
          <p:sp>
            <p:nvSpPr>
              <p:cNvPr id="86114" name="Line 98"/>
              <p:cNvSpPr>
                <a:spLocks noChangeShapeType="1"/>
              </p:cNvSpPr>
              <p:nvPr/>
            </p:nvSpPr>
            <p:spPr bwMode="auto">
              <a:xfrm flipV="1">
                <a:off x="3087" y="4020"/>
                <a:ext cx="0" cy="26"/>
              </a:xfrm>
              <a:prstGeom prst="line">
                <a:avLst/>
              </a:prstGeom>
              <a:noFill/>
              <a:ln w="12700">
                <a:solidFill>
                  <a:srgbClr val="000000"/>
                </a:solidFill>
                <a:round/>
                <a:headEnd/>
                <a:tailEnd/>
              </a:ln>
              <a:effectLst/>
            </p:spPr>
            <p:txBody>
              <a:bodyPr wrap="none" anchor="ctr"/>
              <a:lstStyle/>
              <a:p>
                <a:endParaRPr lang="en-US"/>
              </a:p>
            </p:txBody>
          </p:sp>
          <p:sp>
            <p:nvSpPr>
              <p:cNvPr id="86115" name="Line 99"/>
              <p:cNvSpPr>
                <a:spLocks noChangeShapeType="1"/>
              </p:cNvSpPr>
              <p:nvPr/>
            </p:nvSpPr>
            <p:spPr bwMode="auto">
              <a:xfrm flipV="1">
                <a:off x="3169" y="4020"/>
                <a:ext cx="0" cy="26"/>
              </a:xfrm>
              <a:prstGeom prst="line">
                <a:avLst/>
              </a:prstGeom>
              <a:noFill/>
              <a:ln w="12700">
                <a:solidFill>
                  <a:srgbClr val="000000"/>
                </a:solidFill>
                <a:round/>
                <a:headEnd/>
                <a:tailEnd/>
              </a:ln>
              <a:effectLst/>
            </p:spPr>
            <p:txBody>
              <a:bodyPr wrap="none" anchor="ctr"/>
              <a:lstStyle/>
              <a:p>
                <a:endParaRPr lang="en-US"/>
              </a:p>
            </p:txBody>
          </p:sp>
          <p:sp>
            <p:nvSpPr>
              <p:cNvPr id="86116" name="Line 100"/>
              <p:cNvSpPr>
                <a:spLocks noChangeShapeType="1"/>
              </p:cNvSpPr>
              <p:nvPr/>
            </p:nvSpPr>
            <p:spPr bwMode="auto">
              <a:xfrm flipV="1">
                <a:off x="3247" y="4020"/>
                <a:ext cx="0" cy="26"/>
              </a:xfrm>
              <a:prstGeom prst="line">
                <a:avLst/>
              </a:prstGeom>
              <a:noFill/>
              <a:ln w="12700">
                <a:solidFill>
                  <a:srgbClr val="000000"/>
                </a:solidFill>
                <a:round/>
                <a:headEnd/>
                <a:tailEnd/>
              </a:ln>
              <a:effectLst/>
            </p:spPr>
            <p:txBody>
              <a:bodyPr wrap="none" anchor="ctr"/>
              <a:lstStyle/>
              <a:p>
                <a:endParaRPr lang="en-US"/>
              </a:p>
            </p:txBody>
          </p:sp>
          <p:sp>
            <p:nvSpPr>
              <p:cNvPr id="86117" name="Line 101"/>
              <p:cNvSpPr>
                <a:spLocks noChangeShapeType="1"/>
              </p:cNvSpPr>
              <p:nvPr/>
            </p:nvSpPr>
            <p:spPr bwMode="auto">
              <a:xfrm flipV="1">
                <a:off x="3331" y="4020"/>
                <a:ext cx="0" cy="26"/>
              </a:xfrm>
              <a:prstGeom prst="line">
                <a:avLst/>
              </a:prstGeom>
              <a:noFill/>
              <a:ln w="12700">
                <a:solidFill>
                  <a:srgbClr val="000000"/>
                </a:solidFill>
                <a:round/>
                <a:headEnd/>
                <a:tailEnd/>
              </a:ln>
              <a:effectLst/>
            </p:spPr>
            <p:txBody>
              <a:bodyPr wrap="none" anchor="ctr"/>
              <a:lstStyle/>
              <a:p>
                <a:endParaRPr lang="en-US"/>
              </a:p>
            </p:txBody>
          </p:sp>
          <p:sp>
            <p:nvSpPr>
              <p:cNvPr id="86118" name="Line 102"/>
              <p:cNvSpPr>
                <a:spLocks noChangeShapeType="1"/>
              </p:cNvSpPr>
              <p:nvPr/>
            </p:nvSpPr>
            <p:spPr bwMode="auto">
              <a:xfrm flipV="1">
                <a:off x="3412" y="4020"/>
                <a:ext cx="0" cy="26"/>
              </a:xfrm>
              <a:prstGeom prst="line">
                <a:avLst/>
              </a:prstGeom>
              <a:noFill/>
              <a:ln w="12700">
                <a:solidFill>
                  <a:srgbClr val="000000"/>
                </a:solidFill>
                <a:round/>
                <a:headEnd/>
                <a:tailEnd/>
              </a:ln>
              <a:effectLst/>
            </p:spPr>
            <p:txBody>
              <a:bodyPr wrap="none" anchor="ctr"/>
              <a:lstStyle/>
              <a:p>
                <a:endParaRPr lang="en-US"/>
              </a:p>
            </p:txBody>
          </p:sp>
          <p:sp>
            <p:nvSpPr>
              <p:cNvPr id="86119" name="Line 103"/>
              <p:cNvSpPr>
                <a:spLocks noChangeShapeType="1"/>
              </p:cNvSpPr>
              <p:nvPr/>
            </p:nvSpPr>
            <p:spPr bwMode="auto">
              <a:xfrm flipV="1">
                <a:off x="3495" y="4020"/>
                <a:ext cx="0" cy="26"/>
              </a:xfrm>
              <a:prstGeom prst="line">
                <a:avLst/>
              </a:prstGeom>
              <a:noFill/>
              <a:ln w="12700">
                <a:solidFill>
                  <a:srgbClr val="000000"/>
                </a:solidFill>
                <a:round/>
                <a:headEnd/>
                <a:tailEnd/>
              </a:ln>
              <a:effectLst/>
            </p:spPr>
            <p:txBody>
              <a:bodyPr wrap="none" anchor="ctr"/>
              <a:lstStyle/>
              <a:p>
                <a:endParaRPr lang="en-US"/>
              </a:p>
            </p:txBody>
          </p:sp>
          <p:sp>
            <p:nvSpPr>
              <p:cNvPr id="86120" name="Line 104"/>
              <p:cNvSpPr>
                <a:spLocks noChangeShapeType="1"/>
              </p:cNvSpPr>
              <p:nvPr/>
            </p:nvSpPr>
            <p:spPr bwMode="auto">
              <a:xfrm flipV="1">
                <a:off x="3577" y="4020"/>
                <a:ext cx="0" cy="26"/>
              </a:xfrm>
              <a:prstGeom prst="line">
                <a:avLst/>
              </a:prstGeom>
              <a:noFill/>
              <a:ln w="12700">
                <a:solidFill>
                  <a:srgbClr val="000000"/>
                </a:solidFill>
                <a:round/>
                <a:headEnd/>
                <a:tailEnd/>
              </a:ln>
              <a:effectLst/>
            </p:spPr>
            <p:txBody>
              <a:bodyPr wrap="none" anchor="ctr"/>
              <a:lstStyle/>
              <a:p>
                <a:endParaRPr lang="en-US"/>
              </a:p>
            </p:txBody>
          </p:sp>
          <p:sp>
            <p:nvSpPr>
              <p:cNvPr id="86121" name="Line 105"/>
              <p:cNvSpPr>
                <a:spLocks noChangeShapeType="1"/>
              </p:cNvSpPr>
              <p:nvPr/>
            </p:nvSpPr>
            <p:spPr bwMode="auto">
              <a:xfrm flipV="1">
                <a:off x="3660" y="4020"/>
                <a:ext cx="0" cy="26"/>
              </a:xfrm>
              <a:prstGeom prst="line">
                <a:avLst/>
              </a:prstGeom>
              <a:noFill/>
              <a:ln w="12700">
                <a:solidFill>
                  <a:srgbClr val="000000"/>
                </a:solidFill>
                <a:round/>
                <a:headEnd/>
                <a:tailEnd/>
              </a:ln>
              <a:effectLst/>
            </p:spPr>
            <p:txBody>
              <a:bodyPr wrap="none" anchor="ctr"/>
              <a:lstStyle/>
              <a:p>
                <a:endParaRPr lang="en-US"/>
              </a:p>
            </p:txBody>
          </p:sp>
          <p:sp>
            <p:nvSpPr>
              <p:cNvPr id="86122" name="Line 106"/>
              <p:cNvSpPr>
                <a:spLocks noChangeShapeType="1"/>
              </p:cNvSpPr>
              <p:nvPr/>
            </p:nvSpPr>
            <p:spPr bwMode="auto">
              <a:xfrm flipV="1">
                <a:off x="3744" y="4020"/>
                <a:ext cx="0" cy="26"/>
              </a:xfrm>
              <a:prstGeom prst="line">
                <a:avLst/>
              </a:prstGeom>
              <a:noFill/>
              <a:ln w="12700">
                <a:solidFill>
                  <a:srgbClr val="000000"/>
                </a:solidFill>
                <a:round/>
                <a:headEnd/>
                <a:tailEnd/>
              </a:ln>
              <a:effectLst/>
            </p:spPr>
            <p:txBody>
              <a:bodyPr wrap="none" anchor="ctr"/>
              <a:lstStyle/>
              <a:p>
                <a:endParaRPr lang="en-US"/>
              </a:p>
            </p:txBody>
          </p:sp>
          <p:sp>
            <p:nvSpPr>
              <p:cNvPr id="86123" name="Line 107"/>
              <p:cNvSpPr>
                <a:spLocks noChangeShapeType="1"/>
              </p:cNvSpPr>
              <p:nvPr/>
            </p:nvSpPr>
            <p:spPr bwMode="auto">
              <a:xfrm flipV="1">
                <a:off x="3826" y="4020"/>
                <a:ext cx="0" cy="26"/>
              </a:xfrm>
              <a:prstGeom prst="line">
                <a:avLst/>
              </a:prstGeom>
              <a:noFill/>
              <a:ln w="12700">
                <a:solidFill>
                  <a:srgbClr val="000000"/>
                </a:solidFill>
                <a:round/>
                <a:headEnd/>
                <a:tailEnd/>
              </a:ln>
              <a:effectLst/>
            </p:spPr>
            <p:txBody>
              <a:bodyPr wrap="none" anchor="ctr"/>
              <a:lstStyle/>
              <a:p>
                <a:endParaRPr lang="en-US"/>
              </a:p>
            </p:txBody>
          </p:sp>
          <p:sp>
            <p:nvSpPr>
              <p:cNvPr id="86124" name="Line 108"/>
              <p:cNvSpPr>
                <a:spLocks noChangeShapeType="1"/>
              </p:cNvSpPr>
              <p:nvPr/>
            </p:nvSpPr>
            <p:spPr bwMode="auto">
              <a:xfrm flipV="1">
                <a:off x="3909" y="4020"/>
                <a:ext cx="0" cy="26"/>
              </a:xfrm>
              <a:prstGeom prst="line">
                <a:avLst/>
              </a:prstGeom>
              <a:noFill/>
              <a:ln w="12700">
                <a:solidFill>
                  <a:srgbClr val="000000"/>
                </a:solidFill>
                <a:round/>
                <a:headEnd/>
                <a:tailEnd/>
              </a:ln>
              <a:effectLst/>
            </p:spPr>
            <p:txBody>
              <a:bodyPr wrap="none" anchor="ctr"/>
              <a:lstStyle/>
              <a:p>
                <a:endParaRPr lang="en-US"/>
              </a:p>
            </p:txBody>
          </p:sp>
          <p:sp>
            <p:nvSpPr>
              <p:cNvPr id="86125" name="Line 109"/>
              <p:cNvSpPr>
                <a:spLocks noChangeShapeType="1"/>
              </p:cNvSpPr>
              <p:nvPr/>
            </p:nvSpPr>
            <p:spPr bwMode="auto">
              <a:xfrm flipV="1">
                <a:off x="3991" y="4020"/>
                <a:ext cx="0" cy="26"/>
              </a:xfrm>
              <a:prstGeom prst="line">
                <a:avLst/>
              </a:prstGeom>
              <a:noFill/>
              <a:ln w="12700">
                <a:solidFill>
                  <a:srgbClr val="000000"/>
                </a:solidFill>
                <a:round/>
                <a:headEnd/>
                <a:tailEnd/>
              </a:ln>
              <a:effectLst/>
            </p:spPr>
            <p:txBody>
              <a:bodyPr wrap="none" anchor="ctr"/>
              <a:lstStyle/>
              <a:p>
                <a:endParaRPr lang="en-US"/>
              </a:p>
            </p:txBody>
          </p:sp>
          <p:sp>
            <p:nvSpPr>
              <p:cNvPr id="86126" name="Line 110"/>
              <p:cNvSpPr>
                <a:spLocks noChangeShapeType="1"/>
              </p:cNvSpPr>
              <p:nvPr/>
            </p:nvSpPr>
            <p:spPr bwMode="auto">
              <a:xfrm flipV="1">
                <a:off x="4071" y="4020"/>
                <a:ext cx="0" cy="26"/>
              </a:xfrm>
              <a:prstGeom prst="line">
                <a:avLst/>
              </a:prstGeom>
              <a:noFill/>
              <a:ln w="12700">
                <a:solidFill>
                  <a:srgbClr val="000000"/>
                </a:solidFill>
                <a:round/>
                <a:headEnd/>
                <a:tailEnd/>
              </a:ln>
              <a:effectLst/>
            </p:spPr>
            <p:txBody>
              <a:bodyPr wrap="none" anchor="ctr"/>
              <a:lstStyle/>
              <a:p>
                <a:endParaRPr lang="en-US"/>
              </a:p>
            </p:txBody>
          </p:sp>
          <p:sp>
            <p:nvSpPr>
              <p:cNvPr id="86127" name="Line 111"/>
              <p:cNvSpPr>
                <a:spLocks noChangeShapeType="1"/>
              </p:cNvSpPr>
              <p:nvPr/>
            </p:nvSpPr>
            <p:spPr bwMode="auto">
              <a:xfrm flipV="1">
                <a:off x="4154" y="4020"/>
                <a:ext cx="0" cy="26"/>
              </a:xfrm>
              <a:prstGeom prst="line">
                <a:avLst/>
              </a:prstGeom>
              <a:noFill/>
              <a:ln w="12700">
                <a:solidFill>
                  <a:srgbClr val="000000"/>
                </a:solidFill>
                <a:round/>
                <a:headEnd/>
                <a:tailEnd/>
              </a:ln>
              <a:effectLst/>
            </p:spPr>
            <p:txBody>
              <a:bodyPr wrap="none" anchor="ctr"/>
              <a:lstStyle/>
              <a:p>
                <a:endParaRPr lang="en-US"/>
              </a:p>
            </p:txBody>
          </p:sp>
          <p:sp>
            <p:nvSpPr>
              <p:cNvPr id="86128" name="Line 112"/>
              <p:cNvSpPr>
                <a:spLocks noChangeShapeType="1"/>
              </p:cNvSpPr>
              <p:nvPr/>
            </p:nvSpPr>
            <p:spPr bwMode="auto">
              <a:xfrm flipV="1">
                <a:off x="4235" y="4020"/>
                <a:ext cx="0" cy="26"/>
              </a:xfrm>
              <a:prstGeom prst="line">
                <a:avLst/>
              </a:prstGeom>
              <a:noFill/>
              <a:ln w="12700">
                <a:solidFill>
                  <a:srgbClr val="000000"/>
                </a:solidFill>
                <a:round/>
                <a:headEnd/>
                <a:tailEnd/>
              </a:ln>
              <a:effectLst/>
            </p:spPr>
            <p:txBody>
              <a:bodyPr wrap="none" anchor="ctr"/>
              <a:lstStyle/>
              <a:p>
                <a:endParaRPr lang="en-US"/>
              </a:p>
            </p:txBody>
          </p:sp>
          <p:sp>
            <p:nvSpPr>
              <p:cNvPr id="86129" name="Line 113"/>
              <p:cNvSpPr>
                <a:spLocks noChangeShapeType="1"/>
              </p:cNvSpPr>
              <p:nvPr/>
            </p:nvSpPr>
            <p:spPr bwMode="auto">
              <a:xfrm flipV="1">
                <a:off x="4320" y="4020"/>
                <a:ext cx="0" cy="26"/>
              </a:xfrm>
              <a:prstGeom prst="line">
                <a:avLst/>
              </a:prstGeom>
              <a:noFill/>
              <a:ln w="12700">
                <a:solidFill>
                  <a:srgbClr val="000000"/>
                </a:solidFill>
                <a:round/>
                <a:headEnd/>
                <a:tailEnd/>
              </a:ln>
              <a:effectLst/>
            </p:spPr>
            <p:txBody>
              <a:bodyPr wrap="none" anchor="ctr"/>
              <a:lstStyle/>
              <a:p>
                <a:endParaRPr lang="en-US"/>
              </a:p>
            </p:txBody>
          </p:sp>
          <p:sp>
            <p:nvSpPr>
              <p:cNvPr id="86130" name="Line 114"/>
              <p:cNvSpPr>
                <a:spLocks noChangeShapeType="1"/>
              </p:cNvSpPr>
              <p:nvPr/>
            </p:nvSpPr>
            <p:spPr bwMode="auto">
              <a:xfrm flipV="1">
                <a:off x="4401" y="4020"/>
                <a:ext cx="0" cy="26"/>
              </a:xfrm>
              <a:prstGeom prst="line">
                <a:avLst/>
              </a:prstGeom>
              <a:noFill/>
              <a:ln w="12700">
                <a:solidFill>
                  <a:srgbClr val="000000"/>
                </a:solidFill>
                <a:round/>
                <a:headEnd/>
                <a:tailEnd/>
              </a:ln>
              <a:effectLst/>
            </p:spPr>
            <p:txBody>
              <a:bodyPr wrap="none" anchor="ctr"/>
              <a:lstStyle/>
              <a:p>
                <a:endParaRPr lang="en-US"/>
              </a:p>
            </p:txBody>
          </p:sp>
          <p:sp>
            <p:nvSpPr>
              <p:cNvPr id="86131" name="Line 115"/>
              <p:cNvSpPr>
                <a:spLocks noChangeShapeType="1"/>
              </p:cNvSpPr>
              <p:nvPr/>
            </p:nvSpPr>
            <p:spPr bwMode="auto">
              <a:xfrm>
                <a:off x="2301" y="4024"/>
                <a:ext cx="40" cy="0"/>
              </a:xfrm>
              <a:prstGeom prst="line">
                <a:avLst/>
              </a:prstGeom>
              <a:noFill/>
              <a:ln w="12700">
                <a:solidFill>
                  <a:srgbClr val="000000"/>
                </a:solidFill>
                <a:round/>
                <a:headEnd/>
                <a:tailEnd/>
              </a:ln>
              <a:effectLst/>
            </p:spPr>
            <p:txBody>
              <a:bodyPr wrap="none" anchor="ctr"/>
              <a:lstStyle/>
              <a:p>
                <a:endParaRPr lang="en-US"/>
              </a:p>
            </p:txBody>
          </p:sp>
          <p:sp>
            <p:nvSpPr>
              <p:cNvPr id="86132" name="Line 116"/>
              <p:cNvSpPr>
                <a:spLocks noChangeShapeType="1"/>
              </p:cNvSpPr>
              <p:nvPr/>
            </p:nvSpPr>
            <p:spPr bwMode="auto">
              <a:xfrm>
                <a:off x="2301" y="3835"/>
                <a:ext cx="40" cy="0"/>
              </a:xfrm>
              <a:prstGeom prst="line">
                <a:avLst/>
              </a:prstGeom>
              <a:noFill/>
              <a:ln w="12700">
                <a:solidFill>
                  <a:srgbClr val="000000"/>
                </a:solidFill>
                <a:round/>
                <a:headEnd/>
                <a:tailEnd/>
              </a:ln>
              <a:effectLst/>
            </p:spPr>
            <p:txBody>
              <a:bodyPr wrap="none" anchor="ctr"/>
              <a:lstStyle/>
              <a:p>
                <a:endParaRPr lang="en-US"/>
              </a:p>
            </p:txBody>
          </p:sp>
          <p:sp>
            <p:nvSpPr>
              <p:cNvPr id="86133" name="Line 117"/>
              <p:cNvSpPr>
                <a:spLocks noChangeShapeType="1"/>
              </p:cNvSpPr>
              <p:nvPr/>
            </p:nvSpPr>
            <p:spPr bwMode="auto">
              <a:xfrm>
                <a:off x="2301" y="3651"/>
                <a:ext cx="40" cy="0"/>
              </a:xfrm>
              <a:prstGeom prst="line">
                <a:avLst/>
              </a:prstGeom>
              <a:noFill/>
              <a:ln w="12700">
                <a:solidFill>
                  <a:srgbClr val="000000"/>
                </a:solidFill>
                <a:round/>
                <a:headEnd/>
                <a:tailEnd/>
              </a:ln>
              <a:effectLst/>
            </p:spPr>
            <p:txBody>
              <a:bodyPr wrap="none" anchor="ctr"/>
              <a:lstStyle/>
              <a:p>
                <a:endParaRPr lang="en-US"/>
              </a:p>
            </p:txBody>
          </p:sp>
          <p:sp>
            <p:nvSpPr>
              <p:cNvPr id="86134" name="Line 118"/>
              <p:cNvSpPr>
                <a:spLocks noChangeShapeType="1"/>
              </p:cNvSpPr>
              <p:nvPr/>
            </p:nvSpPr>
            <p:spPr bwMode="auto">
              <a:xfrm>
                <a:off x="2301" y="3462"/>
                <a:ext cx="40" cy="0"/>
              </a:xfrm>
              <a:prstGeom prst="line">
                <a:avLst/>
              </a:prstGeom>
              <a:noFill/>
              <a:ln w="12700">
                <a:solidFill>
                  <a:srgbClr val="000000"/>
                </a:solidFill>
                <a:round/>
                <a:headEnd/>
                <a:tailEnd/>
              </a:ln>
              <a:effectLst/>
            </p:spPr>
            <p:txBody>
              <a:bodyPr wrap="none" anchor="ctr"/>
              <a:lstStyle/>
              <a:p>
                <a:endParaRPr lang="en-US"/>
              </a:p>
            </p:txBody>
          </p:sp>
          <p:sp>
            <p:nvSpPr>
              <p:cNvPr id="86135" name="Line 119"/>
              <p:cNvSpPr>
                <a:spLocks noChangeShapeType="1"/>
              </p:cNvSpPr>
              <p:nvPr/>
            </p:nvSpPr>
            <p:spPr bwMode="auto">
              <a:xfrm>
                <a:off x="2301" y="3274"/>
                <a:ext cx="40" cy="0"/>
              </a:xfrm>
              <a:prstGeom prst="line">
                <a:avLst/>
              </a:prstGeom>
              <a:noFill/>
              <a:ln w="12700">
                <a:solidFill>
                  <a:srgbClr val="000000"/>
                </a:solidFill>
                <a:round/>
                <a:headEnd/>
                <a:tailEnd/>
              </a:ln>
              <a:effectLst/>
            </p:spPr>
            <p:txBody>
              <a:bodyPr wrap="none" anchor="ctr"/>
              <a:lstStyle/>
              <a:p>
                <a:endParaRPr lang="en-US"/>
              </a:p>
            </p:txBody>
          </p:sp>
          <p:sp>
            <p:nvSpPr>
              <p:cNvPr id="86136" name="Line 120"/>
              <p:cNvSpPr>
                <a:spLocks noChangeShapeType="1"/>
              </p:cNvSpPr>
              <p:nvPr/>
            </p:nvSpPr>
            <p:spPr bwMode="auto">
              <a:xfrm>
                <a:off x="2301" y="3085"/>
                <a:ext cx="40" cy="0"/>
              </a:xfrm>
              <a:prstGeom prst="line">
                <a:avLst/>
              </a:prstGeom>
              <a:noFill/>
              <a:ln w="12700">
                <a:solidFill>
                  <a:srgbClr val="000000"/>
                </a:solidFill>
                <a:round/>
                <a:headEnd/>
                <a:tailEnd/>
              </a:ln>
              <a:effectLst/>
            </p:spPr>
            <p:txBody>
              <a:bodyPr wrap="none" anchor="ctr"/>
              <a:lstStyle/>
              <a:p>
                <a:endParaRPr lang="en-US"/>
              </a:p>
            </p:txBody>
          </p:sp>
          <p:sp>
            <p:nvSpPr>
              <p:cNvPr id="86137" name="Line 121"/>
              <p:cNvSpPr>
                <a:spLocks noChangeShapeType="1"/>
              </p:cNvSpPr>
              <p:nvPr/>
            </p:nvSpPr>
            <p:spPr bwMode="auto">
              <a:xfrm>
                <a:off x="2301" y="2897"/>
                <a:ext cx="40" cy="0"/>
              </a:xfrm>
              <a:prstGeom prst="line">
                <a:avLst/>
              </a:prstGeom>
              <a:noFill/>
              <a:ln w="12700">
                <a:solidFill>
                  <a:srgbClr val="000000"/>
                </a:solidFill>
                <a:round/>
                <a:headEnd/>
                <a:tailEnd/>
              </a:ln>
              <a:effectLst/>
            </p:spPr>
            <p:txBody>
              <a:bodyPr wrap="none" anchor="ctr"/>
              <a:lstStyle/>
              <a:p>
                <a:endParaRPr lang="en-US"/>
              </a:p>
            </p:txBody>
          </p:sp>
          <p:sp>
            <p:nvSpPr>
              <p:cNvPr id="86138" name="Line 122"/>
              <p:cNvSpPr>
                <a:spLocks noChangeShapeType="1"/>
              </p:cNvSpPr>
              <p:nvPr/>
            </p:nvSpPr>
            <p:spPr bwMode="auto">
              <a:xfrm>
                <a:off x="2301" y="2709"/>
                <a:ext cx="40" cy="0"/>
              </a:xfrm>
              <a:prstGeom prst="line">
                <a:avLst/>
              </a:prstGeom>
              <a:noFill/>
              <a:ln w="12700">
                <a:solidFill>
                  <a:srgbClr val="000000"/>
                </a:solidFill>
                <a:round/>
                <a:headEnd/>
                <a:tailEnd/>
              </a:ln>
              <a:effectLst/>
            </p:spPr>
            <p:txBody>
              <a:bodyPr wrap="none" anchor="ctr"/>
              <a:lstStyle/>
              <a:p>
                <a:endParaRPr lang="en-US"/>
              </a:p>
            </p:txBody>
          </p:sp>
          <p:sp>
            <p:nvSpPr>
              <p:cNvPr id="86139" name="Line 123"/>
              <p:cNvSpPr>
                <a:spLocks noChangeShapeType="1"/>
              </p:cNvSpPr>
              <p:nvPr/>
            </p:nvSpPr>
            <p:spPr bwMode="auto">
              <a:xfrm>
                <a:off x="2301" y="2521"/>
                <a:ext cx="40" cy="0"/>
              </a:xfrm>
              <a:prstGeom prst="line">
                <a:avLst/>
              </a:prstGeom>
              <a:noFill/>
              <a:ln w="12700">
                <a:solidFill>
                  <a:srgbClr val="000000"/>
                </a:solidFill>
                <a:round/>
                <a:headEnd/>
                <a:tailEnd/>
              </a:ln>
              <a:effectLst/>
            </p:spPr>
            <p:txBody>
              <a:bodyPr wrap="none" anchor="ctr"/>
              <a:lstStyle/>
              <a:p>
                <a:endParaRPr lang="en-US"/>
              </a:p>
            </p:txBody>
          </p:sp>
          <p:sp>
            <p:nvSpPr>
              <p:cNvPr id="86140" name="Line 124"/>
              <p:cNvSpPr>
                <a:spLocks noChangeShapeType="1"/>
              </p:cNvSpPr>
              <p:nvPr/>
            </p:nvSpPr>
            <p:spPr bwMode="auto">
              <a:xfrm flipV="1">
                <a:off x="2345" y="4020"/>
                <a:ext cx="0" cy="44"/>
              </a:xfrm>
              <a:prstGeom prst="line">
                <a:avLst/>
              </a:prstGeom>
              <a:noFill/>
              <a:ln w="12700">
                <a:solidFill>
                  <a:srgbClr val="000000"/>
                </a:solidFill>
                <a:round/>
                <a:headEnd/>
                <a:tailEnd/>
              </a:ln>
              <a:effectLst/>
            </p:spPr>
            <p:txBody>
              <a:bodyPr wrap="none" anchor="ctr"/>
              <a:lstStyle/>
              <a:p>
                <a:endParaRPr lang="en-US"/>
              </a:p>
            </p:txBody>
          </p:sp>
          <p:sp>
            <p:nvSpPr>
              <p:cNvPr id="86141" name="Line 125"/>
              <p:cNvSpPr>
                <a:spLocks noChangeShapeType="1"/>
              </p:cNvSpPr>
              <p:nvPr/>
            </p:nvSpPr>
            <p:spPr bwMode="auto">
              <a:xfrm flipV="1">
                <a:off x="2757" y="4020"/>
                <a:ext cx="0" cy="44"/>
              </a:xfrm>
              <a:prstGeom prst="line">
                <a:avLst/>
              </a:prstGeom>
              <a:noFill/>
              <a:ln w="12700">
                <a:solidFill>
                  <a:srgbClr val="000000"/>
                </a:solidFill>
                <a:round/>
                <a:headEnd/>
                <a:tailEnd/>
              </a:ln>
              <a:effectLst/>
            </p:spPr>
            <p:txBody>
              <a:bodyPr wrap="none" anchor="ctr"/>
              <a:lstStyle/>
              <a:p>
                <a:endParaRPr lang="en-US"/>
              </a:p>
            </p:txBody>
          </p:sp>
          <p:sp>
            <p:nvSpPr>
              <p:cNvPr id="86142" name="Line 126"/>
              <p:cNvSpPr>
                <a:spLocks noChangeShapeType="1"/>
              </p:cNvSpPr>
              <p:nvPr/>
            </p:nvSpPr>
            <p:spPr bwMode="auto">
              <a:xfrm flipV="1">
                <a:off x="3169" y="4020"/>
                <a:ext cx="0" cy="44"/>
              </a:xfrm>
              <a:prstGeom prst="line">
                <a:avLst/>
              </a:prstGeom>
              <a:noFill/>
              <a:ln w="12700">
                <a:solidFill>
                  <a:srgbClr val="000000"/>
                </a:solidFill>
                <a:round/>
                <a:headEnd/>
                <a:tailEnd/>
              </a:ln>
              <a:effectLst/>
            </p:spPr>
            <p:txBody>
              <a:bodyPr wrap="none" anchor="ctr"/>
              <a:lstStyle/>
              <a:p>
                <a:endParaRPr lang="en-US"/>
              </a:p>
            </p:txBody>
          </p:sp>
          <p:sp>
            <p:nvSpPr>
              <p:cNvPr id="86143" name="Line 127"/>
              <p:cNvSpPr>
                <a:spLocks noChangeShapeType="1"/>
              </p:cNvSpPr>
              <p:nvPr/>
            </p:nvSpPr>
            <p:spPr bwMode="auto">
              <a:xfrm flipV="1">
                <a:off x="3577" y="4020"/>
                <a:ext cx="0" cy="44"/>
              </a:xfrm>
              <a:prstGeom prst="line">
                <a:avLst/>
              </a:prstGeom>
              <a:noFill/>
              <a:ln w="12700">
                <a:solidFill>
                  <a:srgbClr val="000000"/>
                </a:solidFill>
                <a:round/>
                <a:headEnd/>
                <a:tailEnd/>
              </a:ln>
              <a:effectLst/>
            </p:spPr>
            <p:txBody>
              <a:bodyPr wrap="none" anchor="ctr"/>
              <a:lstStyle/>
              <a:p>
                <a:endParaRPr lang="en-US"/>
              </a:p>
            </p:txBody>
          </p:sp>
          <p:sp>
            <p:nvSpPr>
              <p:cNvPr id="86144" name="Line 128"/>
              <p:cNvSpPr>
                <a:spLocks noChangeShapeType="1"/>
              </p:cNvSpPr>
              <p:nvPr/>
            </p:nvSpPr>
            <p:spPr bwMode="auto">
              <a:xfrm flipV="1">
                <a:off x="3991" y="4020"/>
                <a:ext cx="0" cy="44"/>
              </a:xfrm>
              <a:prstGeom prst="line">
                <a:avLst/>
              </a:prstGeom>
              <a:noFill/>
              <a:ln w="12700">
                <a:solidFill>
                  <a:srgbClr val="000000"/>
                </a:solidFill>
                <a:round/>
                <a:headEnd/>
                <a:tailEnd/>
              </a:ln>
              <a:effectLst/>
            </p:spPr>
            <p:txBody>
              <a:bodyPr wrap="none" anchor="ctr"/>
              <a:lstStyle/>
              <a:p>
                <a:endParaRPr lang="en-US"/>
              </a:p>
            </p:txBody>
          </p:sp>
          <p:sp>
            <p:nvSpPr>
              <p:cNvPr id="86145" name="Line 129"/>
              <p:cNvSpPr>
                <a:spLocks noChangeShapeType="1"/>
              </p:cNvSpPr>
              <p:nvPr/>
            </p:nvSpPr>
            <p:spPr bwMode="auto">
              <a:xfrm flipV="1">
                <a:off x="4401" y="4020"/>
                <a:ext cx="0" cy="44"/>
              </a:xfrm>
              <a:prstGeom prst="line">
                <a:avLst/>
              </a:prstGeom>
              <a:noFill/>
              <a:ln w="12700">
                <a:solidFill>
                  <a:srgbClr val="000000"/>
                </a:solidFill>
                <a:round/>
                <a:headEnd/>
                <a:tailEnd/>
              </a:ln>
              <a:effectLst/>
            </p:spPr>
            <p:txBody>
              <a:bodyPr wrap="none" anchor="ctr"/>
              <a:lstStyle/>
              <a:p>
                <a:endParaRPr lang="en-US"/>
              </a:p>
            </p:txBody>
          </p:sp>
          <p:sp>
            <p:nvSpPr>
              <p:cNvPr id="86146" name="Line 130"/>
              <p:cNvSpPr>
                <a:spLocks noChangeShapeType="1"/>
              </p:cNvSpPr>
              <p:nvPr/>
            </p:nvSpPr>
            <p:spPr bwMode="auto">
              <a:xfrm>
                <a:off x="2349" y="4024"/>
                <a:ext cx="2048" cy="0"/>
              </a:xfrm>
              <a:prstGeom prst="line">
                <a:avLst/>
              </a:prstGeom>
              <a:noFill/>
              <a:ln w="12700">
                <a:solidFill>
                  <a:srgbClr val="000000"/>
                </a:solidFill>
                <a:round/>
                <a:headEnd/>
                <a:tailEnd/>
              </a:ln>
              <a:effectLst/>
            </p:spPr>
            <p:txBody>
              <a:bodyPr wrap="none" anchor="ctr"/>
              <a:lstStyle/>
              <a:p>
                <a:endParaRPr lang="en-US"/>
              </a:p>
            </p:txBody>
          </p:sp>
          <p:sp>
            <p:nvSpPr>
              <p:cNvPr id="86147" name="Line 131"/>
              <p:cNvSpPr>
                <a:spLocks noChangeShapeType="1"/>
              </p:cNvSpPr>
              <p:nvPr/>
            </p:nvSpPr>
            <p:spPr bwMode="auto">
              <a:xfrm>
                <a:off x="2349" y="3835"/>
                <a:ext cx="2048" cy="0"/>
              </a:xfrm>
              <a:prstGeom prst="line">
                <a:avLst/>
              </a:prstGeom>
              <a:noFill/>
              <a:ln w="12700">
                <a:solidFill>
                  <a:srgbClr val="000000"/>
                </a:solidFill>
                <a:round/>
                <a:headEnd/>
                <a:tailEnd/>
              </a:ln>
              <a:effectLst/>
            </p:spPr>
            <p:txBody>
              <a:bodyPr wrap="none" anchor="ctr"/>
              <a:lstStyle/>
              <a:p>
                <a:endParaRPr lang="en-US"/>
              </a:p>
            </p:txBody>
          </p:sp>
          <p:sp>
            <p:nvSpPr>
              <p:cNvPr id="86148" name="Line 132"/>
              <p:cNvSpPr>
                <a:spLocks noChangeShapeType="1"/>
              </p:cNvSpPr>
              <p:nvPr/>
            </p:nvSpPr>
            <p:spPr bwMode="auto">
              <a:xfrm>
                <a:off x="2349" y="3651"/>
                <a:ext cx="2048" cy="0"/>
              </a:xfrm>
              <a:prstGeom prst="line">
                <a:avLst/>
              </a:prstGeom>
              <a:noFill/>
              <a:ln w="12700">
                <a:solidFill>
                  <a:srgbClr val="000000"/>
                </a:solidFill>
                <a:round/>
                <a:headEnd/>
                <a:tailEnd/>
              </a:ln>
              <a:effectLst/>
            </p:spPr>
            <p:txBody>
              <a:bodyPr wrap="none" anchor="ctr"/>
              <a:lstStyle/>
              <a:p>
                <a:endParaRPr lang="en-US"/>
              </a:p>
            </p:txBody>
          </p:sp>
          <p:sp>
            <p:nvSpPr>
              <p:cNvPr id="86149" name="Line 133"/>
              <p:cNvSpPr>
                <a:spLocks noChangeShapeType="1"/>
              </p:cNvSpPr>
              <p:nvPr/>
            </p:nvSpPr>
            <p:spPr bwMode="auto">
              <a:xfrm>
                <a:off x="2349" y="3462"/>
                <a:ext cx="2048" cy="0"/>
              </a:xfrm>
              <a:prstGeom prst="line">
                <a:avLst/>
              </a:prstGeom>
              <a:noFill/>
              <a:ln w="12700">
                <a:solidFill>
                  <a:srgbClr val="000000"/>
                </a:solidFill>
                <a:round/>
                <a:headEnd/>
                <a:tailEnd/>
              </a:ln>
              <a:effectLst/>
            </p:spPr>
            <p:txBody>
              <a:bodyPr wrap="none" anchor="ctr"/>
              <a:lstStyle/>
              <a:p>
                <a:endParaRPr lang="en-US"/>
              </a:p>
            </p:txBody>
          </p:sp>
          <p:sp>
            <p:nvSpPr>
              <p:cNvPr id="86150" name="Line 134"/>
              <p:cNvSpPr>
                <a:spLocks noChangeShapeType="1"/>
              </p:cNvSpPr>
              <p:nvPr/>
            </p:nvSpPr>
            <p:spPr bwMode="auto">
              <a:xfrm>
                <a:off x="2349" y="3274"/>
                <a:ext cx="2048" cy="0"/>
              </a:xfrm>
              <a:prstGeom prst="line">
                <a:avLst/>
              </a:prstGeom>
              <a:noFill/>
              <a:ln w="12700">
                <a:solidFill>
                  <a:srgbClr val="000000"/>
                </a:solidFill>
                <a:round/>
                <a:headEnd/>
                <a:tailEnd/>
              </a:ln>
              <a:effectLst/>
            </p:spPr>
            <p:txBody>
              <a:bodyPr wrap="none" anchor="ctr"/>
              <a:lstStyle/>
              <a:p>
                <a:endParaRPr lang="en-US"/>
              </a:p>
            </p:txBody>
          </p:sp>
          <p:sp>
            <p:nvSpPr>
              <p:cNvPr id="86151" name="Line 135"/>
              <p:cNvSpPr>
                <a:spLocks noChangeShapeType="1"/>
              </p:cNvSpPr>
              <p:nvPr/>
            </p:nvSpPr>
            <p:spPr bwMode="auto">
              <a:xfrm>
                <a:off x="2349" y="3085"/>
                <a:ext cx="2048" cy="0"/>
              </a:xfrm>
              <a:prstGeom prst="line">
                <a:avLst/>
              </a:prstGeom>
              <a:noFill/>
              <a:ln w="12700">
                <a:solidFill>
                  <a:srgbClr val="000000"/>
                </a:solidFill>
                <a:round/>
                <a:headEnd/>
                <a:tailEnd/>
              </a:ln>
              <a:effectLst/>
            </p:spPr>
            <p:txBody>
              <a:bodyPr wrap="none" anchor="ctr"/>
              <a:lstStyle/>
              <a:p>
                <a:endParaRPr lang="en-US"/>
              </a:p>
            </p:txBody>
          </p:sp>
          <p:sp>
            <p:nvSpPr>
              <p:cNvPr id="86152" name="Line 136"/>
              <p:cNvSpPr>
                <a:spLocks noChangeShapeType="1"/>
              </p:cNvSpPr>
              <p:nvPr/>
            </p:nvSpPr>
            <p:spPr bwMode="auto">
              <a:xfrm>
                <a:off x="2349" y="2897"/>
                <a:ext cx="2048" cy="0"/>
              </a:xfrm>
              <a:prstGeom prst="line">
                <a:avLst/>
              </a:prstGeom>
              <a:noFill/>
              <a:ln w="12700">
                <a:solidFill>
                  <a:srgbClr val="000000"/>
                </a:solidFill>
                <a:round/>
                <a:headEnd/>
                <a:tailEnd/>
              </a:ln>
              <a:effectLst/>
            </p:spPr>
            <p:txBody>
              <a:bodyPr wrap="none" anchor="ctr"/>
              <a:lstStyle/>
              <a:p>
                <a:endParaRPr lang="en-US"/>
              </a:p>
            </p:txBody>
          </p:sp>
          <p:sp>
            <p:nvSpPr>
              <p:cNvPr id="86153" name="Line 137"/>
              <p:cNvSpPr>
                <a:spLocks noChangeShapeType="1"/>
              </p:cNvSpPr>
              <p:nvPr/>
            </p:nvSpPr>
            <p:spPr bwMode="auto">
              <a:xfrm>
                <a:off x="2349" y="2709"/>
                <a:ext cx="2048" cy="0"/>
              </a:xfrm>
              <a:prstGeom prst="line">
                <a:avLst/>
              </a:prstGeom>
              <a:noFill/>
              <a:ln w="12700">
                <a:solidFill>
                  <a:srgbClr val="000000"/>
                </a:solidFill>
                <a:round/>
                <a:headEnd/>
                <a:tailEnd/>
              </a:ln>
              <a:effectLst/>
            </p:spPr>
            <p:txBody>
              <a:bodyPr wrap="none" anchor="ctr"/>
              <a:lstStyle/>
              <a:p>
                <a:endParaRPr lang="en-US"/>
              </a:p>
            </p:txBody>
          </p:sp>
          <p:sp>
            <p:nvSpPr>
              <p:cNvPr id="86154" name="Line 138"/>
              <p:cNvSpPr>
                <a:spLocks noChangeShapeType="1"/>
              </p:cNvSpPr>
              <p:nvPr/>
            </p:nvSpPr>
            <p:spPr bwMode="auto">
              <a:xfrm>
                <a:off x="2349" y="2521"/>
                <a:ext cx="2048" cy="0"/>
              </a:xfrm>
              <a:prstGeom prst="line">
                <a:avLst/>
              </a:prstGeom>
              <a:noFill/>
              <a:ln w="12700">
                <a:solidFill>
                  <a:srgbClr val="000000"/>
                </a:solidFill>
                <a:round/>
                <a:headEnd/>
                <a:tailEnd/>
              </a:ln>
              <a:effectLst/>
            </p:spPr>
            <p:txBody>
              <a:bodyPr wrap="none" anchor="ctr"/>
              <a:lstStyle/>
              <a:p>
                <a:endParaRPr lang="en-US"/>
              </a:p>
            </p:txBody>
          </p:sp>
          <p:sp>
            <p:nvSpPr>
              <p:cNvPr id="86155" name="Line 139"/>
              <p:cNvSpPr>
                <a:spLocks noChangeShapeType="1"/>
              </p:cNvSpPr>
              <p:nvPr/>
            </p:nvSpPr>
            <p:spPr bwMode="auto">
              <a:xfrm flipV="1">
                <a:off x="2345" y="2517"/>
                <a:ext cx="0" cy="1511"/>
              </a:xfrm>
              <a:prstGeom prst="line">
                <a:avLst/>
              </a:prstGeom>
              <a:noFill/>
              <a:ln w="12700">
                <a:solidFill>
                  <a:srgbClr val="000000"/>
                </a:solidFill>
                <a:round/>
                <a:headEnd/>
                <a:tailEnd/>
              </a:ln>
              <a:effectLst/>
            </p:spPr>
            <p:txBody>
              <a:bodyPr wrap="none" anchor="ctr"/>
              <a:lstStyle/>
              <a:p>
                <a:endParaRPr lang="en-US"/>
              </a:p>
            </p:txBody>
          </p:sp>
          <p:sp>
            <p:nvSpPr>
              <p:cNvPr id="86156" name="Line 140"/>
              <p:cNvSpPr>
                <a:spLocks noChangeShapeType="1"/>
              </p:cNvSpPr>
              <p:nvPr/>
            </p:nvSpPr>
            <p:spPr bwMode="auto">
              <a:xfrm flipV="1">
                <a:off x="2757" y="2517"/>
                <a:ext cx="0" cy="1511"/>
              </a:xfrm>
              <a:prstGeom prst="line">
                <a:avLst/>
              </a:prstGeom>
              <a:noFill/>
              <a:ln w="12700">
                <a:solidFill>
                  <a:srgbClr val="000000"/>
                </a:solidFill>
                <a:round/>
                <a:headEnd/>
                <a:tailEnd/>
              </a:ln>
              <a:effectLst/>
            </p:spPr>
            <p:txBody>
              <a:bodyPr wrap="none" anchor="ctr"/>
              <a:lstStyle/>
              <a:p>
                <a:endParaRPr lang="en-US"/>
              </a:p>
            </p:txBody>
          </p:sp>
          <p:sp>
            <p:nvSpPr>
              <p:cNvPr id="86157" name="Line 141"/>
              <p:cNvSpPr>
                <a:spLocks noChangeShapeType="1"/>
              </p:cNvSpPr>
              <p:nvPr/>
            </p:nvSpPr>
            <p:spPr bwMode="auto">
              <a:xfrm flipV="1">
                <a:off x="3169" y="2517"/>
                <a:ext cx="0" cy="1511"/>
              </a:xfrm>
              <a:prstGeom prst="line">
                <a:avLst/>
              </a:prstGeom>
              <a:noFill/>
              <a:ln w="12700">
                <a:solidFill>
                  <a:srgbClr val="000000"/>
                </a:solidFill>
                <a:round/>
                <a:headEnd/>
                <a:tailEnd/>
              </a:ln>
              <a:effectLst/>
            </p:spPr>
            <p:txBody>
              <a:bodyPr wrap="none" anchor="ctr"/>
              <a:lstStyle/>
              <a:p>
                <a:endParaRPr lang="en-US"/>
              </a:p>
            </p:txBody>
          </p:sp>
          <p:sp>
            <p:nvSpPr>
              <p:cNvPr id="86158" name="Line 142"/>
              <p:cNvSpPr>
                <a:spLocks noChangeShapeType="1"/>
              </p:cNvSpPr>
              <p:nvPr/>
            </p:nvSpPr>
            <p:spPr bwMode="auto">
              <a:xfrm flipV="1">
                <a:off x="3577" y="2517"/>
                <a:ext cx="0" cy="1511"/>
              </a:xfrm>
              <a:prstGeom prst="line">
                <a:avLst/>
              </a:prstGeom>
              <a:noFill/>
              <a:ln w="12700">
                <a:solidFill>
                  <a:srgbClr val="000000"/>
                </a:solidFill>
                <a:round/>
                <a:headEnd/>
                <a:tailEnd/>
              </a:ln>
              <a:effectLst/>
            </p:spPr>
            <p:txBody>
              <a:bodyPr wrap="none" anchor="ctr"/>
              <a:lstStyle/>
              <a:p>
                <a:endParaRPr lang="en-US"/>
              </a:p>
            </p:txBody>
          </p:sp>
          <p:sp>
            <p:nvSpPr>
              <p:cNvPr id="86159" name="Line 143"/>
              <p:cNvSpPr>
                <a:spLocks noChangeShapeType="1"/>
              </p:cNvSpPr>
              <p:nvPr/>
            </p:nvSpPr>
            <p:spPr bwMode="auto">
              <a:xfrm flipV="1">
                <a:off x="3991" y="2517"/>
                <a:ext cx="0" cy="1511"/>
              </a:xfrm>
              <a:prstGeom prst="line">
                <a:avLst/>
              </a:prstGeom>
              <a:noFill/>
              <a:ln w="12700">
                <a:solidFill>
                  <a:srgbClr val="000000"/>
                </a:solidFill>
                <a:round/>
                <a:headEnd/>
                <a:tailEnd/>
              </a:ln>
              <a:effectLst/>
            </p:spPr>
            <p:txBody>
              <a:bodyPr wrap="none" anchor="ctr"/>
              <a:lstStyle/>
              <a:p>
                <a:endParaRPr lang="en-US"/>
              </a:p>
            </p:txBody>
          </p:sp>
          <p:sp>
            <p:nvSpPr>
              <p:cNvPr id="86160" name="Line 144"/>
              <p:cNvSpPr>
                <a:spLocks noChangeShapeType="1"/>
              </p:cNvSpPr>
              <p:nvPr/>
            </p:nvSpPr>
            <p:spPr bwMode="auto">
              <a:xfrm flipV="1">
                <a:off x="4401" y="2517"/>
                <a:ext cx="0" cy="1511"/>
              </a:xfrm>
              <a:prstGeom prst="line">
                <a:avLst/>
              </a:prstGeom>
              <a:noFill/>
              <a:ln w="12700">
                <a:solidFill>
                  <a:srgbClr val="000000"/>
                </a:solidFill>
                <a:round/>
                <a:headEnd/>
                <a:tailEnd/>
              </a:ln>
              <a:effectLst/>
            </p:spPr>
            <p:txBody>
              <a:bodyPr wrap="none" anchor="ctr"/>
              <a:lstStyle/>
              <a:p>
                <a:endParaRPr lang="en-US"/>
              </a:p>
            </p:txBody>
          </p:sp>
          <p:sp>
            <p:nvSpPr>
              <p:cNvPr id="86161" name="Line 145"/>
              <p:cNvSpPr>
                <a:spLocks noChangeShapeType="1"/>
              </p:cNvSpPr>
              <p:nvPr/>
            </p:nvSpPr>
            <p:spPr bwMode="auto">
              <a:xfrm flipV="1">
                <a:off x="2345" y="2517"/>
                <a:ext cx="0" cy="1511"/>
              </a:xfrm>
              <a:prstGeom prst="line">
                <a:avLst/>
              </a:prstGeom>
              <a:noFill/>
              <a:ln w="12700">
                <a:solidFill>
                  <a:srgbClr val="000000"/>
                </a:solidFill>
                <a:round/>
                <a:headEnd/>
                <a:tailEnd/>
              </a:ln>
              <a:effectLst/>
            </p:spPr>
            <p:txBody>
              <a:bodyPr wrap="none" anchor="ctr"/>
              <a:lstStyle/>
              <a:p>
                <a:endParaRPr lang="en-US"/>
              </a:p>
            </p:txBody>
          </p:sp>
          <p:sp>
            <p:nvSpPr>
              <p:cNvPr id="86162" name="Line 146"/>
              <p:cNvSpPr>
                <a:spLocks noChangeShapeType="1"/>
              </p:cNvSpPr>
              <p:nvPr/>
            </p:nvSpPr>
            <p:spPr bwMode="auto">
              <a:xfrm>
                <a:off x="2349" y="4024"/>
                <a:ext cx="2048" cy="0"/>
              </a:xfrm>
              <a:prstGeom prst="line">
                <a:avLst/>
              </a:prstGeom>
              <a:noFill/>
              <a:ln w="12700">
                <a:solidFill>
                  <a:srgbClr val="000000"/>
                </a:solidFill>
                <a:round/>
                <a:headEnd/>
                <a:tailEnd/>
              </a:ln>
              <a:effectLst/>
            </p:spPr>
            <p:txBody>
              <a:bodyPr wrap="none" anchor="ctr"/>
              <a:lstStyle/>
              <a:p>
                <a:endParaRPr lang="en-US"/>
              </a:p>
            </p:txBody>
          </p:sp>
          <p:sp>
            <p:nvSpPr>
              <p:cNvPr id="86163" name="Line 147"/>
              <p:cNvSpPr>
                <a:spLocks noChangeShapeType="1"/>
              </p:cNvSpPr>
              <p:nvPr/>
            </p:nvSpPr>
            <p:spPr bwMode="auto">
              <a:xfrm flipH="1" flipV="1">
                <a:off x="4161" y="2570"/>
                <a:ext cx="25" cy="9"/>
              </a:xfrm>
              <a:prstGeom prst="line">
                <a:avLst/>
              </a:prstGeom>
              <a:noFill/>
              <a:ln w="12700">
                <a:solidFill>
                  <a:srgbClr val="FF0000"/>
                </a:solidFill>
                <a:round/>
                <a:headEnd/>
                <a:tailEnd/>
              </a:ln>
              <a:effectLst/>
            </p:spPr>
            <p:txBody>
              <a:bodyPr wrap="none" anchor="ctr"/>
              <a:lstStyle/>
              <a:p>
                <a:endParaRPr lang="en-US"/>
              </a:p>
            </p:txBody>
          </p:sp>
          <p:sp>
            <p:nvSpPr>
              <p:cNvPr id="86164" name="Line 148"/>
              <p:cNvSpPr>
                <a:spLocks noChangeShapeType="1"/>
              </p:cNvSpPr>
              <p:nvPr/>
            </p:nvSpPr>
            <p:spPr bwMode="auto">
              <a:xfrm flipH="1">
                <a:off x="4145" y="2578"/>
                <a:ext cx="24" cy="20"/>
              </a:xfrm>
              <a:prstGeom prst="line">
                <a:avLst/>
              </a:prstGeom>
              <a:noFill/>
              <a:ln w="12700">
                <a:solidFill>
                  <a:srgbClr val="FF0000"/>
                </a:solidFill>
                <a:round/>
                <a:headEnd/>
                <a:tailEnd/>
              </a:ln>
              <a:effectLst/>
            </p:spPr>
            <p:txBody>
              <a:bodyPr wrap="none" anchor="ctr"/>
              <a:lstStyle/>
              <a:p>
                <a:endParaRPr lang="en-US"/>
              </a:p>
            </p:txBody>
          </p:sp>
          <p:sp>
            <p:nvSpPr>
              <p:cNvPr id="86165" name="Line 149"/>
              <p:cNvSpPr>
                <a:spLocks noChangeShapeType="1"/>
              </p:cNvSpPr>
              <p:nvPr/>
            </p:nvSpPr>
            <p:spPr bwMode="auto">
              <a:xfrm flipH="1" flipV="1">
                <a:off x="4128" y="2586"/>
                <a:ext cx="25" cy="20"/>
              </a:xfrm>
              <a:prstGeom prst="line">
                <a:avLst/>
              </a:prstGeom>
              <a:noFill/>
              <a:ln w="12700">
                <a:solidFill>
                  <a:srgbClr val="FF0000"/>
                </a:solidFill>
                <a:round/>
                <a:headEnd/>
                <a:tailEnd/>
              </a:ln>
              <a:effectLst/>
            </p:spPr>
            <p:txBody>
              <a:bodyPr wrap="none" anchor="ctr"/>
              <a:lstStyle/>
              <a:p>
                <a:endParaRPr lang="en-US"/>
              </a:p>
            </p:txBody>
          </p:sp>
          <p:sp>
            <p:nvSpPr>
              <p:cNvPr id="86166" name="Line 150"/>
              <p:cNvSpPr>
                <a:spLocks noChangeShapeType="1"/>
              </p:cNvSpPr>
              <p:nvPr/>
            </p:nvSpPr>
            <p:spPr bwMode="auto">
              <a:xfrm flipH="1" flipV="1">
                <a:off x="4111" y="2576"/>
                <a:ext cx="25" cy="18"/>
              </a:xfrm>
              <a:prstGeom prst="line">
                <a:avLst/>
              </a:prstGeom>
              <a:noFill/>
              <a:ln w="12700">
                <a:solidFill>
                  <a:srgbClr val="FF0000"/>
                </a:solidFill>
                <a:round/>
                <a:headEnd/>
                <a:tailEnd/>
              </a:ln>
              <a:effectLst/>
            </p:spPr>
            <p:txBody>
              <a:bodyPr wrap="none" anchor="ctr"/>
              <a:lstStyle/>
              <a:p>
                <a:endParaRPr lang="en-US"/>
              </a:p>
            </p:txBody>
          </p:sp>
          <p:sp>
            <p:nvSpPr>
              <p:cNvPr id="86167" name="Line 151"/>
              <p:cNvSpPr>
                <a:spLocks noChangeShapeType="1"/>
              </p:cNvSpPr>
              <p:nvPr/>
            </p:nvSpPr>
            <p:spPr bwMode="auto">
              <a:xfrm flipH="1">
                <a:off x="4093" y="2580"/>
                <a:ext cx="26" cy="7"/>
              </a:xfrm>
              <a:prstGeom prst="line">
                <a:avLst/>
              </a:prstGeom>
              <a:noFill/>
              <a:ln w="12700">
                <a:solidFill>
                  <a:srgbClr val="FF0000"/>
                </a:solidFill>
                <a:round/>
                <a:headEnd/>
                <a:tailEnd/>
              </a:ln>
              <a:effectLst/>
            </p:spPr>
            <p:txBody>
              <a:bodyPr wrap="none" anchor="ctr"/>
              <a:lstStyle/>
              <a:p>
                <a:endParaRPr lang="en-US"/>
              </a:p>
            </p:txBody>
          </p:sp>
          <p:sp>
            <p:nvSpPr>
              <p:cNvPr id="86168" name="Line 152"/>
              <p:cNvSpPr>
                <a:spLocks noChangeShapeType="1"/>
              </p:cNvSpPr>
              <p:nvPr/>
            </p:nvSpPr>
            <p:spPr bwMode="auto">
              <a:xfrm flipH="1">
                <a:off x="4080" y="2587"/>
                <a:ext cx="21" cy="5"/>
              </a:xfrm>
              <a:prstGeom prst="line">
                <a:avLst/>
              </a:prstGeom>
              <a:noFill/>
              <a:ln w="12700">
                <a:solidFill>
                  <a:srgbClr val="FF0000"/>
                </a:solidFill>
                <a:round/>
                <a:headEnd/>
                <a:tailEnd/>
              </a:ln>
              <a:effectLst/>
            </p:spPr>
            <p:txBody>
              <a:bodyPr wrap="none" anchor="ctr"/>
              <a:lstStyle/>
              <a:p>
                <a:endParaRPr lang="en-US"/>
              </a:p>
            </p:txBody>
          </p:sp>
          <p:sp>
            <p:nvSpPr>
              <p:cNvPr id="86169" name="Line 153"/>
              <p:cNvSpPr>
                <a:spLocks noChangeShapeType="1"/>
              </p:cNvSpPr>
              <p:nvPr/>
            </p:nvSpPr>
            <p:spPr bwMode="auto">
              <a:xfrm flipH="1" flipV="1">
                <a:off x="4062" y="2558"/>
                <a:ext cx="26" cy="38"/>
              </a:xfrm>
              <a:prstGeom prst="line">
                <a:avLst/>
              </a:prstGeom>
              <a:noFill/>
              <a:ln w="12700">
                <a:solidFill>
                  <a:srgbClr val="FF0000"/>
                </a:solidFill>
                <a:round/>
                <a:headEnd/>
                <a:tailEnd/>
              </a:ln>
              <a:effectLst/>
            </p:spPr>
            <p:txBody>
              <a:bodyPr wrap="none" anchor="ctr"/>
              <a:lstStyle/>
              <a:p>
                <a:endParaRPr lang="en-US"/>
              </a:p>
            </p:txBody>
          </p:sp>
          <p:sp>
            <p:nvSpPr>
              <p:cNvPr id="86170" name="Line 154"/>
              <p:cNvSpPr>
                <a:spLocks noChangeShapeType="1"/>
              </p:cNvSpPr>
              <p:nvPr/>
            </p:nvSpPr>
            <p:spPr bwMode="auto">
              <a:xfrm flipH="1">
                <a:off x="4046" y="2566"/>
                <a:ext cx="24" cy="5"/>
              </a:xfrm>
              <a:prstGeom prst="line">
                <a:avLst/>
              </a:prstGeom>
              <a:noFill/>
              <a:ln w="12700">
                <a:solidFill>
                  <a:srgbClr val="FF0000"/>
                </a:solidFill>
                <a:round/>
                <a:headEnd/>
                <a:tailEnd/>
              </a:ln>
              <a:effectLst/>
            </p:spPr>
            <p:txBody>
              <a:bodyPr wrap="none" anchor="ctr"/>
              <a:lstStyle/>
              <a:p>
                <a:endParaRPr lang="en-US"/>
              </a:p>
            </p:txBody>
          </p:sp>
          <p:sp>
            <p:nvSpPr>
              <p:cNvPr id="86171" name="Line 155"/>
              <p:cNvSpPr>
                <a:spLocks noChangeShapeType="1"/>
              </p:cNvSpPr>
              <p:nvPr/>
            </p:nvSpPr>
            <p:spPr bwMode="auto">
              <a:xfrm flipH="1">
                <a:off x="4031" y="2575"/>
                <a:ext cx="23" cy="2"/>
              </a:xfrm>
              <a:prstGeom prst="line">
                <a:avLst/>
              </a:prstGeom>
              <a:noFill/>
              <a:ln w="12700">
                <a:solidFill>
                  <a:srgbClr val="FF0000"/>
                </a:solidFill>
                <a:round/>
                <a:headEnd/>
                <a:tailEnd/>
              </a:ln>
              <a:effectLst/>
            </p:spPr>
            <p:txBody>
              <a:bodyPr wrap="none" anchor="ctr"/>
              <a:lstStyle/>
              <a:p>
                <a:endParaRPr lang="en-US"/>
              </a:p>
            </p:txBody>
          </p:sp>
          <p:sp>
            <p:nvSpPr>
              <p:cNvPr id="86172" name="Line 156"/>
              <p:cNvSpPr>
                <a:spLocks noChangeShapeType="1"/>
              </p:cNvSpPr>
              <p:nvPr/>
            </p:nvSpPr>
            <p:spPr bwMode="auto">
              <a:xfrm flipH="1">
                <a:off x="4013" y="2577"/>
                <a:ext cx="26" cy="0"/>
              </a:xfrm>
              <a:prstGeom prst="line">
                <a:avLst/>
              </a:prstGeom>
              <a:noFill/>
              <a:ln w="12700">
                <a:solidFill>
                  <a:srgbClr val="FF0000"/>
                </a:solidFill>
                <a:round/>
                <a:headEnd/>
                <a:tailEnd/>
              </a:ln>
              <a:effectLst/>
            </p:spPr>
            <p:txBody>
              <a:bodyPr wrap="none" anchor="ctr"/>
              <a:lstStyle/>
              <a:p>
                <a:endParaRPr lang="en-US"/>
              </a:p>
            </p:txBody>
          </p:sp>
          <p:sp>
            <p:nvSpPr>
              <p:cNvPr id="86173" name="Line 157"/>
              <p:cNvSpPr>
                <a:spLocks noChangeShapeType="1"/>
              </p:cNvSpPr>
              <p:nvPr/>
            </p:nvSpPr>
            <p:spPr bwMode="auto">
              <a:xfrm flipH="1" flipV="1">
                <a:off x="3997" y="2538"/>
                <a:ext cx="24" cy="43"/>
              </a:xfrm>
              <a:prstGeom prst="line">
                <a:avLst/>
              </a:prstGeom>
              <a:noFill/>
              <a:ln w="12700">
                <a:solidFill>
                  <a:srgbClr val="FF0000"/>
                </a:solidFill>
                <a:round/>
                <a:headEnd/>
                <a:tailEnd/>
              </a:ln>
              <a:effectLst/>
            </p:spPr>
            <p:txBody>
              <a:bodyPr wrap="none" anchor="ctr"/>
              <a:lstStyle/>
              <a:p>
                <a:endParaRPr lang="en-US"/>
              </a:p>
            </p:txBody>
          </p:sp>
          <p:sp>
            <p:nvSpPr>
              <p:cNvPr id="86174" name="Line 158"/>
              <p:cNvSpPr>
                <a:spLocks noChangeShapeType="1"/>
              </p:cNvSpPr>
              <p:nvPr/>
            </p:nvSpPr>
            <p:spPr bwMode="auto">
              <a:xfrm flipH="1">
                <a:off x="3981" y="2546"/>
                <a:ext cx="24" cy="25"/>
              </a:xfrm>
              <a:prstGeom prst="line">
                <a:avLst/>
              </a:prstGeom>
              <a:noFill/>
              <a:ln w="12700">
                <a:solidFill>
                  <a:srgbClr val="FF0000"/>
                </a:solidFill>
                <a:round/>
                <a:headEnd/>
                <a:tailEnd/>
              </a:ln>
              <a:effectLst/>
            </p:spPr>
            <p:txBody>
              <a:bodyPr wrap="none" anchor="ctr"/>
              <a:lstStyle/>
              <a:p>
                <a:endParaRPr lang="en-US"/>
              </a:p>
            </p:txBody>
          </p:sp>
          <p:sp>
            <p:nvSpPr>
              <p:cNvPr id="86175" name="Line 159"/>
              <p:cNvSpPr>
                <a:spLocks noChangeShapeType="1"/>
              </p:cNvSpPr>
              <p:nvPr/>
            </p:nvSpPr>
            <p:spPr bwMode="auto">
              <a:xfrm flipH="1" flipV="1">
                <a:off x="3962" y="2566"/>
                <a:ext cx="27" cy="13"/>
              </a:xfrm>
              <a:prstGeom prst="line">
                <a:avLst/>
              </a:prstGeom>
              <a:noFill/>
              <a:ln w="12700">
                <a:solidFill>
                  <a:srgbClr val="FF0000"/>
                </a:solidFill>
                <a:round/>
                <a:headEnd/>
                <a:tailEnd/>
              </a:ln>
              <a:effectLst/>
            </p:spPr>
            <p:txBody>
              <a:bodyPr wrap="none" anchor="ctr"/>
              <a:lstStyle/>
              <a:p>
                <a:endParaRPr lang="en-US"/>
              </a:p>
            </p:txBody>
          </p:sp>
          <p:sp>
            <p:nvSpPr>
              <p:cNvPr id="86176" name="Line 160"/>
              <p:cNvSpPr>
                <a:spLocks noChangeShapeType="1"/>
              </p:cNvSpPr>
              <p:nvPr/>
            </p:nvSpPr>
            <p:spPr bwMode="auto">
              <a:xfrm flipH="1">
                <a:off x="3948" y="2570"/>
                <a:ext cx="22" cy="7"/>
              </a:xfrm>
              <a:prstGeom prst="line">
                <a:avLst/>
              </a:prstGeom>
              <a:noFill/>
              <a:ln w="12700">
                <a:solidFill>
                  <a:srgbClr val="FF0000"/>
                </a:solidFill>
                <a:round/>
                <a:headEnd/>
                <a:tailEnd/>
              </a:ln>
              <a:effectLst/>
            </p:spPr>
            <p:txBody>
              <a:bodyPr wrap="none" anchor="ctr"/>
              <a:lstStyle/>
              <a:p>
                <a:endParaRPr lang="en-US"/>
              </a:p>
            </p:txBody>
          </p:sp>
          <p:sp>
            <p:nvSpPr>
              <p:cNvPr id="86177" name="Line 161"/>
              <p:cNvSpPr>
                <a:spLocks noChangeShapeType="1"/>
              </p:cNvSpPr>
              <p:nvPr/>
            </p:nvSpPr>
            <p:spPr bwMode="auto">
              <a:xfrm flipH="1">
                <a:off x="3932" y="2581"/>
                <a:ext cx="24" cy="7"/>
              </a:xfrm>
              <a:prstGeom prst="line">
                <a:avLst/>
              </a:prstGeom>
              <a:noFill/>
              <a:ln w="12700">
                <a:solidFill>
                  <a:srgbClr val="FF0000"/>
                </a:solidFill>
                <a:round/>
                <a:headEnd/>
                <a:tailEnd/>
              </a:ln>
              <a:effectLst/>
            </p:spPr>
            <p:txBody>
              <a:bodyPr wrap="none" anchor="ctr"/>
              <a:lstStyle/>
              <a:p>
                <a:endParaRPr lang="en-US"/>
              </a:p>
            </p:txBody>
          </p:sp>
          <p:sp>
            <p:nvSpPr>
              <p:cNvPr id="86178" name="Line 162"/>
              <p:cNvSpPr>
                <a:spLocks noChangeShapeType="1"/>
              </p:cNvSpPr>
              <p:nvPr/>
            </p:nvSpPr>
            <p:spPr bwMode="auto">
              <a:xfrm flipH="1" flipV="1">
                <a:off x="3915" y="2562"/>
                <a:ext cx="25" cy="34"/>
              </a:xfrm>
              <a:prstGeom prst="line">
                <a:avLst/>
              </a:prstGeom>
              <a:noFill/>
              <a:ln w="12700">
                <a:solidFill>
                  <a:srgbClr val="FF0000"/>
                </a:solidFill>
                <a:round/>
                <a:headEnd/>
                <a:tailEnd/>
              </a:ln>
              <a:effectLst/>
            </p:spPr>
            <p:txBody>
              <a:bodyPr wrap="none" anchor="ctr"/>
              <a:lstStyle/>
              <a:p>
                <a:endParaRPr lang="en-US"/>
              </a:p>
            </p:txBody>
          </p:sp>
          <p:sp>
            <p:nvSpPr>
              <p:cNvPr id="86179" name="Line 163"/>
              <p:cNvSpPr>
                <a:spLocks noChangeShapeType="1"/>
              </p:cNvSpPr>
              <p:nvPr/>
            </p:nvSpPr>
            <p:spPr bwMode="auto">
              <a:xfrm flipH="1" flipV="1">
                <a:off x="3897" y="2551"/>
                <a:ext cx="26" cy="19"/>
              </a:xfrm>
              <a:prstGeom prst="line">
                <a:avLst/>
              </a:prstGeom>
              <a:noFill/>
              <a:ln w="12700">
                <a:solidFill>
                  <a:srgbClr val="FF0000"/>
                </a:solidFill>
                <a:round/>
                <a:headEnd/>
                <a:tailEnd/>
              </a:ln>
              <a:effectLst/>
            </p:spPr>
            <p:txBody>
              <a:bodyPr wrap="none" anchor="ctr"/>
              <a:lstStyle/>
              <a:p>
                <a:endParaRPr lang="en-US"/>
              </a:p>
            </p:txBody>
          </p:sp>
          <p:sp>
            <p:nvSpPr>
              <p:cNvPr id="86180" name="Line 164"/>
              <p:cNvSpPr>
                <a:spLocks noChangeShapeType="1"/>
              </p:cNvSpPr>
              <p:nvPr/>
            </p:nvSpPr>
            <p:spPr bwMode="auto">
              <a:xfrm flipH="1">
                <a:off x="3886" y="2555"/>
                <a:ext cx="19" cy="2"/>
              </a:xfrm>
              <a:prstGeom prst="line">
                <a:avLst/>
              </a:prstGeom>
              <a:noFill/>
              <a:ln w="12700">
                <a:solidFill>
                  <a:srgbClr val="FF0000"/>
                </a:solidFill>
                <a:round/>
                <a:headEnd/>
                <a:tailEnd/>
              </a:ln>
              <a:effectLst/>
            </p:spPr>
            <p:txBody>
              <a:bodyPr wrap="none" anchor="ctr"/>
              <a:lstStyle/>
              <a:p>
                <a:endParaRPr lang="en-US"/>
              </a:p>
            </p:txBody>
          </p:sp>
          <p:sp>
            <p:nvSpPr>
              <p:cNvPr id="86181" name="Line 165"/>
              <p:cNvSpPr>
                <a:spLocks noChangeShapeType="1"/>
              </p:cNvSpPr>
              <p:nvPr/>
            </p:nvSpPr>
            <p:spPr bwMode="auto">
              <a:xfrm flipH="1" flipV="1">
                <a:off x="3866" y="2551"/>
                <a:ext cx="28" cy="10"/>
              </a:xfrm>
              <a:prstGeom prst="line">
                <a:avLst/>
              </a:prstGeom>
              <a:noFill/>
              <a:ln w="12700">
                <a:solidFill>
                  <a:srgbClr val="FF0000"/>
                </a:solidFill>
                <a:round/>
                <a:headEnd/>
                <a:tailEnd/>
              </a:ln>
              <a:effectLst/>
            </p:spPr>
            <p:txBody>
              <a:bodyPr wrap="none" anchor="ctr"/>
              <a:lstStyle/>
              <a:p>
                <a:endParaRPr lang="en-US"/>
              </a:p>
            </p:txBody>
          </p:sp>
          <p:sp>
            <p:nvSpPr>
              <p:cNvPr id="86182" name="Line 166"/>
              <p:cNvSpPr>
                <a:spLocks noChangeShapeType="1"/>
              </p:cNvSpPr>
              <p:nvPr/>
            </p:nvSpPr>
            <p:spPr bwMode="auto">
              <a:xfrm flipH="1">
                <a:off x="3851" y="2559"/>
                <a:ext cx="23" cy="7"/>
              </a:xfrm>
              <a:prstGeom prst="line">
                <a:avLst/>
              </a:prstGeom>
              <a:noFill/>
              <a:ln w="12700">
                <a:solidFill>
                  <a:srgbClr val="FF0000"/>
                </a:solidFill>
                <a:round/>
                <a:headEnd/>
                <a:tailEnd/>
              </a:ln>
              <a:effectLst/>
            </p:spPr>
            <p:txBody>
              <a:bodyPr wrap="none" anchor="ctr"/>
              <a:lstStyle/>
              <a:p>
                <a:endParaRPr lang="en-US"/>
              </a:p>
            </p:txBody>
          </p:sp>
          <p:sp>
            <p:nvSpPr>
              <p:cNvPr id="86183" name="Line 167"/>
              <p:cNvSpPr>
                <a:spLocks noChangeShapeType="1"/>
              </p:cNvSpPr>
              <p:nvPr/>
            </p:nvSpPr>
            <p:spPr bwMode="auto">
              <a:xfrm flipH="1" flipV="1">
                <a:off x="3836" y="2553"/>
                <a:ext cx="23" cy="21"/>
              </a:xfrm>
              <a:prstGeom prst="line">
                <a:avLst/>
              </a:prstGeom>
              <a:noFill/>
              <a:ln w="12700">
                <a:solidFill>
                  <a:srgbClr val="FF0000"/>
                </a:solidFill>
                <a:round/>
                <a:headEnd/>
                <a:tailEnd/>
              </a:ln>
              <a:effectLst/>
            </p:spPr>
            <p:txBody>
              <a:bodyPr wrap="none" anchor="ctr"/>
              <a:lstStyle/>
              <a:p>
                <a:endParaRPr lang="en-US"/>
              </a:p>
            </p:txBody>
          </p:sp>
          <p:sp>
            <p:nvSpPr>
              <p:cNvPr id="86184" name="Line 168"/>
              <p:cNvSpPr>
                <a:spLocks noChangeShapeType="1"/>
              </p:cNvSpPr>
              <p:nvPr/>
            </p:nvSpPr>
            <p:spPr bwMode="auto">
              <a:xfrm flipH="1">
                <a:off x="3813" y="2557"/>
                <a:ext cx="31" cy="5"/>
              </a:xfrm>
              <a:prstGeom prst="line">
                <a:avLst/>
              </a:prstGeom>
              <a:noFill/>
              <a:ln w="12700">
                <a:solidFill>
                  <a:srgbClr val="FF0000"/>
                </a:solidFill>
                <a:round/>
                <a:headEnd/>
                <a:tailEnd/>
              </a:ln>
              <a:effectLst/>
            </p:spPr>
            <p:txBody>
              <a:bodyPr wrap="none" anchor="ctr"/>
              <a:lstStyle/>
              <a:p>
                <a:endParaRPr lang="en-US"/>
              </a:p>
            </p:txBody>
          </p:sp>
          <p:sp>
            <p:nvSpPr>
              <p:cNvPr id="86185" name="Line 169"/>
              <p:cNvSpPr>
                <a:spLocks noChangeShapeType="1"/>
              </p:cNvSpPr>
              <p:nvPr/>
            </p:nvSpPr>
            <p:spPr bwMode="auto">
              <a:xfrm flipH="1" flipV="1">
                <a:off x="3798" y="2538"/>
                <a:ext cx="23" cy="28"/>
              </a:xfrm>
              <a:prstGeom prst="line">
                <a:avLst/>
              </a:prstGeom>
              <a:noFill/>
              <a:ln w="12700">
                <a:solidFill>
                  <a:srgbClr val="FF0000"/>
                </a:solidFill>
                <a:round/>
                <a:headEnd/>
                <a:tailEnd/>
              </a:ln>
              <a:effectLst/>
            </p:spPr>
            <p:txBody>
              <a:bodyPr wrap="none" anchor="ctr"/>
              <a:lstStyle/>
              <a:p>
                <a:endParaRPr lang="en-US"/>
              </a:p>
            </p:txBody>
          </p:sp>
          <p:sp>
            <p:nvSpPr>
              <p:cNvPr id="86186" name="Line 170"/>
              <p:cNvSpPr>
                <a:spLocks noChangeShapeType="1"/>
              </p:cNvSpPr>
              <p:nvPr/>
            </p:nvSpPr>
            <p:spPr bwMode="auto">
              <a:xfrm flipH="1">
                <a:off x="3781" y="2546"/>
                <a:ext cx="25" cy="40"/>
              </a:xfrm>
              <a:prstGeom prst="line">
                <a:avLst/>
              </a:prstGeom>
              <a:noFill/>
              <a:ln w="12700">
                <a:solidFill>
                  <a:srgbClr val="FF0000"/>
                </a:solidFill>
                <a:round/>
                <a:headEnd/>
                <a:tailEnd/>
              </a:ln>
              <a:effectLst/>
            </p:spPr>
            <p:txBody>
              <a:bodyPr wrap="none" anchor="ctr"/>
              <a:lstStyle/>
              <a:p>
                <a:endParaRPr lang="en-US"/>
              </a:p>
            </p:txBody>
          </p:sp>
          <p:sp>
            <p:nvSpPr>
              <p:cNvPr id="86187" name="Line 171"/>
              <p:cNvSpPr>
                <a:spLocks noChangeShapeType="1"/>
              </p:cNvSpPr>
              <p:nvPr/>
            </p:nvSpPr>
            <p:spPr bwMode="auto">
              <a:xfrm flipH="1" flipV="1">
                <a:off x="3767" y="2547"/>
                <a:ext cx="22" cy="47"/>
              </a:xfrm>
              <a:prstGeom prst="line">
                <a:avLst/>
              </a:prstGeom>
              <a:noFill/>
              <a:ln w="12700">
                <a:solidFill>
                  <a:srgbClr val="FF0000"/>
                </a:solidFill>
                <a:round/>
                <a:headEnd/>
                <a:tailEnd/>
              </a:ln>
              <a:effectLst/>
            </p:spPr>
            <p:txBody>
              <a:bodyPr wrap="none" anchor="ctr"/>
              <a:lstStyle/>
              <a:p>
                <a:endParaRPr lang="en-US"/>
              </a:p>
            </p:txBody>
          </p:sp>
          <p:sp>
            <p:nvSpPr>
              <p:cNvPr id="86188" name="Line 172"/>
              <p:cNvSpPr>
                <a:spLocks noChangeShapeType="1"/>
              </p:cNvSpPr>
              <p:nvPr/>
            </p:nvSpPr>
            <p:spPr bwMode="auto">
              <a:xfrm flipH="1" flipV="1">
                <a:off x="3751" y="2530"/>
                <a:ext cx="24" cy="25"/>
              </a:xfrm>
              <a:prstGeom prst="line">
                <a:avLst/>
              </a:prstGeom>
              <a:noFill/>
              <a:ln w="12700">
                <a:solidFill>
                  <a:srgbClr val="FF0000"/>
                </a:solidFill>
                <a:round/>
                <a:headEnd/>
                <a:tailEnd/>
              </a:ln>
              <a:effectLst/>
            </p:spPr>
            <p:txBody>
              <a:bodyPr wrap="none" anchor="ctr"/>
              <a:lstStyle/>
              <a:p>
                <a:endParaRPr lang="en-US"/>
              </a:p>
            </p:txBody>
          </p:sp>
          <p:sp>
            <p:nvSpPr>
              <p:cNvPr id="86189" name="Line 173"/>
              <p:cNvSpPr>
                <a:spLocks noChangeShapeType="1"/>
              </p:cNvSpPr>
              <p:nvPr/>
            </p:nvSpPr>
            <p:spPr bwMode="auto">
              <a:xfrm flipH="1">
                <a:off x="3736" y="2538"/>
                <a:ext cx="23" cy="18"/>
              </a:xfrm>
              <a:prstGeom prst="line">
                <a:avLst/>
              </a:prstGeom>
              <a:noFill/>
              <a:ln w="12700">
                <a:solidFill>
                  <a:srgbClr val="FF0000"/>
                </a:solidFill>
                <a:round/>
                <a:headEnd/>
                <a:tailEnd/>
              </a:ln>
              <a:effectLst/>
            </p:spPr>
            <p:txBody>
              <a:bodyPr wrap="none" anchor="ctr"/>
              <a:lstStyle/>
              <a:p>
                <a:endParaRPr lang="en-US"/>
              </a:p>
            </p:txBody>
          </p:sp>
          <p:sp>
            <p:nvSpPr>
              <p:cNvPr id="86190" name="Line 174"/>
              <p:cNvSpPr>
                <a:spLocks noChangeShapeType="1"/>
              </p:cNvSpPr>
              <p:nvPr/>
            </p:nvSpPr>
            <p:spPr bwMode="auto">
              <a:xfrm flipH="1" flipV="1">
                <a:off x="3718" y="2538"/>
                <a:ext cx="26" cy="26"/>
              </a:xfrm>
              <a:prstGeom prst="line">
                <a:avLst/>
              </a:prstGeom>
              <a:noFill/>
              <a:ln w="12700">
                <a:solidFill>
                  <a:srgbClr val="FF0000"/>
                </a:solidFill>
                <a:round/>
                <a:headEnd/>
                <a:tailEnd/>
              </a:ln>
              <a:effectLst/>
            </p:spPr>
            <p:txBody>
              <a:bodyPr wrap="none" anchor="ctr"/>
              <a:lstStyle/>
              <a:p>
                <a:endParaRPr lang="en-US"/>
              </a:p>
            </p:txBody>
          </p:sp>
          <p:sp>
            <p:nvSpPr>
              <p:cNvPr id="86191" name="Line 175"/>
              <p:cNvSpPr>
                <a:spLocks noChangeShapeType="1"/>
              </p:cNvSpPr>
              <p:nvPr/>
            </p:nvSpPr>
            <p:spPr bwMode="auto">
              <a:xfrm flipH="1">
                <a:off x="3702" y="2546"/>
                <a:ext cx="24" cy="22"/>
              </a:xfrm>
              <a:prstGeom prst="line">
                <a:avLst/>
              </a:prstGeom>
              <a:noFill/>
              <a:ln w="12700">
                <a:solidFill>
                  <a:srgbClr val="FF0000"/>
                </a:solidFill>
                <a:round/>
                <a:headEnd/>
                <a:tailEnd/>
              </a:ln>
              <a:effectLst/>
            </p:spPr>
            <p:txBody>
              <a:bodyPr wrap="none" anchor="ctr"/>
              <a:lstStyle/>
              <a:p>
                <a:endParaRPr lang="en-US"/>
              </a:p>
            </p:txBody>
          </p:sp>
          <p:sp>
            <p:nvSpPr>
              <p:cNvPr id="86192" name="Line 176"/>
              <p:cNvSpPr>
                <a:spLocks noChangeShapeType="1"/>
              </p:cNvSpPr>
              <p:nvPr/>
            </p:nvSpPr>
            <p:spPr bwMode="auto">
              <a:xfrm flipH="1">
                <a:off x="3686" y="2572"/>
                <a:ext cx="24" cy="0"/>
              </a:xfrm>
              <a:prstGeom prst="line">
                <a:avLst/>
              </a:prstGeom>
              <a:noFill/>
              <a:ln w="12700">
                <a:solidFill>
                  <a:srgbClr val="FF0000"/>
                </a:solidFill>
                <a:round/>
                <a:headEnd/>
                <a:tailEnd/>
              </a:ln>
              <a:effectLst/>
            </p:spPr>
            <p:txBody>
              <a:bodyPr wrap="none" anchor="ctr"/>
              <a:lstStyle/>
              <a:p>
                <a:endParaRPr lang="en-US"/>
              </a:p>
            </p:txBody>
          </p:sp>
          <p:sp>
            <p:nvSpPr>
              <p:cNvPr id="86193" name="Line 177"/>
              <p:cNvSpPr>
                <a:spLocks noChangeShapeType="1"/>
              </p:cNvSpPr>
              <p:nvPr/>
            </p:nvSpPr>
            <p:spPr bwMode="auto">
              <a:xfrm flipH="1" flipV="1">
                <a:off x="3668" y="2560"/>
                <a:ext cx="26" cy="16"/>
              </a:xfrm>
              <a:prstGeom prst="line">
                <a:avLst/>
              </a:prstGeom>
              <a:noFill/>
              <a:ln w="12700">
                <a:solidFill>
                  <a:srgbClr val="FF0000"/>
                </a:solidFill>
                <a:round/>
                <a:headEnd/>
                <a:tailEnd/>
              </a:ln>
              <a:effectLst/>
            </p:spPr>
            <p:txBody>
              <a:bodyPr wrap="none" anchor="ctr"/>
              <a:lstStyle/>
              <a:p>
                <a:endParaRPr lang="en-US"/>
              </a:p>
            </p:txBody>
          </p:sp>
          <p:sp>
            <p:nvSpPr>
              <p:cNvPr id="86194" name="Line 178"/>
              <p:cNvSpPr>
                <a:spLocks noChangeShapeType="1"/>
              </p:cNvSpPr>
              <p:nvPr/>
            </p:nvSpPr>
            <p:spPr bwMode="auto">
              <a:xfrm flipH="1">
                <a:off x="3653" y="2568"/>
                <a:ext cx="23" cy="12"/>
              </a:xfrm>
              <a:prstGeom prst="line">
                <a:avLst/>
              </a:prstGeom>
              <a:noFill/>
              <a:ln w="12700">
                <a:solidFill>
                  <a:srgbClr val="FF0000"/>
                </a:solidFill>
                <a:round/>
                <a:headEnd/>
                <a:tailEnd/>
              </a:ln>
              <a:effectLst/>
            </p:spPr>
            <p:txBody>
              <a:bodyPr wrap="none" anchor="ctr"/>
              <a:lstStyle/>
              <a:p>
                <a:endParaRPr lang="en-US"/>
              </a:p>
            </p:txBody>
          </p:sp>
          <p:sp>
            <p:nvSpPr>
              <p:cNvPr id="86195" name="Line 179"/>
              <p:cNvSpPr>
                <a:spLocks noChangeShapeType="1"/>
              </p:cNvSpPr>
              <p:nvPr/>
            </p:nvSpPr>
            <p:spPr bwMode="auto">
              <a:xfrm flipH="1" flipV="1">
                <a:off x="3637" y="2536"/>
                <a:ext cx="24" cy="52"/>
              </a:xfrm>
              <a:prstGeom prst="line">
                <a:avLst/>
              </a:prstGeom>
              <a:noFill/>
              <a:ln w="12700">
                <a:solidFill>
                  <a:srgbClr val="FF0000"/>
                </a:solidFill>
                <a:round/>
                <a:headEnd/>
                <a:tailEnd/>
              </a:ln>
              <a:effectLst/>
            </p:spPr>
            <p:txBody>
              <a:bodyPr wrap="none" anchor="ctr"/>
              <a:lstStyle/>
              <a:p>
                <a:endParaRPr lang="en-US"/>
              </a:p>
            </p:txBody>
          </p:sp>
          <p:sp>
            <p:nvSpPr>
              <p:cNvPr id="86196" name="Line 180"/>
              <p:cNvSpPr>
                <a:spLocks noChangeShapeType="1"/>
              </p:cNvSpPr>
              <p:nvPr/>
            </p:nvSpPr>
            <p:spPr bwMode="auto">
              <a:xfrm flipH="1">
                <a:off x="3620" y="2540"/>
                <a:ext cx="25" cy="6"/>
              </a:xfrm>
              <a:prstGeom prst="line">
                <a:avLst/>
              </a:prstGeom>
              <a:noFill/>
              <a:ln w="12700">
                <a:solidFill>
                  <a:srgbClr val="FF0000"/>
                </a:solidFill>
                <a:round/>
                <a:headEnd/>
                <a:tailEnd/>
              </a:ln>
              <a:effectLst/>
            </p:spPr>
            <p:txBody>
              <a:bodyPr wrap="none" anchor="ctr"/>
              <a:lstStyle/>
              <a:p>
                <a:endParaRPr lang="en-US"/>
              </a:p>
            </p:txBody>
          </p:sp>
          <p:sp>
            <p:nvSpPr>
              <p:cNvPr id="86197" name="Line 181"/>
              <p:cNvSpPr>
                <a:spLocks noChangeShapeType="1"/>
              </p:cNvSpPr>
              <p:nvPr/>
            </p:nvSpPr>
            <p:spPr bwMode="auto">
              <a:xfrm flipH="1">
                <a:off x="3603" y="2550"/>
                <a:ext cx="25" cy="20"/>
              </a:xfrm>
              <a:prstGeom prst="line">
                <a:avLst/>
              </a:prstGeom>
              <a:noFill/>
              <a:ln w="12700">
                <a:solidFill>
                  <a:srgbClr val="FF0000"/>
                </a:solidFill>
                <a:round/>
                <a:headEnd/>
                <a:tailEnd/>
              </a:ln>
              <a:effectLst/>
            </p:spPr>
            <p:txBody>
              <a:bodyPr wrap="none" anchor="ctr"/>
              <a:lstStyle/>
              <a:p>
                <a:endParaRPr lang="en-US"/>
              </a:p>
            </p:txBody>
          </p:sp>
          <p:sp>
            <p:nvSpPr>
              <p:cNvPr id="86198" name="Line 182"/>
              <p:cNvSpPr>
                <a:spLocks noChangeShapeType="1"/>
              </p:cNvSpPr>
              <p:nvPr/>
            </p:nvSpPr>
            <p:spPr bwMode="auto">
              <a:xfrm flipH="1">
                <a:off x="3586" y="2578"/>
                <a:ext cx="25" cy="2"/>
              </a:xfrm>
              <a:prstGeom prst="line">
                <a:avLst/>
              </a:prstGeom>
              <a:noFill/>
              <a:ln w="12700">
                <a:solidFill>
                  <a:srgbClr val="FF0000"/>
                </a:solidFill>
                <a:round/>
                <a:headEnd/>
                <a:tailEnd/>
              </a:ln>
              <a:effectLst/>
            </p:spPr>
            <p:txBody>
              <a:bodyPr wrap="none" anchor="ctr"/>
              <a:lstStyle/>
              <a:p>
                <a:endParaRPr lang="en-US"/>
              </a:p>
            </p:txBody>
          </p:sp>
          <p:sp>
            <p:nvSpPr>
              <p:cNvPr id="86199" name="Line 183"/>
              <p:cNvSpPr>
                <a:spLocks noChangeShapeType="1"/>
              </p:cNvSpPr>
              <p:nvPr/>
            </p:nvSpPr>
            <p:spPr bwMode="auto">
              <a:xfrm flipH="1">
                <a:off x="3572" y="2588"/>
                <a:ext cx="22" cy="7"/>
              </a:xfrm>
              <a:prstGeom prst="line">
                <a:avLst/>
              </a:prstGeom>
              <a:noFill/>
              <a:ln w="12700">
                <a:solidFill>
                  <a:srgbClr val="FF0000"/>
                </a:solidFill>
                <a:round/>
                <a:headEnd/>
                <a:tailEnd/>
              </a:ln>
              <a:effectLst/>
            </p:spPr>
            <p:txBody>
              <a:bodyPr wrap="none" anchor="ctr"/>
              <a:lstStyle/>
              <a:p>
                <a:endParaRPr lang="en-US"/>
              </a:p>
            </p:txBody>
          </p:sp>
          <p:sp>
            <p:nvSpPr>
              <p:cNvPr id="86200" name="Line 184"/>
              <p:cNvSpPr>
                <a:spLocks noChangeShapeType="1"/>
              </p:cNvSpPr>
              <p:nvPr/>
            </p:nvSpPr>
            <p:spPr bwMode="auto">
              <a:xfrm flipH="1" flipV="1">
                <a:off x="3555" y="2590"/>
                <a:ext cx="25" cy="13"/>
              </a:xfrm>
              <a:prstGeom prst="line">
                <a:avLst/>
              </a:prstGeom>
              <a:noFill/>
              <a:ln w="12700">
                <a:solidFill>
                  <a:srgbClr val="FF0000"/>
                </a:solidFill>
                <a:round/>
                <a:headEnd/>
                <a:tailEnd/>
              </a:ln>
              <a:effectLst/>
            </p:spPr>
            <p:txBody>
              <a:bodyPr wrap="none" anchor="ctr"/>
              <a:lstStyle/>
              <a:p>
                <a:endParaRPr lang="en-US"/>
              </a:p>
            </p:txBody>
          </p:sp>
          <p:sp>
            <p:nvSpPr>
              <p:cNvPr id="86201" name="Line 185"/>
              <p:cNvSpPr>
                <a:spLocks noChangeShapeType="1"/>
              </p:cNvSpPr>
              <p:nvPr/>
            </p:nvSpPr>
            <p:spPr bwMode="auto">
              <a:xfrm flipH="1">
                <a:off x="3537" y="2598"/>
                <a:ext cx="26" cy="20"/>
              </a:xfrm>
              <a:prstGeom prst="line">
                <a:avLst/>
              </a:prstGeom>
              <a:noFill/>
              <a:ln w="12700">
                <a:solidFill>
                  <a:srgbClr val="FF0000"/>
                </a:solidFill>
                <a:round/>
                <a:headEnd/>
                <a:tailEnd/>
              </a:ln>
              <a:effectLst/>
            </p:spPr>
            <p:txBody>
              <a:bodyPr wrap="none" anchor="ctr"/>
              <a:lstStyle/>
              <a:p>
                <a:endParaRPr lang="en-US"/>
              </a:p>
            </p:txBody>
          </p:sp>
          <p:sp>
            <p:nvSpPr>
              <p:cNvPr id="86202" name="Line 186"/>
              <p:cNvSpPr>
                <a:spLocks noChangeShapeType="1"/>
              </p:cNvSpPr>
              <p:nvPr/>
            </p:nvSpPr>
            <p:spPr bwMode="auto">
              <a:xfrm flipH="1" flipV="1">
                <a:off x="3521" y="2606"/>
                <a:ext cx="24" cy="20"/>
              </a:xfrm>
              <a:prstGeom prst="line">
                <a:avLst/>
              </a:prstGeom>
              <a:noFill/>
              <a:ln w="12700">
                <a:solidFill>
                  <a:srgbClr val="FF0000"/>
                </a:solidFill>
                <a:round/>
                <a:headEnd/>
                <a:tailEnd/>
              </a:ln>
              <a:effectLst/>
            </p:spPr>
            <p:txBody>
              <a:bodyPr wrap="none" anchor="ctr"/>
              <a:lstStyle/>
              <a:p>
                <a:endParaRPr lang="en-US"/>
              </a:p>
            </p:txBody>
          </p:sp>
          <p:sp>
            <p:nvSpPr>
              <p:cNvPr id="86203" name="Line 187"/>
              <p:cNvSpPr>
                <a:spLocks noChangeShapeType="1"/>
              </p:cNvSpPr>
              <p:nvPr/>
            </p:nvSpPr>
            <p:spPr bwMode="auto">
              <a:xfrm flipH="1">
                <a:off x="3505" y="2614"/>
                <a:ext cx="24" cy="19"/>
              </a:xfrm>
              <a:prstGeom prst="line">
                <a:avLst/>
              </a:prstGeom>
              <a:noFill/>
              <a:ln w="12700">
                <a:solidFill>
                  <a:srgbClr val="FF0000"/>
                </a:solidFill>
                <a:round/>
                <a:headEnd/>
                <a:tailEnd/>
              </a:ln>
              <a:effectLst/>
            </p:spPr>
            <p:txBody>
              <a:bodyPr wrap="none" anchor="ctr"/>
              <a:lstStyle/>
              <a:p>
                <a:endParaRPr lang="en-US"/>
              </a:p>
            </p:txBody>
          </p:sp>
          <p:sp>
            <p:nvSpPr>
              <p:cNvPr id="86204" name="Line 188"/>
              <p:cNvSpPr>
                <a:spLocks noChangeShapeType="1"/>
              </p:cNvSpPr>
              <p:nvPr/>
            </p:nvSpPr>
            <p:spPr bwMode="auto">
              <a:xfrm flipH="1">
                <a:off x="3490" y="2641"/>
                <a:ext cx="23" cy="6"/>
              </a:xfrm>
              <a:prstGeom prst="line">
                <a:avLst/>
              </a:prstGeom>
              <a:noFill/>
              <a:ln w="12700">
                <a:solidFill>
                  <a:srgbClr val="FF0000"/>
                </a:solidFill>
                <a:round/>
                <a:headEnd/>
                <a:tailEnd/>
              </a:ln>
              <a:effectLst/>
            </p:spPr>
            <p:txBody>
              <a:bodyPr wrap="none" anchor="ctr"/>
              <a:lstStyle/>
              <a:p>
                <a:endParaRPr lang="en-US"/>
              </a:p>
            </p:txBody>
          </p:sp>
          <p:sp>
            <p:nvSpPr>
              <p:cNvPr id="86205" name="Line 189"/>
              <p:cNvSpPr>
                <a:spLocks noChangeShapeType="1"/>
              </p:cNvSpPr>
              <p:nvPr/>
            </p:nvSpPr>
            <p:spPr bwMode="auto">
              <a:xfrm flipH="1">
                <a:off x="3472" y="2655"/>
                <a:ext cx="26" cy="2"/>
              </a:xfrm>
              <a:prstGeom prst="line">
                <a:avLst/>
              </a:prstGeom>
              <a:noFill/>
              <a:ln w="12700">
                <a:solidFill>
                  <a:srgbClr val="FF0000"/>
                </a:solidFill>
                <a:round/>
                <a:headEnd/>
                <a:tailEnd/>
              </a:ln>
              <a:effectLst/>
            </p:spPr>
            <p:txBody>
              <a:bodyPr wrap="none" anchor="ctr"/>
              <a:lstStyle/>
              <a:p>
                <a:endParaRPr lang="en-US"/>
              </a:p>
            </p:txBody>
          </p:sp>
          <p:sp>
            <p:nvSpPr>
              <p:cNvPr id="86206" name="Line 190"/>
              <p:cNvSpPr>
                <a:spLocks noChangeShapeType="1"/>
              </p:cNvSpPr>
              <p:nvPr/>
            </p:nvSpPr>
            <p:spPr bwMode="auto">
              <a:xfrm flipH="1">
                <a:off x="3451" y="2665"/>
                <a:ext cx="29" cy="35"/>
              </a:xfrm>
              <a:prstGeom prst="line">
                <a:avLst/>
              </a:prstGeom>
              <a:noFill/>
              <a:ln w="12700">
                <a:solidFill>
                  <a:srgbClr val="FF0000"/>
                </a:solidFill>
                <a:round/>
                <a:headEnd/>
                <a:tailEnd/>
              </a:ln>
              <a:effectLst/>
            </p:spPr>
            <p:txBody>
              <a:bodyPr wrap="none" anchor="ctr"/>
              <a:lstStyle/>
              <a:p>
                <a:endParaRPr lang="en-US"/>
              </a:p>
            </p:txBody>
          </p:sp>
          <p:sp>
            <p:nvSpPr>
              <p:cNvPr id="86207" name="Line 191"/>
              <p:cNvSpPr>
                <a:spLocks noChangeShapeType="1"/>
              </p:cNvSpPr>
              <p:nvPr/>
            </p:nvSpPr>
            <p:spPr bwMode="auto">
              <a:xfrm flipH="1">
                <a:off x="3438" y="2711"/>
                <a:ext cx="41" cy="20"/>
              </a:xfrm>
              <a:prstGeom prst="line">
                <a:avLst/>
              </a:prstGeom>
              <a:noFill/>
              <a:ln w="12700">
                <a:solidFill>
                  <a:srgbClr val="FF0000"/>
                </a:solidFill>
                <a:round/>
                <a:headEnd/>
                <a:tailEnd/>
              </a:ln>
              <a:effectLst/>
            </p:spPr>
            <p:txBody>
              <a:bodyPr wrap="none" anchor="ctr"/>
              <a:lstStyle/>
              <a:p>
                <a:endParaRPr lang="en-US"/>
              </a:p>
            </p:txBody>
          </p:sp>
          <p:sp>
            <p:nvSpPr>
              <p:cNvPr id="86208" name="Line 192"/>
              <p:cNvSpPr>
                <a:spLocks noChangeShapeType="1"/>
              </p:cNvSpPr>
              <p:nvPr/>
            </p:nvSpPr>
            <p:spPr bwMode="auto">
              <a:xfrm flipH="1" flipV="1">
                <a:off x="3422" y="2721"/>
                <a:ext cx="24" cy="18"/>
              </a:xfrm>
              <a:prstGeom prst="line">
                <a:avLst/>
              </a:prstGeom>
              <a:noFill/>
              <a:ln w="12700">
                <a:solidFill>
                  <a:srgbClr val="FF0000"/>
                </a:solidFill>
                <a:round/>
                <a:headEnd/>
                <a:tailEnd/>
              </a:ln>
              <a:effectLst/>
            </p:spPr>
            <p:txBody>
              <a:bodyPr wrap="none" anchor="ctr"/>
              <a:lstStyle/>
              <a:p>
                <a:endParaRPr lang="en-US"/>
              </a:p>
            </p:txBody>
          </p:sp>
          <p:sp>
            <p:nvSpPr>
              <p:cNvPr id="86209" name="Line 193"/>
              <p:cNvSpPr>
                <a:spLocks noChangeShapeType="1"/>
              </p:cNvSpPr>
              <p:nvPr/>
            </p:nvSpPr>
            <p:spPr bwMode="auto">
              <a:xfrm flipH="1">
                <a:off x="3402" y="2729"/>
                <a:ext cx="28" cy="19"/>
              </a:xfrm>
              <a:prstGeom prst="line">
                <a:avLst/>
              </a:prstGeom>
              <a:noFill/>
              <a:ln w="12700">
                <a:solidFill>
                  <a:srgbClr val="FF0000"/>
                </a:solidFill>
                <a:round/>
                <a:headEnd/>
                <a:tailEnd/>
              </a:ln>
              <a:effectLst/>
            </p:spPr>
            <p:txBody>
              <a:bodyPr wrap="none" anchor="ctr"/>
              <a:lstStyle/>
              <a:p>
                <a:endParaRPr lang="en-US"/>
              </a:p>
            </p:txBody>
          </p:sp>
          <p:sp>
            <p:nvSpPr>
              <p:cNvPr id="86210" name="Line 194"/>
              <p:cNvSpPr>
                <a:spLocks noChangeShapeType="1"/>
              </p:cNvSpPr>
              <p:nvPr/>
            </p:nvSpPr>
            <p:spPr bwMode="auto">
              <a:xfrm flipH="1">
                <a:off x="3388" y="2756"/>
                <a:ext cx="22" cy="31"/>
              </a:xfrm>
              <a:prstGeom prst="line">
                <a:avLst/>
              </a:prstGeom>
              <a:noFill/>
              <a:ln w="12700">
                <a:solidFill>
                  <a:srgbClr val="FF0000"/>
                </a:solidFill>
                <a:round/>
                <a:headEnd/>
                <a:tailEnd/>
              </a:ln>
              <a:effectLst/>
            </p:spPr>
            <p:txBody>
              <a:bodyPr wrap="none" anchor="ctr"/>
              <a:lstStyle/>
              <a:p>
                <a:endParaRPr lang="en-US"/>
              </a:p>
            </p:txBody>
          </p:sp>
          <p:sp>
            <p:nvSpPr>
              <p:cNvPr id="86211" name="Line 195"/>
              <p:cNvSpPr>
                <a:spLocks noChangeShapeType="1"/>
              </p:cNvSpPr>
              <p:nvPr/>
            </p:nvSpPr>
            <p:spPr bwMode="auto">
              <a:xfrm flipH="1" flipV="1">
                <a:off x="3372" y="2780"/>
                <a:ext cx="24" cy="15"/>
              </a:xfrm>
              <a:prstGeom prst="line">
                <a:avLst/>
              </a:prstGeom>
              <a:noFill/>
              <a:ln w="12700">
                <a:solidFill>
                  <a:srgbClr val="FF0000"/>
                </a:solidFill>
                <a:round/>
                <a:headEnd/>
                <a:tailEnd/>
              </a:ln>
              <a:effectLst/>
            </p:spPr>
            <p:txBody>
              <a:bodyPr wrap="none" anchor="ctr"/>
              <a:lstStyle/>
              <a:p>
                <a:endParaRPr lang="en-US"/>
              </a:p>
            </p:txBody>
          </p:sp>
          <p:sp>
            <p:nvSpPr>
              <p:cNvPr id="86212" name="Line 196"/>
              <p:cNvSpPr>
                <a:spLocks noChangeShapeType="1"/>
              </p:cNvSpPr>
              <p:nvPr/>
            </p:nvSpPr>
            <p:spPr bwMode="auto">
              <a:xfrm flipH="1">
                <a:off x="3356" y="2788"/>
                <a:ext cx="24" cy="18"/>
              </a:xfrm>
              <a:prstGeom prst="line">
                <a:avLst/>
              </a:prstGeom>
              <a:noFill/>
              <a:ln w="12700">
                <a:solidFill>
                  <a:srgbClr val="FF0000"/>
                </a:solidFill>
                <a:round/>
                <a:headEnd/>
                <a:tailEnd/>
              </a:ln>
              <a:effectLst/>
            </p:spPr>
            <p:txBody>
              <a:bodyPr wrap="none" anchor="ctr"/>
              <a:lstStyle/>
              <a:p>
                <a:endParaRPr lang="en-US"/>
              </a:p>
            </p:txBody>
          </p:sp>
          <p:sp>
            <p:nvSpPr>
              <p:cNvPr id="86213" name="Line 197"/>
              <p:cNvSpPr>
                <a:spLocks noChangeShapeType="1"/>
              </p:cNvSpPr>
              <p:nvPr/>
            </p:nvSpPr>
            <p:spPr bwMode="auto">
              <a:xfrm flipH="1">
                <a:off x="3338" y="2810"/>
                <a:ext cx="26" cy="4"/>
              </a:xfrm>
              <a:prstGeom prst="line">
                <a:avLst/>
              </a:prstGeom>
              <a:noFill/>
              <a:ln w="12700">
                <a:solidFill>
                  <a:srgbClr val="FF0000"/>
                </a:solidFill>
                <a:round/>
                <a:headEnd/>
                <a:tailEnd/>
              </a:ln>
              <a:effectLst/>
            </p:spPr>
            <p:txBody>
              <a:bodyPr wrap="none" anchor="ctr"/>
              <a:lstStyle/>
              <a:p>
                <a:endParaRPr lang="en-US"/>
              </a:p>
            </p:txBody>
          </p:sp>
          <p:sp>
            <p:nvSpPr>
              <p:cNvPr id="86214" name="Line 198"/>
              <p:cNvSpPr>
                <a:spLocks noChangeShapeType="1"/>
              </p:cNvSpPr>
              <p:nvPr/>
            </p:nvSpPr>
            <p:spPr bwMode="auto">
              <a:xfrm flipH="1" flipV="1">
                <a:off x="3321" y="2790"/>
                <a:ext cx="25" cy="28"/>
              </a:xfrm>
              <a:prstGeom prst="line">
                <a:avLst/>
              </a:prstGeom>
              <a:noFill/>
              <a:ln w="12700">
                <a:solidFill>
                  <a:srgbClr val="FF0000"/>
                </a:solidFill>
                <a:round/>
                <a:headEnd/>
                <a:tailEnd/>
              </a:ln>
              <a:effectLst/>
            </p:spPr>
            <p:txBody>
              <a:bodyPr wrap="none" anchor="ctr"/>
              <a:lstStyle/>
              <a:p>
                <a:endParaRPr lang="en-US"/>
              </a:p>
            </p:txBody>
          </p:sp>
          <p:sp>
            <p:nvSpPr>
              <p:cNvPr id="86215" name="Line 199"/>
              <p:cNvSpPr>
                <a:spLocks noChangeShapeType="1"/>
              </p:cNvSpPr>
              <p:nvPr/>
            </p:nvSpPr>
            <p:spPr bwMode="auto">
              <a:xfrm flipH="1">
                <a:off x="3307" y="2798"/>
                <a:ext cx="22" cy="42"/>
              </a:xfrm>
              <a:prstGeom prst="line">
                <a:avLst/>
              </a:prstGeom>
              <a:noFill/>
              <a:ln w="12700">
                <a:solidFill>
                  <a:srgbClr val="FF0000"/>
                </a:solidFill>
                <a:round/>
                <a:headEnd/>
                <a:tailEnd/>
              </a:ln>
              <a:effectLst/>
            </p:spPr>
            <p:txBody>
              <a:bodyPr wrap="none" anchor="ctr"/>
              <a:lstStyle/>
              <a:p>
                <a:endParaRPr lang="en-US"/>
              </a:p>
            </p:txBody>
          </p:sp>
          <p:sp>
            <p:nvSpPr>
              <p:cNvPr id="86216" name="Line 200"/>
              <p:cNvSpPr>
                <a:spLocks noChangeShapeType="1"/>
              </p:cNvSpPr>
              <p:nvPr/>
            </p:nvSpPr>
            <p:spPr bwMode="auto">
              <a:xfrm flipH="1" flipV="1">
                <a:off x="3291" y="2831"/>
                <a:ext cx="24" cy="17"/>
              </a:xfrm>
              <a:prstGeom prst="line">
                <a:avLst/>
              </a:prstGeom>
              <a:noFill/>
              <a:ln w="12700">
                <a:solidFill>
                  <a:srgbClr val="FF0000"/>
                </a:solidFill>
                <a:round/>
                <a:headEnd/>
                <a:tailEnd/>
              </a:ln>
              <a:effectLst/>
            </p:spPr>
            <p:txBody>
              <a:bodyPr wrap="none" anchor="ctr"/>
              <a:lstStyle/>
              <a:p>
                <a:endParaRPr lang="en-US"/>
              </a:p>
            </p:txBody>
          </p:sp>
          <p:sp>
            <p:nvSpPr>
              <p:cNvPr id="86217" name="Line 201"/>
              <p:cNvSpPr>
                <a:spLocks noChangeShapeType="1"/>
              </p:cNvSpPr>
              <p:nvPr/>
            </p:nvSpPr>
            <p:spPr bwMode="auto">
              <a:xfrm flipH="1">
                <a:off x="3272" y="2839"/>
                <a:ext cx="27" cy="27"/>
              </a:xfrm>
              <a:prstGeom prst="line">
                <a:avLst/>
              </a:prstGeom>
              <a:noFill/>
              <a:ln w="12700">
                <a:solidFill>
                  <a:srgbClr val="FF0000"/>
                </a:solidFill>
                <a:round/>
                <a:headEnd/>
                <a:tailEnd/>
              </a:ln>
              <a:effectLst/>
            </p:spPr>
            <p:txBody>
              <a:bodyPr wrap="none" anchor="ctr"/>
              <a:lstStyle/>
              <a:p>
                <a:endParaRPr lang="en-US"/>
              </a:p>
            </p:txBody>
          </p:sp>
          <p:sp>
            <p:nvSpPr>
              <p:cNvPr id="86218" name="Line 202"/>
              <p:cNvSpPr>
                <a:spLocks noChangeShapeType="1"/>
              </p:cNvSpPr>
              <p:nvPr/>
            </p:nvSpPr>
            <p:spPr bwMode="auto">
              <a:xfrm flipH="1">
                <a:off x="3257" y="2874"/>
                <a:ext cx="23" cy="12"/>
              </a:xfrm>
              <a:prstGeom prst="line">
                <a:avLst/>
              </a:prstGeom>
              <a:noFill/>
              <a:ln w="12700">
                <a:solidFill>
                  <a:srgbClr val="FF0000"/>
                </a:solidFill>
                <a:round/>
                <a:headEnd/>
                <a:tailEnd/>
              </a:ln>
              <a:effectLst/>
            </p:spPr>
            <p:txBody>
              <a:bodyPr wrap="none" anchor="ctr"/>
              <a:lstStyle/>
              <a:p>
                <a:endParaRPr lang="en-US"/>
              </a:p>
            </p:txBody>
          </p:sp>
          <p:sp>
            <p:nvSpPr>
              <p:cNvPr id="86219" name="Line 203"/>
              <p:cNvSpPr>
                <a:spLocks noChangeShapeType="1"/>
              </p:cNvSpPr>
              <p:nvPr/>
            </p:nvSpPr>
            <p:spPr bwMode="auto">
              <a:xfrm flipH="1">
                <a:off x="3240" y="2894"/>
                <a:ext cx="25" cy="33"/>
              </a:xfrm>
              <a:prstGeom prst="line">
                <a:avLst/>
              </a:prstGeom>
              <a:noFill/>
              <a:ln w="12700">
                <a:solidFill>
                  <a:srgbClr val="FF0000"/>
                </a:solidFill>
                <a:round/>
                <a:headEnd/>
                <a:tailEnd/>
              </a:ln>
              <a:effectLst/>
            </p:spPr>
            <p:txBody>
              <a:bodyPr wrap="none" anchor="ctr"/>
              <a:lstStyle/>
              <a:p>
                <a:endParaRPr lang="en-US"/>
              </a:p>
            </p:txBody>
          </p:sp>
          <p:sp>
            <p:nvSpPr>
              <p:cNvPr id="86220" name="Line 204"/>
              <p:cNvSpPr>
                <a:spLocks noChangeShapeType="1"/>
              </p:cNvSpPr>
              <p:nvPr/>
            </p:nvSpPr>
            <p:spPr bwMode="auto">
              <a:xfrm flipH="1">
                <a:off x="3226" y="2935"/>
                <a:ext cx="22" cy="251"/>
              </a:xfrm>
              <a:prstGeom prst="line">
                <a:avLst/>
              </a:prstGeom>
              <a:noFill/>
              <a:ln w="12700">
                <a:solidFill>
                  <a:srgbClr val="FF0000"/>
                </a:solidFill>
                <a:round/>
                <a:headEnd/>
                <a:tailEnd/>
              </a:ln>
              <a:effectLst/>
            </p:spPr>
            <p:txBody>
              <a:bodyPr wrap="none" anchor="ctr"/>
              <a:lstStyle/>
              <a:p>
                <a:endParaRPr lang="en-US"/>
              </a:p>
            </p:txBody>
          </p:sp>
          <p:sp>
            <p:nvSpPr>
              <p:cNvPr id="86221" name="Line 205"/>
              <p:cNvSpPr>
                <a:spLocks noChangeShapeType="1"/>
              </p:cNvSpPr>
              <p:nvPr/>
            </p:nvSpPr>
            <p:spPr bwMode="auto">
              <a:xfrm flipH="1">
                <a:off x="3208" y="3194"/>
                <a:ext cx="26" cy="424"/>
              </a:xfrm>
              <a:prstGeom prst="line">
                <a:avLst/>
              </a:prstGeom>
              <a:noFill/>
              <a:ln w="12700">
                <a:solidFill>
                  <a:srgbClr val="FF0000"/>
                </a:solidFill>
                <a:round/>
                <a:headEnd/>
                <a:tailEnd/>
              </a:ln>
              <a:effectLst/>
            </p:spPr>
            <p:txBody>
              <a:bodyPr wrap="none" anchor="ctr"/>
              <a:lstStyle/>
              <a:p>
                <a:endParaRPr lang="en-US"/>
              </a:p>
            </p:txBody>
          </p:sp>
          <p:sp>
            <p:nvSpPr>
              <p:cNvPr id="86222" name="Line 206"/>
              <p:cNvSpPr>
                <a:spLocks noChangeShapeType="1"/>
              </p:cNvSpPr>
              <p:nvPr/>
            </p:nvSpPr>
            <p:spPr bwMode="auto">
              <a:xfrm flipH="1">
                <a:off x="3191" y="3626"/>
                <a:ext cx="25" cy="57"/>
              </a:xfrm>
              <a:prstGeom prst="line">
                <a:avLst/>
              </a:prstGeom>
              <a:noFill/>
              <a:ln w="12700">
                <a:solidFill>
                  <a:srgbClr val="FF0000"/>
                </a:solidFill>
                <a:round/>
                <a:headEnd/>
                <a:tailEnd/>
              </a:ln>
              <a:effectLst/>
            </p:spPr>
            <p:txBody>
              <a:bodyPr wrap="none" anchor="ctr"/>
              <a:lstStyle/>
              <a:p>
                <a:endParaRPr lang="en-US"/>
              </a:p>
            </p:txBody>
          </p:sp>
          <p:sp>
            <p:nvSpPr>
              <p:cNvPr id="86223" name="Line 207"/>
              <p:cNvSpPr>
                <a:spLocks noChangeShapeType="1"/>
              </p:cNvSpPr>
              <p:nvPr/>
            </p:nvSpPr>
            <p:spPr bwMode="auto">
              <a:xfrm flipH="1" flipV="1">
                <a:off x="3177" y="3667"/>
                <a:ext cx="22" cy="24"/>
              </a:xfrm>
              <a:prstGeom prst="line">
                <a:avLst/>
              </a:prstGeom>
              <a:noFill/>
              <a:ln w="12700">
                <a:solidFill>
                  <a:srgbClr val="FF0000"/>
                </a:solidFill>
                <a:round/>
                <a:headEnd/>
                <a:tailEnd/>
              </a:ln>
              <a:effectLst/>
            </p:spPr>
            <p:txBody>
              <a:bodyPr wrap="none" anchor="ctr"/>
              <a:lstStyle/>
              <a:p>
                <a:endParaRPr lang="en-US"/>
              </a:p>
            </p:txBody>
          </p:sp>
          <p:sp>
            <p:nvSpPr>
              <p:cNvPr id="86224" name="Line 208"/>
              <p:cNvSpPr>
                <a:spLocks noChangeShapeType="1"/>
              </p:cNvSpPr>
              <p:nvPr/>
            </p:nvSpPr>
            <p:spPr bwMode="auto">
              <a:xfrm flipH="1">
                <a:off x="3161" y="3671"/>
                <a:ext cx="24" cy="0"/>
              </a:xfrm>
              <a:prstGeom prst="line">
                <a:avLst/>
              </a:prstGeom>
              <a:noFill/>
              <a:ln w="12700">
                <a:solidFill>
                  <a:srgbClr val="FF0000"/>
                </a:solidFill>
                <a:round/>
                <a:headEnd/>
                <a:tailEnd/>
              </a:ln>
              <a:effectLst/>
            </p:spPr>
            <p:txBody>
              <a:bodyPr wrap="none" anchor="ctr"/>
              <a:lstStyle/>
              <a:p>
                <a:endParaRPr lang="en-US"/>
              </a:p>
            </p:txBody>
          </p:sp>
          <p:sp>
            <p:nvSpPr>
              <p:cNvPr id="86225" name="Line 209"/>
              <p:cNvSpPr>
                <a:spLocks noChangeShapeType="1"/>
              </p:cNvSpPr>
              <p:nvPr/>
            </p:nvSpPr>
            <p:spPr bwMode="auto">
              <a:xfrm flipH="1">
                <a:off x="3141" y="3675"/>
                <a:ext cx="28" cy="0"/>
              </a:xfrm>
              <a:prstGeom prst="line">
                <a:avLst/>
              </a:prstGeom>
              <a:noFill/>
              <a:ln w="12700">
                <a:solidFill>
                  <a:srgbClr val="FF0000"/>
                </a:solidFill>
                <a:round/>
                <a:headEnd/>
                <a:tailEnd/>
              </a:ln>
              <a:effectLst/>
            </p:spPr>
            <p:txBody>
              <a:bodyPr wrap="none" anchor="ctr"/>
              <a:lstStyle/>
              <a:p>
                <a:endParaRPr lang="en-US"/>
              </a:p>
            </p:txBody>
          </p:sp>
          <p:sp>
            <p:nvSpPr>
              <p:cNvPr id="86226" name="Line 210"/>
              <p:cNvSpPr>
                <a:spLocks noChangeShapeType="1"/>
              </p:cNvSpPr>
              <p:nvPr/>
            </p:nvSpPr>
            <p:spPr bwMode="auto">
              <a:xfrm flipH="1" flipV="1">
                <a:off x="3123" y="3667"/>
                <a:ext cx="26" cy="16"/>
              </a:xfrm>
              <a:prstGeom prst="line">
                <a:avLst/>
              </a:prstGeom>
              <a:noFill/>
              <a:ln w="12700">
                <a:solidFill>
                  <a:srgbClr val="FF0000"/>
                </a:solidFill>
                <a:round/>
                <a:headEnd/>
                <a:tailEnd/>
              </a:ln>
              <a:effectLst/>
            </p:spPr>
            <p:txBody>
              <a:bodyPr wrap="none" anchor="ctr"/>
              <a:lstStyle/>
              <a:p>
                <a:endParaRPr lang="en-US"/>
              </a:p>
            </p:txBody>
          </p:sp>
          <p:sp>
            <p:nvSpPr>
              <p:cNvPr id="86227" name="Line 211"/>
              <p:cNvSpPr>
                <a:spLocks noChangeShapeType="1"/>
              </p:cNvSpPr>
              <p:nvPr/>
            </p:nvSpPr>
            <p:spPr bwMode="auto">
              <a:xfrm flipH="1" flipV="1">
                <a:off x="3108" y="3663"/>
                <a:ext cx="23" cy="12"/>
              </a:xfrm>
              <a:prstGeom prst="line">
                <a:avLst/>
              </a:prstGeom>
              <a:noFill/>
              <a:ln w="12700">
                <a:solidFill>
                  <a:srgbClr val="FF0000"/>
                </a:solidFill>
                <a:round/>
                <a:headEnd/>
                <a:tailEnd/>
              </a:ln>
              <a:effectLst/>
            </p:spPr>
            <p:txBody>
              <a:bodyPr wrap="none" anchor="ctr"/>
              <a:lstStyle/>
              <a:p>
                <a:endParaRPr lang="en-US"/>
              </a:p>
            </p:txBody>
          </p:sp>
          <p:sp>
            <p:nvSpPr>
              <p:cNvPr id="86228" name="Line 212"/>
              <p:cNvSpPr>
                <a:spLocks noChangeShapeType="1"/>
              </p:cNvSpPr>
              <p:nvPr/>
            </p:nvSpPr>
            <p:spPr bwMode="auto">
              <a:xfrm flipH="1">
                <a:off x="3090" y="3671"/>
                <a:ext cx="26" cy="4"/>
              </a:xfrm>
              <a:prstGeom prst="line">
                <a:avLst/>
              </a:prstGeom>
              <a:noFill/>
              <a:ln w="12700">
                <a:solidFill>
                  <a:srgbClr val="FF0000"/>
                </a:solidFill>
                <a:round/>
                <a:headEnd/>
                <a:tailEnd/>
              </a:ln>
              <a:effectLst/>
            </p:spPr>
            <p:txBody>
              <a:bodyPr wrap="none" anchor="ctr"/>
              <a:lstStyle/>
              <a:p>
                <a:endParaRPr lang="en-US"/>
              </a:p>
            </p:txBody>
          </p:sp>
          <p:sp>
            <p:nvSpPr>
              <p:cNvPr id="86229" name="Line 213"/>
              <p:cNvSpPr>
                <a:spLocks noChangeShapeType="1"/>
              </p:cNvSpPr>
              <p:nvPr/>
            </p:nvSpPr>
            <p:spPr bwMode="auto">
              <a:xfrm flipH="1">
                <a:off x="3073" y="3679"/>
                <a:ext cx="25" cy="0"/>
              </a:xfrm>
              <a:prstGeom prst="line">
                <a:avLst/>
              </a:prstGeom>
              <a:noFill/>
              <a:ln w="12700">
                <a:solidFill>
                  <a:srgbClr val="FF0000"/>
                </a:solidFill>
                <a:round/>
                <a:headEnd/>
                <a:tailEnd/>
              </a:ln>
              <a:effectLst/>
            </p:spPr>
            <p:txBody>
              <a:bodyPr wrap="none" anchor="ctr"/>
              <a:lstStyle/>
              <a:p>
                <a:endParaRPr lang="en-US"/>
              </a:p>
            </p:txBody>
          </p:sp>
          <p:sp>
            <p:nvSpPr>
              <p:cNvPr id="86230" name="Line 214"/>
              <p:cNvSpPr>
                <a:spLocks noChangeShapeType="1"/>
              </p:cNvSpPr>
              <p:nvPr/>
            </p:nvSpPr>
            <p:spPr bwMode="auto">
              <a:xfrm flipH="1" flipV="1">
                <a:off x="3062" y="3671"/>
                <a:ext cx="19" cy="12"/>
              </a:xfrm>
              <a:prstGeom prst="line">
                <a:avLst/>
              </a:prstGeom>
              <a:noFill/>
              <a:ln w="12700">
                <a:solidFill>
                  <a:srgbClr val="FF0000"/>
                </a:solidFill>
                <a:round/>
                <a:headEnd/>
                <a:tailEnd/>
              </a:ln>
              <a:effectLst/>
            </p:spPr>
            <p:txBody>
              <a:bodyPr wrap="none" anchor="ctr"/>
              <a:lstStyle/>
              <a:p>
                <a:endParaRPr lang="en-US"/>
              </a:p>
            </p:txBody>
          </p:sp>
          <p:sp>
            <p:nvSpPr>
              <p:cNvPr id="86231" name="Line 215"/>
              <p:cNvSpPr>
                <a:spLocks noChangeShapeType="1"/>
              </p:cNvSpPr>
              <p:nvPr/>
            </p:nvSpPr>
            <p:spPr bwMode="auto">
              <a:xfrm flipH="1" flipV="1">
                <a:off x="3041" y="3663"/>
                <a:ext cx="29" cy="16"/>
              </a:xfrm>
              <a:prstGeom prst="line">
                <a:avLst/>
              </a:prstGeom>
              <a:noFill/>
              <a:ln w="12700">
                <a:solidFill>
                  <a:srgbClr val="FF0000"/>
                </a:solidFill>
                <a:round/>
                <a:headEnd/>
                <a:tailEnd/>
              </a:ln>
              <a:effectLst/>
            </p:spPr>
            <p:txBody>
              <a:bodyPr wrap="none" anchor="ctr"/>
              <a:lstStyle/>
              <a:p>
                <a:endParaRPr lang="en-US"/>
              </a:p>
            </p:txBody>
          </p:sp>
          <p:sp>
            <p:nvSpPr>
              <p:cNvPr id="86232" name="Line 216"/>
              <p:cNvSpPr>
                <a:spLocks noChangeShapeType="1"/>
              </p:cNvSpPr>
              <p:nvPr/>
            </p:nvSpPr>
            <p:spPr bwMode="auto">
              <a:xfrm flipH="1">
                <a:off x="3027" y="3671"/>
                <a:ext cx="22" cy="0"/>
              </a:xfrm>
              <a:prstGeom prst="line">
                <a:avLst/>
              </a:prstGeom>
              <a:noFill/>
              <a:ln w="12700">
                <a:solidFill>
                  <a:srgbClr val="FF0000"/>
                </a:solidFill>
                <a:round/>
                <a:headEnd/>
                <a:tailEnd/>
              </a:ln>
              <a:effectLst/>
            </p:spPr>
            <p:txBody>
              <a:bodyPr wrap="none" anchor="ctr"/>
              <a:lstStyle/>
              <a:p>
                <a:endParaRPr lang="en-US"/>
              </a:p>
            </p:txBody>
          </p:sp>
          <p:sp>
            <p:nvSpPr>
              <p:cNvPr id="86233" name="Line 217"/>
              <p:cNvSpPr>
                <a:spLocks noChangeShapeType="1"/>
              </p:cNvSpPr>
              <p:nvPr/>
            </p:nvSpPr>
            <p:spPr bwMode="auto">
              <a:xfrm flipH="1" flipV="1">
                <a:off x="3012" y="3670"/>
                <a:ext cx="23" cy="9"/>
              </a:xfrm>
              <a:prstGeom prst="line">
                <a:avLst/>
              </a:prstGeom>
              <a:noFill/>
              <a:ln w="12700">
                <a:solidFill>
                  <a:srgbClr val="FF0000"/>
                </a:solidFill>
                <a:round/>
                <a:headEnd/>
                <a:tailEnd/>
              </a:ln>
              <a:effectLst/>
            </p:spPr>
            <p:txBody>
              <a:bodyPr wrap="none" anchor="ctr"/>
              <a:lstStyle/>
              <a:p>
                <a:endParaRPr lang="en-US"/>
              </a:p>
            </p:txBody>
          </p:sp>
          <p:sp>
            <p:nvSpPr>
              <p:cNvPr id="86234" name="Line 218"/>
              <p:cNvSpPr>
                <a:spLocks noChangeShapeType="1"/>
              </p:cNvSpPr>
              <p:nvPr/>
            </p:nvSpPr>
            <p:spPr bwMode="auto">
              <a:xfrm flipH="1">
                <a:off x="2995" y="3674"/>
                <a:ext cx="25" cy="1"/>
              </a:xfrm>
              <a:prstGeom prst="line">
                <a:avLst/>
              </a:prstGeom>
              <a:noFill/>
              <a:ln w="12700">
                <a:solidFill>
                  <a:srgbClr val="FF0000"/>
                </a:solidFill>
                <a:round/>
                <a:headEnd/>
                <a:tailEnd/>
              </a:ln>
              <a:effectLst/>
            </p:spPr>
            <p:txBody>
              <a:bodyPr wrap="none" anchor="ctr"/>
              <a:lstStyle/>
              <a:p>
                <a:endParaRPr lang="en-US"/>
              </a:p>
            </p:txBody>
          </p:sp>
          <p:sp>
            <p:nvSpPr>
              <p:cNvPr id="86235" name="Line 219"/>
              <p:cNvSpPr>
                <a:spLocks noChangeShapeType="1"/>
              </p:cNvSpPr>
              <p:nvPr/>
            </p:nvSpPr>
            <p:spPr bwMode="auto">
              <a:xfrm flipH="1">
                <a:off x="2978" y="3675"/>
                <a:ext cx="25" cy="4"/>
              </a:xfrm>
              <a:prstGeom prst="line">
                <a:avLst/>
              </a:prstGeom>
              <a:noFill/>
              <a:ln w="12700">
                <a:solidFill>
                  <a:srgbClr val="FF0000"/>
                </a:solidFill>
                <a:round/>
                <a:headEnd/>
                <a:tailEnd/>
              </a:ln>
              <a:effectLst/>
            </p:spPr>
            <p:txBody>
              <a:bodyPr wrap="none" anchor="ctr"/>
              <a:lstStyle/>
              <a:p>
                <a:endParaRPr lang="en-US"/>
              </a:p>
            </p:txBody>
          </p:sp>
          <p:sp>
            <p:nvSpPr>
              <p:cNvPr id="86236" name="Line 220"/>
              <p:cNvSpPr>
                <a:spLocks noChangeShapeType="1"/>
              </p:cNvSpPr>
              <p:nvPr/>
            </p:nvSpPr>
            <p:spPr bwMode="auto">
              <a:xfrm flipH="1" flipV="1">
                <a:off x="2961" y="3671"/>
                <a:ext cx="25" cy="12"/>
              </a:xfrm>
              <a:prstGeom prst="line">
                <a:avLst/>
              </a:prstGeom>
              <a:noFill/>
              <a:ln w="12700">
                <a:solidFill>
                  <a:srgbClr val="FF0000"/>
                </a:solidFill>
                <a:round/>
                <a:headEnd/>
                <a:tailEnd/>
              </a:ln>
              <a:effectLst/>
            </p:spPr>
            <p:txBody>
              <a:bodyPr wrap="none" anchor="ctr"/>
              <a:lstStyle/>
              <a:p>
                <a:endParaRPr lang="en-US"/>
              </a:p>
            </p:txBody>
          </p:sp>
          <p:sp>
            <p:nvSpPr>
              <p:cNvPr id="86237" name="Line 221"/>
              <p:cNvSpPr>
                <a:spLocks noChangeShapeType="1"/>
              </p:cNvSpPr>
              <p:nvPr/>
            </p:nvSpPr>
            <p:spPr bwMode="auto">
              <a:xfrm flipH="1" flipV="1">
                <a:off x="2945" y="3666"/>
                <a:ext cx="24" cy="13"/>
              </a:xfrm>
              <a:prstGeom prst="line">
                <a:avLst/>
              </a:prstGeom>
              <a:noFill/>
              <a:ln w="12700">
                <a:solidFill>
                  <a:srgbClr val="FF0000"/>
                </a:solidFill>
                <a:round/>
                <a:headEnd/>
                <a:tailEnd/>
              </a:ln>
              <a:effectLst/>
            </p:spPr>
            <p:txBody>
              <a:bodyPr wrap="none" anchor="ctr"/>
              <a:lstStyle/>
              <a:p>
                <a:endParaRPr lang="en-US"/>
              </a:p>
            </p:txBody>
          </p:sp>
          <p:sp>
            <p:nvSpPr>
              <p:cNvPr id="86238" name="Line 222"/>
              <p:cNvSpPr>
                <a:spLocks noChangeShapeType="1"/>
              </p:cNvSpPr>
              <p:nvPr/>
            </p:nvSpPr>
            <p:spPr bwMode="auto">
              <a:xfrm flipH="1">
                <a:off x="2930" y="3670"/>
                <a:ext cx="23" cy="4"/>
              </a:xfrm>
              <a:prstGeom prst="line">
                <a:avLst/>
              </a:prstGeom>
              <a:noFill/>
              <a:ln w="12700">
                <a:solidFill>
                  <a:srgbClr val="FF0000"/>
                </a:solidFill>
                <a:round/>
                <a:headEnd/>
                <a:tailEnd/>
              </a:ln>
              <a:effectLst/>
            </p:spPr>
            <p:txBody>
              <a:bodyPr wrap="none" anchor="ctr"/>
              <a:lstStyle/>
              <a:p>
                <a:endParaRPr lang="en-US"/>
              </a:p>
            </p:txBody>
          </p:sp>
          <p:sp>
            <p:nvSpPr>
              <p:cNvPr id="86239" name="Line 223"/>
              <p:cNvSpPr>
                <a:spLocks noChangeShapeType="1"/>
              </p:cNvSpPr>
              <p:nvPr/>
            </p:nvSpPr>
            <p:spPr bwMode="auto">
              <a:xfrm flipH="1">
                <a:off x="2912" y="3674"/>
                <a:ext cx="26" cy="0"/>
              </a:xfrm>
              <a:prstGeom prst="line">
                <a:avLst/>
              </a:prstGeom>
              <a:noFill/>
              <a:ln w="12700">
                <a:solidFill>
                  <a:srgbClr val="FF0000"/>
                </a:solidFill>
                <a:round/>
                <a:headEnd/>
                <a:tailEnd/>
              </a:ln>
              <a:effectLst/>
            </p:spPr>
            <p:txBody>
              <a:bodyPr wrap="none" anchor="ctr"/>
              <a:lstStyle/>
              <a:p>
                <a:endParaRPr lang="en-US"/>
              </a:p>
            </p:txBody>
          </p:sp>
          <p:sp>
            <p:nvSpPr>
              <p:cNvPr id="86240" name="Line 224"/>
              <p:cNvSpPr>
                <a:spLocks noChangeShapeType="1"/>
              </p:cNvSpPr>
              <p:nvPr/>
            </p:nvSpPr>
            <p:spPr bwMode="auto">
              <a:xfrm flipH="1">
                <a:off x="2896" y="3674"/>
                <a:ext cx="24" cy="1"/>
              </a:xfrm>
              <a:prstGeom prst="line">
                <a:avLst/>
              </a:prstGeom>
              <a:noFill/>
              <a:ln w="12700">
                <a:solidFill>
                  <a:srgbClr val="FF0000"/>
                </a:solidFill>
                <a:round/>
                <a:headEnd/>
                <a:tailEnd/>
              </a:ln>
              <a:effectLst/>
            </p:spPr>
            <p:txBody>
              <a:bodyPr wrap="none" anchor="ctr"/>
              <a:lstStyle/>
              <a:p>
                <a:endParaRPr lang="en-US"/>
              </a:p>
            </p:txBody>
          </p:sp>
          <p:sp>
            <p:nvSpPr>
              <p:cNvPr id="86241" name="Line 225"/>
              <p:cNvSpPr>
                <a:spLocks noChangeShapeType="1"/>
              </p:cNvSpPr>
              <p:nvPr/>
            </p:nvSpPr>
            <p:spPr bwMode="auto">
              <a:xfrm flipH="1" flipV="1">
                <a:off x="2880" y="3666"/>
                <a:ext cx="24" cy="13"/>
              </a:xfrm>
              <a:prstGeom prst="line">
                <a:avLst/>
              </a:prstGeom>
              <a:noFill/>
              <a:ln w="12700">
                <a:solidFill>
                  <a:srgbClr val="FF0000"/>
                </a:solidFill>
                <a:round/>
                <a:headEnd/>
                <a:tailEnd/>
              </a:ln>
              <a:effectLst/>
            </p:spPr>
            <p:txBody>
              <a:bodyPr wrap="none" anchor="ctr"/>
              <a:lstStyle/>
              <a:p>
                <a:endParaRPr lang="en-US"/>
              </a:p>
            </p:txBody>
          </p:sp>
          <p:sp>
            <p:nvSpPr>
              <p:cNvPr id="86242" name="Line 226"/>
              <p:cNvSpPr>
                <a:spLocks noChangeShapeType="1"/>
              </p:cNvSpPr>
              <p:nvPr/>
            </p:nvSpPr>
            <p:spPr bwMode="auto">
              <a:xfrm flipH="1">
                <a:off x="2865" y="3670"/>
                <a:ext cx="23" cy="1"/>
              </a:xfrm>
              <a:prstGeom prst="line">
                <a:avLst/>
              </a:prstGeom>
              <a:noFill/>
              <a:ln w="12700">
                <a:solidFill>
                  <a:srgbClr val="FF0000"/>
                </a:solidFill>
                <a:round/>
                <a:headEnd/>
                <a:tailEnd/>
              </a:ln>
              <a:effectLst/>
            </p:spPr>
            <p:txBody>
              <a:bodyPr wrap="none" anchor="ctr"/>
              <a:lstStyle/>
              <a:p>
                <a:endParaRPr lang="en-US"/>
              </a:p>
            </p:txBody>
          </p:sp>
          <p:sp>
            <p:nvSpPr>
              <p:cNvPr id="86243" name="Line 227"/>
              <p:cNvSpPr>
                <a:spLocks noChangeShapeType="1"/>
              </p:cNvSpPr>
              <p:nvPr/>
            </p:nvSpPr>
            <p:spPr bwMode="auto">
              <a:xfrm flipH="1" flipV="1">
                <a:off x="2847" y="3660"/>
                <a:ext cx="26" cy="15"/>
              </a:xfrm>
              <a:prstGeom prst="line">
                <a:avLst/>
              </a:prstGeom>
              <a:noFill/>
              <a:ln w="12700">
                <a:solidFill>
                  <a:srgbClr val="FF0000"/>
                </a:solidFill>
                <a:round/>
                <a:headEnd/>
                <a:tailEnd/>
              </a:ln>
              <a:effectLst/>
            </p:spPr>
            <p:txBody>
              <a:bodyPr wrap="none" anchor="ctr"/>
              <a:lstStyle/>
              <a:p>
                <a:endParaRPr lang="en-US"/>
              </a:p>
            </p:txBody>
          </p:sp>
          <p:sp>
            <p:nvSpPr>
              <p:cNvPr id="86244" name="Line 228"/>
              <p:cNvSpPr>
                <a:spLocks noChangeShapeType="1"/>
              </p:cNvSpPr>
              <p:nvPr/>
            </p:nvSpPr>
            <p:spPr bwMode="auto">
              <a:xfrm flipH="1">
                <a:off x="2831" y="3668"/>
                <a:ext cx="24" cy="2"/>
              </a:xfrm>
              <a:prstGeom prst="line">
                <a:avLst/>
              </a:prstGeom>
              <a:noFill/>
              <a:ln w="12700">
                <a:solidFill>
                  <a:srgbClr val="FF0000"/>
                </a:solidFill>
                <a:round/>
                <a:headEnd/>
                <a:tailEnd/>
              </a:ln>
              <a:effectLst/>
            </p:spPr>
            <p:txBody>
              <a:bodyPr wrap="none" anchor="ctr"/>
              <a:lstStyle/>
              <a:p>
                <a:endParaRPr lang="en-US"/>
              </a:p>
            </p:txBody>
          </p:sp>
          <p:sp>
            <p:nvSpPr>
              <p:cNvPr id="86245" name="Line 229"/>
              <p:cNvSpPr>
                <a:spLocks noChangeShapeType="1"/>
              </p:cNvSpPr>
              <p:nvPr/>
            </p:nvSpPr>
            <p:spPr bwMode="auto">
              <a:xfrm flipH="1" flipV="1">
                <a:off x="2815" y="3666"/>
                <a:ext cx="24" cy="12"/>
              </a:xfrm>
              <a:prstGeom prst="line">
                <a:avLst/>
              </a:prstGeom>
              <a:noFill/>
              <a:ln w="12700">
                <a:solidFill>
                  <a:srgbClr val="FF0000"/>
                </a:solidFill>
                <a:round/>
                <a:headEnd/>
                <a:tailEnd/>
              </a:ln>
              <a:effectLst/>
            </p:spPr>
            <p:txBody>
              <a:bodyPr wrap="none" anchor="ctr"/>
              <a:lstStyle/>
              <a:p>
                <a:endParaRPr lang="en-US"/>
              </a:p>
            </p:txBody>
          </p:sp>
          <p:sp>
            <p:nvSpPr>
              <p:cNvPr id="86246" name="Line 230"/>
              <p:cNvSpPr>
                <a:spLocks noChangeShapeType="1"/>
              </p:cNvSpPr>
              <p:nvPr/>
            </p:nvSpPr>
            <p:spPr bwMode="auto">
              <a:xfrm flipH="1" flipV="1">
                <a:off x="2800" y="3663"/>
                <a:ext cx="23" cy="11"/>
              </a:xfrm>
              <a:prstGeom prst="line">
                <a:avLst/>
              </a:prstGeom>
              <a:noFill/>
              <a:ln w="12700">
                <a:solidFill>
                  <a:srgbClr val="FF0000"/>
                </a:solidFill>
                <a:round/>
                <a:headEnd/>
                <a:tailEnd/>
              </a:ln>
              <a:effectLst/>
            </p:spPr>
            <p:txBody>
              <a:bodyPr wrap="none" anchor="ctr"/>
              <a:lstStyle/>
              <a:p>
                <a:endParaRPr lang="en-US"/>
              </a:p>
            </p:txBody>
          </p:sp>
          <p:sp>
            <p:nvSpPr>
              <p:cNvPr id="86247" name="Line 231"/>
              <p:cNvSpPr>
                <a:spLocks noChangeShapeType="1"/>
              </p:cNvSpPr>
              <p:nvPr/>
            </p:nvSpPr>
            <p:spPr bwMode="auto">
              <a:xfrm flipH="1" flipV="1">
                <a:off x="2780" y="3658"/>
                <a:ext cx="28" cy="13"/>
              </a:xfrm>
              <a:prstGeom prst="line">
                <a:avLst/>
              </a:prstGeom>
              <a:noFill/>
              <a:ln w="12700">
                <a:solidFill>
                  <a:srgbClr val="FF0000"/>
                </a:solidFill>
                <a:round/>
                <a:headEnd/>
                <a:tailEnd/>
              </a:ln>
              <a:effectLst/>
            </p:spPr>
            <p:txBody>
              <a:bodyPr wrap="none" anchor="ctr"/>
              <a:lstStyle/>
              <a:p>
                <a:endParaRPr lang="en-US"/>
              </a:p>
            </p:txBody>
          </p:sp>
          <p:sp>
            <p:nvSpPr>
              <p:cNvPr id="86248" name="Line 232"/>
              <p:cNvSpPr>
                <a:spLocks noChangeShapeType="1"/>
              </p:cNvSpPr>
              <p:nvPr/>
            </p:nvSpPr>
            <p:spPr bwMode="auto">
              <a:xfrm flipH="1">
                <a:off x="2625" y="3662"/>
                <a:ext cx="163" cy="5"/>
              </a:xfrm>
              <a:prstGeom prst="line">
                <a:avLst/>
              </a:prstGeom>
              <a:noFill/>
              <a:ln w="12700">
                <a:solidFill>
                  <a:srgbClr val="FF0000"/>
                </a:solidFill>
                <a:round/>
                <a:headEnd/>
                <a:tailEnd/>
              </a:ln>
              <a:effectLst/>
            </p:spPr>
            <p:txBody>
              <a:bodyPr wrap="none" anchor="ctr"/>
              <a:lstStyle/>
              <a:p>
                <a:endParaRPr lang="en-US"/>
              </a:p>
            </p:txBody>
          </p:sp>
          <p:sp>
            <p:nvSpPr>
              <p:cNvPr id="86249" name="Line 233"/>
              <p:cNvSpPr>
                <a:spLocks noChangeShapeType="1"/>
              </p:cNvSpPr>
              <p:nvPr/>
            </p:nvSpPr>
            <p:spPr bwMode="auto">
              <a:xfrm flipH="1">
                <a:off x="2582" y="3667"/>
                <a:ext cx="51" cy="3"/>
              </a:xfrm>
              <a:prstGeom prst="line">
                <a:avLst/>
              </a:prstGeom>
              <a:noFill/>
              <a:ln w="12700">
                <a:solidFill>
                  <a:srgbClr val="FF0000"/>
                </a:solidFill>
                <a:round/>
                <a:headEnd/>
                <a:tailEnd/>
              </a:ln>
              <a:effectLst/>
            </p:spPr>
            <p:txBody>
              <a:bodyPr wrap="none" anchor="ctr"/>
              <a:lstStyle/>
              <a:p>
                <a:endParaRPr lang="en-US"/>
              </a:p>
            </p:txBody>
          </p:sp>
          <p:sp>
            <p:nvSpPr>
              <p:cNvPr id="86250" name="Line 234"/>
              <p:cNvSpPr>
                <a:spLocks noChangeShapeType="1"/>
              </p:cNvSpPr>
              <p:nvPr/>
            </p:nvSpPr>
            <p:spPr bwMode="auto">
              <a:xfrm flipH="1">
                <a:off x="2542" y="3670"/>
                <a:ext cx="48" cy="4"/>
              </a:xfrm>
              <a:prstGeom prst="line">
                <a:avLst/>
              </a:prstGeom>
              <a:noFill/>
              <a:ln w="12700">
                <a:solidFill>
                  <a:srgbClr val="FF0000"/>
                </a:solidFill>
                <a:round/>
                <a:headEnd/>
                <a:tailEnd/>
              </a:ln>
              <a:effectLst/>
            </p:spPr>
            <p:txBody>
              <a:bodyPr wrap="none" anchor="ctr"/>
              <a:lstStyle/>
              <a:p>
                <a:endParaRPr lang="en-US"/>
              </a:p>
            </p:txBody>
          </p:sp>
          <p:sp>
            <p:nvSpPr>
              <p:cNvPr id="86251" name="Line 235"/>
              <p:cNvSpPr>
                <a:spLocks noChangeShapeType="1"/>
              </p:cNvSpPr>
              <p:nvPr/>
            </p:nvSpPr>
            <p:spPr bwMode="auto">
              <a:xfrm flipH="1" flipV="1">
                <a:off x="2501" y="3660"/>
                <a:ext cx="49" cy="18"/>
              </a:xfrm>
              <a:prstGeom prst="line">
                <a:avLst/>
              </a:prstGeom>
              <a:noFill/>
              <a:ln w="12700">
                <a:solidFill>
                  <a:srgbClr val="FF0000"/>
                </a:solidFill>
                <a:round/>
                <a:headEnd/>
                <a:tailEnd/>
              </a:ln>
              <a:effectLst/>
            </p:spPr>
            <p:txBody>
              <a:bodyPr wrap="none" anchor="ctr"/>
              <a:lstStyle/>
              <a:p>
                <a:endParaRPr lang="en-US"/>
              </a:p>
            </p:txBody>
          </p:sp>
          <p:sp>
            <p:nvSpPr>
              <p:cNvPr id="86252" name="Line 236"/>
              <p:cNvSpPr>
                <a:spLocks noChangeShapeType="1"/>
              </p:cNvSpPr>
              <p:nvPr/>
            </p:nvSpPr>
            <p:spPr bwMode="auto">
              <a:xfrm flipH="1" flipV="1">
                <a:off x="2460" y="3658"/>
                <a:ext cx="49" cy="10"/>
              </a:xfrm>
              <a:prstGeom prst="line">
                <a:avLst/>
              </a:prstGeom>
              <a:noFill/>
              <a:ln w="12700">
                <a:solidFill>
                  <a:srgbClr val="FF0000"/>
                </a:solidFill>
                <a:round/>
                <a:headEnd/>
                <a:tailEnd/>
              </a:ln>
              <a:effectLst/>
            </p:spPr>
            <p:txBody>
              <a:bodyPr wrap="none" anchor="ctr"/>
              <a:lstStyle/>
              <a:p>
                <a:endParaRPr lang="en-US"/>
              </a:p>
            </p:txBody>
          </p:sp>
          <p:sp>
            <p:nvSpPr>
              <p:cNvPr id="86253" name="Line 237"/>
              <p:cNvSpPr>
                <a:spLocks noChangeShapeType="1"/>
              </p:cNvSpPr>
              <p:nvPr/>
            </p:nvSpPr>
            <p:spPr bwMode="auto">
              <a:xfrm flipH="1">
                <a:off x="3208" y="3318"/>
                <a:ext cx="26" cy="217"/>
              </a:xfrm>
              <a:prstGeom prst="line">
                <a:avLst/>
              </a:prstGeom>
              <a:noFill/>
              <a:ln w="12700">
                <a:solidFill>
                  <a:srgbClr val="007F00"/>
                </a:solidFill>
                <a:round/>
                <a:headEnd/>
                <a:tailEnd/>
              </a:ln>
              <a:effectLst/>
            </p:spPr>
            <p:txBody>
              <a:bodyPr wrap="none" anchor="ctr"/>
              <a:lstStyle/>
              <a:p>
                <a:endParaRPr lang="en-US"/>
              </a:p>
            </p:txBody>
          </p:sp>
          <p:sp>
            <p:nvSpPr>
              <p:cNvPr id="86254" name="Line 238"/>
              <p:cNvSpPr>
                <a:spLocks noChangeShapeType="1"/>
              </p:cNvSpPr>
              <p:nvPr/>
            </p:nvSpPr>
            <p:spPr bwMode="auto">
              <a:xfrm flipH="1" flipV="1">
                <a:off x="4161" y="3210"/>
                <a:ext cx="25" cy="15"/>
              </a:xfrm>
              <a:prstGeom prst="line">
                <a:avLst/>
              </a:prstGeom>
              <a:noFill/>
              <a:ln w="12700">
                <a:solidFill>
                  <a:srgbClr val="7D00FF"/>
                </a:solidFill>
                <a:round/>
                <a:headEnd/>
                <a:tailEnd/>
              </a:ln>
              <a:effectLst/>
            </p:spPr>
            <p:txBody>
              <a:bodyPr wrap="none" anchor="ctr"/>
              <a:lstStyle/>
              <a:p>
                <a:endParaRPr lang="en-US"/>
              </a:p>
            </p:txBody>
          </p:sp>
          <p:sp>
            <p:nvSpPr>
              <p:cNvPr id="86255" name="Line 239"/>
              <p:cNvSpPr>
                <a:spLocks noChangeShapeType="1"/>
              </p:cNvSpPr>
              <p:nvPr/>
            </p:nvSpPr>
            <p:spPr bwMode="auto">
              <a:xfrm flipH="1">
                <a:off x="4145" y="3214"/>
                <a:ext cx="24" cy="7"/>
              </a:xfrm>
              <a:prstGeom prst="line">
                <a:avLst/>
              </a:prstGeom>
              <a:noFill/>
              <a:ln w="12700">
                <a:solidFill>
                  <a:srgbClr val="7D00FF"/>
                </a:solidFill>
                <a:round/>
                <a:headEnd/>
                <a:tailEnd/>
              </a:ln>
              <a:effectLst/>
            </p:spPr>
            <p:txBody>
              <a:bodyPr wrap="none" anchor="ctr"/>
              <a:lstStyle/>
              <a:p>
                <a:endParaRPr lang="en-US"/>
              </a:p>
            </p:txBody>
          </p:sp>
          <p:sp>
            <p:nvSpPr>
              <p:cNvPr id="86256" name="Line 240"/>
              <p:cNvSpPr>
                <a:spLocks noChangeShapeType="1"/>
              </p:cNvSpPr>
              <p:nvPr/>
            </p:nvSpPr>
            <p:spPr bwMode="auto">
              <a:xfrm flipH="1">
                <a:off x="4128" y="3225"/>
                <a:ext cx="25" cy="6"/>
              </a:xfrm>
              <a:prstGeom prst="line">
                <a:avLst/>
              </a:prstGeom>
              <a:noFill/>
              <a:ln w="12700">
                <a:solidFill>
                  <a:srgbClr val="7D00FF"/>
                </a:solidFill>
                <a:round/>
                <a:headEnd/>
                <a:tailEnd/>
              </a:ln>
              <a:effectLst/>
            </p:spPr>
            <p:txBody>
              <a:bodyPr wrap="none" anchor="ctr"/>
              <a:lstStyle/>
              <a:p>
                <a:endParaRPr lang="en-US"/>
              </a:p>
            </p:txBody>
          </p:sp>
          <p:sp>
            <p:nvSpPr>
              <p:cNvPr id="86257" name="Line 241"/>
              <p:cNvSpPr>
                <a:spLocks noChangeShapeType="1"/>
              </p:cNvSpPr>
              <p:nvPr/>
            </p:nvSpPr>
            <p:spPr bwMode="auto">
              <a:xfrm flipH="1">
                <a:off x="4111" y="3235"/>
                <a:ext cx="25" cy="0"/>
              </a:xfrm>
              <a:prstGeom prst="line">
                <a:avLst/>
              </a:prstGeom>
              <a:noFill/>
              <a:ln w="12700">
                <a:solidFill>
                  <a:srgbClr val="7D00FF"/>
                </a:solidFill>
                <a:round/>
                <a:headEnd/>
                <a:tailEnd/>
              </a:ln>
              <a:effectLst/>
            </p:spPr>
            <p:txBody>
              <a:bodyPr wrap="none" anchor="ctr"/>
              <a:lstStyle/>
              <a:p>
                <a:endParaRPr lang="en-US"/>
              </a:p>
            </p:txBody>
          </p:sp>
          <p:sp>
            <p:nvSpPr>
              <p:cNvPr id="86258" name="Line 242"/>
              <p:cNvSpPr>
                <a:spLocks noChangeShapeType="1"/>
              </p:cNvSpPr>
              <p:nvPr/>
            </p:nvSpPr>
            <p:spPr bwMode="auto">
              <a:xfrm flipH="1" flipV="1">
                <a:off x="4093" y="3217"/>
                <a:ext cx="26" cy="22"/>
              </a:xfrm>
              <a:prstGeom prst="line">
                <a:avLst/>
              </a:prstGeom>
              <a:noFill/>
              <a:ln w="12700">
                <a:solidFill>
                  <a:srgbClr val="7D00FF"/>
                </a:solidFill>
                <a:round/>
                <a:headEnd/>
                <a:tailEnd/>
              </a:ln>
              <a:effectLst/>
            </p:spPr>
            <p:txBody>
              <a:bodyPr wrap="none" anchor="ctr"/>
              <a:lstStyle/>
              <a:p>
                <a:endParaRPr lang="en-US"/>
              </a:p>
            </p:txBody>
          </p:sp>
          <p:sp>
            <p:nvSpPr>
              <p:cNvPr id="86259" name="Line 243"/>
              <p:cNvSpPr>
                <a:spLocks noChangeShapeType="1"/>
              </p:cNvSpPr>
              <p:nvPr/>
            </p:nvSpPr>
            <p:spPr bwMode="auto">
              <a:xfrm flipH="1">
                <a:off x="4080" y="3221"/>
                <a:ext cx="21" cy="0"/>
              </a:xfrm>
              <a:prstGeom prst="line">
                <a:avLst/>
              </a:prstGeom>
              <a:noFill/>
              <a:ln w="12700">
                <a:solidFill>
                  <a:srgbClr val="7D00FF"/>
                </a:solidFill>
                <a:round/>
                <a:headEnd/>
                <a:tailEnd/>
              </a:ln>
              <a:effectLst/>
            </p:spPr>
            <p:txBody>
              <a:bodyPr wrap="none" anchor="ctr"/>
              <a:lstStyle/>
              <a:p>
                <a:endParaRPr lang="en-US"/>
              </a:p>
            </p:txBody>
          </p:sp>
          <p:sp>
            <p:nvSpPr>
              <p:cNvPr id="86260" name="Line 244"/>
              <p:cNvSpPr>
                <a:spLocks noChangeShapeType="1"/>
              </p:cNvSpPr>
              <p:nvPr/>
            </p:nvSpPr>
            <p:spPr bwMode="auto">
              <a:xfrm flipH="1">
                <a:off x="4062" y="3225"/>
                <a:ext cx="26" cy="2"/>
              </a:xfrm>
              <a:prstGeom prst="line">
                <a:avLst/>
              </a:prstGeom>
              <a:noFill/>
              <a:ln w="12700">
                <a:solidFill>
                  <a:srgbClr val="7D00FF"/>
                </a:solidFill>
                <a:round/>
                <a:headEnd/>
                <a:tailEnd/>
              </a:ln>
              <a:effectLst/>
            </p:spPr>
            <p:txBody>
              <a:bodyPr wrap="none" anchor="ctr"/>
              <a:lstStyle/>
              <a:p>
                <a:endParaRPr lang="en-US"/>
              </a:p>
            </p:txBody>
          </p:sp>
          <p:sp>
            <p:nvSpPr>
              <p:cNvPr id="86261" name="Line 245"/>
              <p:cNvSpPr>
                <a:spLocks noChangeShapeType="1"/>
              </p:cNvSpPr>
              <p:nvPr/>
            </p:nvSpPr>
            <p:spPr bwMode="auto">
              <a:xfrm flipH="1">
                <a:off x="4046" y="3231"/>
                <a:ext cx="24" cy="0"/>
              </a:xfrm>
              <a:prstGeom prst="line">
                <a:avLst/>
              </a:prstGeom>
              <a:noFill/>
              <a:ln w="12700">
                <a:solidFill>
                  <a:srgbClr val="7D00FF"/>
                </a:solidFill>
                <a:round/>
                <a:headEnd/>
                <a:tailEnd/>
              </a:ln>
              <a:effectLst/>
            </p:spPr>
            <p:txBody>
              <a:bodyPr wrap="none" anchor="ctr"/>
              <a:lstStyle/>
              <a:p>
                <a:endParaRPr lang="en-US"/>
              </a:p>
            </p:txBody>
          </p:sp>
          <p:sp>
            <p:nvSpPr>
              <p:cNvPr id="86262" name="Line 246"/>
              <p:cNvSpPr>
                <a:spLocks noChangeShapeType="1"/>
              </p:cNvSpPr>
              <p:nvPr/>
            </p:nvSpPr>
            <p:spPr bwMode="auto">
              <a:xfrm flipH="1" flipV="1">
                <a:off x="4031" y="3216"/>
                <a:ext cx="23" cy="19"/>
              </a:xfrm>
              <a:prstGeom prst="line">
                <a:avLst/>
              </a:prstGeom>
              <a:noFill/>
              <a:ln w="12700">
                <a:solidFill>
                  <a:srgbClr val="7D00FF"/>
                </a:solidFill>
                <a:round/>
                <a:headEnd/>
                <a:tailEnd/>
              </a:ln>
              <a:effectLst/>
            </p:spPr>
            <p:txBody>
              <a:bodyPr wrap="none" anchor="ctr"/>
              <a:lstStyle/>
              <a:p>
                <a:endParaRPr lang="en-US"/>
              </a:p>
            </p:txBody>
          </p:sp>
          <p:sp>
            <p:nvSpPr>
              <p:cNvPr id="86263" name="Line 247"/>
              <p:cNvSpPr>
                <a:spLocks noChangeShapeType="1"/>
              </p:cNvSpPr>
              <p:nvPr/>
            </p:nvSpPr>
            <p:spPr bwMode="auto">
              <a:xfrm flipH="1" flipV="1">
                <a:off x="4013" y="3205"/>
                <a:ext cx="26" cy="19"/>
              </a:xfrm>
              <a:prstGeom prst="line">
                <a:avLst/>
              </a:prstGeom>
              <a:noFill/>
              <a:ln w="12700">
                <a:solidFill>
                  <a:srgbClr val="7D00FF"/>
                </a:solidFill>
                <a:round/>
                <a:headEnd/>
                <a:tailEnd/>
              </a:ln>
              <a:effectLst/>
            </p:spPr>
            <p:txBody>
              <a:bodyPr wrap="none" anchor="ctr"/>
              <a:lstStyle/>
              <a:p>
                <a:endParaRPr lang="en-US"/>
              </a:p>
            </p:txBody>
          </p:sp>
          <p:sp>
            <p:nvSpPr>
              <p:cNvPr id="86264" name="Line 248"/>
              <p:cNvSpPr>
                <a:spLocks noChangeShapeType="1"/>
              </p:cNvSpPr>
              <p:nvPr/>
            </p:nvSpPr>
            <p:spPr bwMode="auto">
              <a:xfrm flipH="1">
                <a:off x="3997" y="3213"/>
                <a:ext cx="24" cy="14"/>
              </a:xfrm>
              <a:prstGeom prst="line">
                <a:avLst/>
              </a:prstGeom>
              <a:noFill/>
              <a:ln w="12700">
                <a:solidFill>
                  <a:srgbClr val="7D00FF"/>
                </a:solidFill>
                <a:round/>
                <a:headEnd/>
                <a:tailEnd/>
              </a:ln>
              <a:effectLst/>
            </p:spPr>
            <p:txBody>
              <a:bodyPr wrap="none" anchor="ctr"/>
              <a:lstStyle/>
              <a:p>
                <a:endParaRPr lang="en-US"/>
              </a:p>
            </p:txBody>
          </p:sp>
          <p:sp>
            <p:nvSpPr>
              <p:cNvPr id="86265" name="Line 249"/>
              <p:cNvSpPr>
                <a:spLocks noChangeShapeType="1"/>
              </p:cNvSpPr>
              <p:nvPr/>
            </p:nvSpPr>
            <p:spPr bwMode="auto">
              <a:xfrm flipH="1" flipV="1">
                <a:off x="3981" y="3222"/>
                <a:ext cx="24" cy="13"/>
              </a:xfrm>
              <a:prstGeom prst="line">
                <a:avLst/>
              </a:prstGeom>
              <a:noFill/>
              <a:ln w="12700">
                <a:solidFill>
                  <a:srgbClr val="7D00FF"/>
                </a:solidFill>
                <a:round/>
                <a:headEnd/>
                <a:tailEnd/>
              </a:ln>
              <a:effectLst/>
            </p:spPr>
            <p:txBody>
              <a:bodyPr wrap="none" anchor="ctr"/>
              <a:lstStyle/>
              <a:p>
                <a:endParaRPr lang="en-US"/>
              </a:p>
            </p:txBody>
          </p:sp>
          <p:sp>
            <p:nvSpPr>
              <p:cNvPr id="86266" name="Line 250"/>
              <p:cNvSpPr>
                <a:spLocks noChangeShapeType="1"/>
              </p:cNvSpPr>
              <p:nvPr/>
            </p:nvSpPr>
            <p:spPr bwMode="auto">
              <a:xfrm flipH="1">
                <a:off x="3962" y="3226"/>
                <a:ext cx="27" cy="5"/>
              </a:xfrm>
              <a:prstGeom prst="line">
                <a:avLst/>
              </a:prstGeom>
              <a:noFill/>
              <a:ln w="12700">
                <a:solidFill>
                  <a:srgbClr val="7D00FF"/>
                </a:solidFill>
                <a:round/>
                <a:headEnd/>
                <a:tailEnd/>
              </a:ln>
              <a:effectLst/>
            </p:spPr>
            <p:txBody>
              <a:bodyPr wrap="none" anchor="ctr"/>
              <a:lstStyle/>
              <a:p>
                <a:endParaRPr lang="en-US"/>
              </a:p>
            </p:txBody>
          </p:sp>
          <p:sp>
            <p:nvSpPr>
              <p:cNvPr id="86267" name="Line 251"/>
              <p:cNvSpPr>
                <a:spLocks noChangeShapeType="1"/>
              </p:cNvSpPr>
              <p:nvPr/>
            </p:nvSpPr>
            <p:spPr bwMode="auto">
              <a:xfrm flipH="1" flipV="1">
                <a:off x="3948" y="3218"/>
                <a:ext cx="22" cy="17"/>
              </a:xfrm>
              <a:prstGeom prst="line">
                <a:avLst/>
              </a:prstGeom>
              <a:noFill/>
              <a:ln w="12700">
                <a:solidFill>
                  <a:srgbClr val="7D00FF"/>
                </a:solidFill>
                <a:round/>
                <a:headEnd/>
                <a:tailEnd/>
              </a:ln>
              <a:effectLst/>
            </p:spPr>
            <p:txBody>
              <a:bodyPr wrap="none" anchor="ctr"/>
              <a:lstStyle/>
              <a:p>
                <a:endParaRPr lang="en-US"/>
              </a:p>
            </p:txBody>
          </p:sp>
          <p:sp>
            <p:nvSpPr>
              <p:cNvPr id="86268" name="Line 252"/>
              <p:cNvSpPr>
                <a:spLocks noChangeShapeType="1"/>
              </p:cNvSpPr>
              <p:nvPr/>
            </p:nvSpPr>
            <p:spPr bwMode="auto">
              <a:xfrm flipH="1">
                <a:off x="3932" y="3226"/>
                <a:ext cx="24" cy="2"/>
              </a:xfrm>
              <a:prstGeom prst="line">
                <a:avLst/>
              </a:prstGeom>
              <a:noFill/>
              <a:ln w="12700">
                <a:solidFill>
                  <a:srgbClr val="7D00FF"/>
                </a:solidFill>
                <a:round/>
                <a:headEnd/>
                <a:tailEnd/>
              </a:ln>
              <a:effectLst/>
            </p:spPr>
            <p:txBody>
              <a:bodyPr wrap="none" anchor="ctr"/>
              <a:lstStyle/>
              <a:p>
                <a:endParaRPr lang="en-US"/>
              </a:p>
            </p:txBody>
          </p:sp>
          <p:sp>
            <p:nvSpPr>
              <p:cNvPr id="86269" name="Line 253"/>
              <p:cNvSpPr>
                <a:spLocks noChangeShapeType="1"/>
              </p:cNvSpPr>
              <p:nvPr/>
            </p:nvSpPr>
            <p:spPr bwMode="auto">
              <a:xfrm flipH="1">
                <a:off x="3915" y="3232"/>
                <a:ext cx="25" cy="0"/>
              </a:xfrm>
              <a:prstGeom prst="line">
                <a:avLst/>
              </a:prstGeom>
              <a:noFill/>
              <a:ln w="12700">
                <a:solidFill>
                  <a:srgbClr val="7D00FF"/>
                </a:solidFill>
                <a:round/>
                <a:headEnd/>
                <a:tailEnd/>
              </a:ln>
              <a:effectLst/>
            </p:spPr>
            <p:txBody>
              <a:bodyPr wrap="none" anchor="ctr"/>
              <a:lstStyle/>
              <a:p>
                <a:endParaRPr lang="en-US"/>
              </a:p>
            </p:txBody>
          </p:sp>
          <p:sp>
            <p:nvSpPr>
              <p:cNvPr id="86270" name="Line 254"/>
              <p:cNvSpPr>
                <a:spLocks noChangeShapeType="1"/>
              </p:cNvSpPr>
              <p:nvPr/>
            </p:nvSpPr>
            <p:spPr bwMode="auto">
              <a:xfrm flipH="1" flipV="1">
                <a:off x="3897" y="3218"/>
                <a:ext cx="26" cy="18"/>
              </a:xfrm>
              <a:prstGeom prst="line">
                <a:avLst/>
              </a:prstGeom>
              <a:noFill/>
              <a:ln w="12700">
                <a:solidFill>
                  <a:srgbClr val="7D00FF"/>
                </a:solidFill>
                <a:round/>
                <a:headEnd/>
                <a:tailEnd/>
              </a:ln>
              <a:effectLst/>
            </p:spPr>
            <p:txBody>
              <a:bodyPr wrap="none" anchor="ctr"/>
              <a:lstStyle/>
              <a:p>
                <a:endParaRPr lang="en-US"/>
              </a:p>
            </p:txBody>
          </p:sp>
          <p:sp>
            <p:nvSpPr>
              <p:cNvPr id="86271" name="Line 255"/>
              <p:cNvSpPr>
                <a:spLocks noChangeShapeType="1"/>
              </p:cNvSpPr>
              <p:nvPr/>
            </p:nvSpPr>
            <p:spPr bwMode="auto">
              <a:xfrm flipH="1">
                <a:off x="3886" y="3226"/>
                <a:ext cx="19" cy="2"/>
              </a:xfrm>
              <a:prstGeom prst="line">
                <a:avLst/>
              </a:prstGeom>
              <a:noFill/>
              <a:ln w="12700">
                <a:solidFill>
                  <a:srgbClr val="7D00FF"/>
                </a:solidFill>
                <a:round/>
                <a:headEnd/>
                <a:tailEnd/>
              </a:ln>
              <a:effectLst/>
            </p:spPr>
            <p:txBody>
              <a:bodyPr wrap="none" anchor="ctr"/>
              <a:lstStyle/>
              <a:p>
                <a:endParaRPr lang="en-US"/>
              </a:p>
            </p:txBody>
          </p:sp>
          <p:sp>
            <p:nvSpPr>
              <p:cNvPr id="86272" name="Line 256"/>
              <p:cNvSpPr>
                <a:spLocks noChangeShapeType="1"/>
              </p:cNvSpPr>
              <p:nvPr/>
            </p:nvSpPr>
            <p:spPr bwMode="auto">
              <a:xfrm flipH="1" flipV="1">
                <a:off x="3866" y="3222"/>
                <a:ext cx="28" cy="14"/>
              </a:xfrm>
              <a:prstGeom prst="line">
                <a:avLst/>
              </a:prstGeom>
              <a:noFill/>
              <a:ln w="12700">
                <a:solidFill>
                  <a:srgbClr val="7D00FF"/>
                </a:solidFill>
                <a:round/>
                <a:headEnd/>
                <a:tailEnd/>
              </a:ln>
              <a:effectLst/>
            </p:spPr>
            <p:txBody>
              <a:bodyPr wrap="none" anchor="ctr"/>
              <a:lstStyle/>
              <a:p>
                <a:endParaRPr lang="en-US"/>
              </a:p>
            </p:txBody>
          </p:sp>
          <p:sp>
            <p:nvSpPr>
              <p:cNvPr id="86273" name="Line 257"/>
              <p:cNvSpPr>
                <a:spLocks noChangeShapeType="1"/>
              </p:cNvSpPr>
              <p:nvPr/>
            </p:nvSpPr>
            <p:spPr bwMode="auto">
              <a:xfrm flipH="1">
                <a:off x="3851" y="3226"/>
                <a:ext cx="23" cy="5"/>
              </a:xfrm>
              <a:prstGeom prst="line">
                <a:avLst/>
              </a:prstGeom>
              <a:noFill/>
              <a:ln w="12700">
                <a:solidFill>
                  <a:srgbClr val="7D00FF"/>
                </a:solidFill>
                <a:round/>
                <a:headEnd/>
                <a:tailEnd/>
              </a:ln>
              <a:effectLst/>
            </p:spPr>
            <p:txBody>
              <a:bodyPr wrap="none" anchor="ctr"/>
              <a:lstStyle/>
              <a:p>
                <a:endParaRPr lang="en-US"/>
              </a:p>
            </p:txBody>
          </p:sp>
          <p:sp>
            <p:nvSpPr>
              <p:cNvPr id="86274" name="Line 258"/>
              <p:cNvSpPr>
                <a:spLocks noChangeShapeType="1"/>
              </p:cNvSpPr>
              <p:nvPr/>
            </p:nvSpPr>
            <p:spPr bwMode="auto">
              <a:xfrm flipH="1">
                <a:off x="3836" y="3231"/>
                <a:ext cx="23" cy="0"/>
              </a:xfrm>
              <a:prstGeom prst="line">
                <a:avLst/>
              </a:prstGeom>
              <a:noFill/>
              <a:ln w="12700">
                <a:solidFill>
                  <a:srgbClr val="7D00FF"/>
                </a:solidFill>
                <a:round/>
                <a:headEnd/>
                <a:tailEnd/>
              </a:ln>
              <a:effectLst/>
            </p:spPr>
            <p:txBody>
              <a:bodyPr wrap="none" anchor="ctr"/>
              <a:lstStyle/>
              <a:p>
                <a:endParaRPr lang="en-US"/>
              </a:p>
            </p:txBody>
          </p:sp>
          <p:sp>
            <p:nvSpPr>
              <p:cNvPr id="86275" name="Line 259"/>
              <p:cNvSpPr>
                <a:spLocks noChangeShapeType="1"/>
              </p:cNvSpPr>
              <p:nvPr/>
            </p:nvSpPr>
            <p:spPr bwMode="auto">
              <a:xfrm flipH="1">
                <a:off x="3813" y="3231"/>
                <a:ext cx="31" cy="4"/>
              </a:xfrm>
              <a:prstGeom prst="line">
                <a:avLst/>
              </a:prstGeom>
              <a:noFill/>
              <a:ln w="12700">
                <a:solidFill>
                  <a:srgbClr val="7D00FF"/>
                </a:solidFill>
                <a:round/>
                <a:headEnd/>
                <a:tailEnd/>
              </a:ln>
              <a:effectLst/>
            </p:spPr>
            <p:txBody>
              <a:bodyPr wrap="none" anchor="ctr"/>
              <a:lstStyle/>
              <a:p>
                <a:endParaRPr lang="en-US"/>
              </a:p>
            </p:txBody>
          </p:sp>
          <p:sp>
            <p:nvSpPr>
              <p:cNvPr id="86276" name="Line 260"/>
              <p:cNvSpPr>
                <a:spLocks noChangeShapeType="1"/>
              </p:cNvSpPr>
              <p:nvPr/>
            </p:nvSpPr>
            <p:spPr bwMode="auto">
              <a:xfrm flipH="1" flipV="1">
                <a:off x="3798" y="3210"/>
                <a:ext cx="23" cy="29"/>
              </a:xfrm>
              <a:prstGeom prst="line">
                <a:avLst/>
              </a:prstGeom>
              <a:noFill/>
              <a:ln w="12700">
                <a:solidFill>
                  <a:srgbClr val="7D00FF"/>
                </a:solidFill>
                <a:round/>
                <a:headEnd/>
                <a:tailEnd/>
              </a:ln>
              <a:effectLst/>
            </p:spPr>
            <p:txBody>
              <a:bodyPr wrap="none" anchor="ctr"/>
              <a:lstStyle/>
              <a:p>
                <a:endParaRPr lang="en-US"/>
              </a:p>
            </p:txBody>
          </p:sp>
          <p:sp>
            <p:nvSpPr>
              <p:cNvPr id="86277" name="Line 261"/>
              <p:cNvSpPr>
                <a:spLocks noChangeShapeType="1"/>
              </p:cNvSpPr>
              <p:nvPr/>
            </p:nvSpPr>
            <p:spPr bwMode="auto">
              <a:xfrm flipH="1">
                <a:off x="3781" y="3214"/>
                <a:ext cx="25" cy="6"/>
              </a:xfrm>
              <a:prstGeom prst="line">
                <a:avLst/>
              </a:prstGeom>
              <a:noFill/>
              <a:ln w="12700">
                <a:solidFill>
                  <a:srgbClr val="7D00FF"/>
                </a:solidFill>
                <a:round/>
                <a:headEnd/>
                <a:tailEnd/>
              </a:ln>
              <a:effectLst/>
            </p:spPr>
            <p:txBody>
              <a:bodyPr wrap="none" anchor="ctr"/>
              <a:lstStyle/>
              <a:p>
                <a:endParaRPr lang="en-US"/>
              </a:p>
            </p:txBody>
          </p:sp>
          <p:sp>
            <p:nvSpPr>
              <p:cNvPr id="86278" name="Line 262"/>
              <p:cNvSpPr>
                <a:spLocks noChangeShapeType="1"/>
              </p:cNvSpPr>
              <p:nvPr/>
            </p:nvSpPr>
            <p:spPr bwMode="auto">
              <a:xfrm flipH="1" flipV="1">
                <a:off x="3767" y="3200"/>
                <a:ext cx="22" cy="24"/>
              </a:xfrm>
              <a:prstGeom prst="line">
                <a:avLst/>
              </a:prstGeom>
              <a:noFill/>
              <a:ln w="12700">
                <a:solidFill>
                  <a:srgbClr val="7D00FF"/>
                </a:solidFill>
                <a:round/>
                <a:headEnd/>
                <a:tailEnd/>
              </a:ln>
              <a:effectLst/>
            </p:spPr>
            <p:txBody>
              <a:bodyPr wrap="none" anchor="ctr"/>
              <a:lstStyle/>
              <a:p>
                <a:endParaRPr lang="en-US"/>
              </a:p>
            </p:txBody>
          </p:sp>
          <p:sp>
            <p:nvSpPr>
              <p:cNvPr id="86279" name="Line 263"/>
              <p:cNvSpPr>
                <a:spLocks noChangeShapeType="1"/>
              </p:cNvSpPr>
              <p:nvPr/>
            </p:nvSpPr>
            <p:spPr bwMode="auto">
              <a:xfrm flipH="1">
                <a:off x="3751" y="3208"/>
                <a:ext cx="24" cy="2"/>
              </a:xfrm>
              <a:prstGeom prst="line">
                <a:avLst/>
              </a:prstGeom>
              <a:noFill/>
              <a:ln w="12700">
                <a:solidFill>
                  <a:srgbClr val="7D00FF"/>
                </a:solidFill>
                <a:round/>
                <a:headEnd/>
                <a:tailEnd/>
              </a:ln>
              <a:effectLst/>
            </p:spPr>
            <p:txBody>
              <a:bodyPr wrap="none" anchor="ctr"/>
              <a:lstStyle/>
              <a:p>
                <a:endParaRPr lang="en-US"/>
              </a:p>
            </p:txBody>
          </p:sp>
          <p:sp>
            <p:nvSpPr>
              <p:cNvPr id="86280" name="Line 264"/>
              <p:cNvSpPr>
                <a:spLocks noChangeShapeType="1"/>
              </p:cNvSpPr>
              <p:nvPr/>
            </p:nvSpPr>
            <p:spPr bwMode="auto">
              <a:xfrm flipH="1">
                <a:off x="3736" y="3218"/>
                <a:ext cx="23" cy="13"/>
              </a:xfrm>
              <a:prstGeom prst="line">
                <a:avLst/>
              </a:prstGeom>
              <a:noFill/>
              <a:ln w="12700">
                <a:solidFill>
                  <a:srgbClr val="7D00FF"/>
                </a:solidFill>
                <a:round/>
                <a:headEnd/>
                <a:tailEnd/>
              </a:ln>
              <a:effectLst/>
            </p:spPr>
            <p:txBody>
              <a:bodyPr wrap="none" anchor="ctr"/>
              <a:lstStyle/>
              <a:p>
                <a:endParaRPr lang="en-US"/>
              </a:p>
            </p:txBody>
          </p:sp>
          <p:sp>
            <p:nvSpPr>
              <p:cNvPr id="86281" name="Line 265"/>
              <p:cNvSpPr>
                <a:spLocks noChangeShapeType="1"/>
              </p:cNvSpPr>
              <p:nvPr/>
            </p:nvSpPr>
            <p:spPr bwMode="auto">
              <a:xfrm flipH="1">
                <a:off x="3718" y="3239"/>
                <a:ext cx="26" cy="3"/>
              </a:xfrm>
              <a:prstGeom prst="line">
                <a:avLst/>
              </a:prstGeom>
              <a:noFill/>
              <a:ln w="12700">
                <a:solidFill>
                  <a:srgbClr val="7D00FF"/>
                </a:solidFill>
                <a:round/>
                <a:headEnd/>
                <a:tailEnd/>
              </a:ln>
              <a:effectLst/>
            </p:spPr>
            <p:txBody>
              <a:bodyPr wrap="none" anchor="ctr"/>
              <a:lstStyle/>
              <a:p>
                <a:endParaRPr lang="en-US"/>
              </a:p>
            </p:txBody>
          </p:sp>
          <p:sp>
            <p:nvSpPr>
              <p:cNvPr id="86282" name="Line 266"/>
              <p:cNvSpPr>
                <a:spLocks noChangeShapeType="1"/>
              </p:cNvSpPr>
              <p:nvPr/>
            </p:nvSpPr>
            <p:spPr bwMode="auto">
              <a:xfrm flipH="1" flipV="1">
                <a:off x="3702" y="3235"/>
                <a:ext cx="24" cy="15"/>
              </a:xfrm>
              <a:prstGeom prst="line">
                <a:avLst/>
              </a:prstGeom>
              <a:noFill/>
              <a:ln w="12700">
                <a:solidFill>
                  <a:srgbClr val="7D00FF"/>
                </a:solidFill>
                <a:round/>
                <a:headEnd/>
                <a:tailEnd/>
              </a:ln>
              <a:effectLst/>
            </p:spPr>
            <p:txBody>
              <a:bodyPr wrap="none" anchor="ctr"/>
              <a:lstStyle/>
              <a:p>
                <a:endParaRPr lang="en-US"/>
              </a:p>
            </p:txBody>
          </p:sp>
          <p:sp>
            <p:nvSpPr>
              <p:cNvPr id="86283" name="Line 267"/>
              <p:cNvSpPr>
                <a:spLocks noChangeShapeType="1"/>
              </p:cNvSpPr>
              <p:nvPr/>
            </p:nvSpPr>
            <p:spPr bwMode="auto">
              <a:xfrm flipH="1" flipV="1">
                <a:off x="3686" y="3202"/>
                <a:ext cx="24" cy="41"/>
              </a:xfrm>
              <a:prstGeom prst="line">
                <a:avLst/>
              </a:prstGeom>
              <a:noFill/>
              <a:ln w="12700">
                <a:solidFill>
                  <a:srgbClr val="7D00FF"/>
                </a:solidFill>
                <a:round/>
                <a:headEnd/>
                <a:tailEnd/>
              </a:ln>
              <a:effectLst/>
            </p:spPr>
            <p:txBody>
              <a:bodyPr wrap="none" anchor="ctr"/>
              <a:lstStyle/>
              <a:p>
                <a:endParaRPr lang="en-US"/>
              </a:p>
            </p:txBody>
          </p:sp>
          <p:sp>
            <p:nvSpPr>
              <p:cNvPr id="86284" name="Line 268"/>
              <p:cNvSpPr>
                <a:spLocks noChangeShapeType="1"/>
              </p:cNvSpPr>
              <p:nvPr/>
            </p:nvSpPr>
            <p:spPr bwMode="auto">
              <a:xfrm flipH="1" flipV="1">
                <a:off x="3668" y="3192"/>
                <a:ext cx="26" cy="18"/>
              </a:xfrm>
              <a:prstGeom prst="line">
                <a:avLst/>
              </a:prstGeom>
              <a:noFill/>
              <a:ln w="12700">
                <a:solidFill>
                  <a:srgbClr val="7D00FF"/>
                </a:solidFill>
                <a:round/>
                <a:headEnd/>
                <a:tailEnd/>
              </a:ln>
              <a:effectLst/>
            </p:spPr>
            <p:txBody>
              <a:bodyPr wrap="none" anchor="ctr"/>
              <a:lstStyle/>
              <a:p>
                <a:endParaRPr lang="en-US"/>
              </a:p>
            </p:txBody>
          </p:sp>
          <p:sp>
            <p:nvSpPr>
              <p:cNvPr id="86285" name="Line 269"/>
              <p:cNvSpPr>
                <a:spLocks noChangeShapeType="1"/>
              </p:cNvSpPr>
              <p:nvPr/>
            </p:nvSpPr>
            <p:spPr bwMode="auto">
              <a:xfrm flipH="1">
                <a:off x="3653" y="3200"/>
                <a:ext cx="23" cy="22"/>
              </a:xfrm>
              <a:prstGeom prst="line">
                <a:avLst/>
              </a:prstGeom>
              <a:noFill/>
              <a:ln w="12700">
                <a:solidFill>
                  <a:srgbClr val="7D00FF"/>
                </a:solidFill>
                <a:round/>
                <a:headEnd/>
                <a:tailEnd/>
              </a:ln>
              <a:effectLst/>
            </p:spPr>
            <p:txBody>
              <a:bodyPr wrap="none" anchor="ctr"/>
              <a:lstStyle/>
              <a:p>
                <a:endParaRPr lang="en-US"/>
              </a:p>
            </p:txBody>
          </p:sp>
          <p:sp>
            <p:nvSpPr>
              <p:cNvPr id="86286" name="Line 270"/>
              <p:cNvSpPr>
                <a:spLocks noChangeShapeType="1"/>
              </p:cNvSpPr>
              <p:nvPr/>
            </p:nvSpPr>
            <p:spPr bwMode="auto">
              <a:xfrm flipH="1" flipV="1">
                <a:off x="3637" y="3192"/>
                <a:ext cx="24" cy="38"/>
              </a:xfrm>
              <a:prstGeom prst="line">
                <a:avLst/>
              </a:prstGeom>
              <a:noFill/>
              <a:ln w="12700">
                <a:solidFill>
                  <a:srgbClr val="7D00FF"/>
                </a:solidFill>
                <a:round/>
                <a:headEnd/>
                <a:tailEnd/>
              </a:ln>
              <a:effectLst/>
            </p:spPr>
            <p:txBody>
              <a:bodyPr wrap="none" anchor="ctr"/>
              <a:lstStyle/>
              <a:p>
                <a:endParaRPr lang="en-US"/>
              </a:p>
            </p:txBody>
          </p:sp>
          <p:sp>
            <p:nvSpPr>
              <p:cNvPr id="86287" name="Line 271"/>
              <p:cNvSpPr>
                <a:spLocks noChangeShapeType="1"/>
              </p:cNvSpPr>
              <p:nvPr/>
            </p:nvSpPr>
            <p:spPr bwMode="auto">
              <a:xfrm flipH="1" flipV="1">
                <a:off x="3620" y="3188"/>
                <a:ext cx="25" cy="12"/>
              </a:xfrm>
              <a:prstGeom prst="line">
                <a:avLst/>
              </a:prstGeom>
              <a:noFill/>
              <a:ln w="12700">
                <a:solidFill>
                  <a:srgbClr val="7D00FF"/>
                </a:solidFill>
                <a:round/>
                <a:headEnd/>
                <a:tailEnd/>
              </a:ln>
              <a:effectLst/>
            </p:spPr>
            <p:txBody>
              <a:bodyPr wrap="none" anchor="ctr"/>
              <a:lstStyle/>
              <a:p>
                <a:endParaRPr lang="en-US"/>
              </a:p>
            </p:txBody>
          </p:sp>
          <p:sp>
            <p:nvSpPr>
              <p:cNvPr id="86288" name="Line 272"/>
              <p:cNvSpPr>
                <a:spLocks noChangeShapeType="1"/>
              </p:cNvSpPr>
              <p:nvPr/>
            </p:nvSpPr>
            <p:spPr bwMode="auto">
              <a:xfrm flipH="1" flipV="1">
                <a:off x="3603" y="3175"/>
                <a:ext cx="25" cy="21"/>
              </a:xfrm>
              <a:prstGeom prst="line">
                <a:avLst/>
              </a:prstGeom>
              <a:noFill/>
              <a:ln w="12700">
                <a:solidFill>
                  <a:srgbClr val="7D00FF"/>
                </a:solidFill>
                <a:round/>
                <a:headEnd/>
                <a:tailEnd/>
              </a:ln>
              <a:effectLst/>
            </p:spPr>
            <p:txBody>
              <a:bodyPr wrap="none" anchor="ctr"/>
              <a:lstStyle/>
              <a:p>
                <a:endParaRPr lang="en-US"/>
              </a:p>
            </p:txBody>
          </p:sp>
          <p:sp>
            <p:nvSpPr>
              <p:cNvPr id="86289" name="Line 273"/>
              <p:cNvSpPr>
                <a:spLocks noChangeShapeType="1"/>
              </p:cNvSpPr>
              <p:nvPr/>
            </p:nvSpPr>
            <p:spPr bwMode="auto">
              <a:xfrm flipH="1">
                <a:off x="3586" y="3179"/>
                <a:ext cx="25" cy="3"/>
              </a:xfrm>
              <a:prstGeom prst="line">
                <a:avLst/>
              </a:prstGeom>
              <a:noFill/>
              <a:ln w="12700">
                <a:solidFill>
                  <a:srgbClr val="7D00FF"/>
                </a:solidFill>
                <a:round/>
                <a:headEnd/>
                <a:tailEnd/>
              </a:ln>
              <a:effectLst/>
            </p:spPr>
            <p:txBody>
              <a:bodyPr wrap="none" anchor="ctr"/>
              <a:lstStyle/>
              <a:p>
                <a:endParaRPr lang="en-US"/>
              </a:p>
            </p:txBody>
          </p:sp>
          <p:sp>
            <p:nvSpPr>
              <p:cNvPr id="86290" name="Line 274"/>
              <p:cNvSpPr>
                <a:spLocks noChangeShapeType="1"/>
              </p:cNvSpPr>
              <p:nvPr/>
            </p:nvSpPr>
            <p:spPr bwMode="auto">
              <a:xfrm flipH="1" flipV="1">
                <a:off x="3572" y="3157"/>
                <a:ext cx="22" cy="29"/>
              </a:xfrm>
              <a:prstGeom prst="line">
                <a:avLst/>
              </a:prstGeom>
              <a:noFill/>
              <a:ln w="12700">
                <a:solidFill>
                  <a:srgbClr val="7D00FF"/>
                </a:solidFill>
                <a:round/>
                <a:headEnd/>
                <a:tailEnd/>
              </a:ln>
              <a:effectLst/>
            </p:spPr>
            <p:txBody>
              <a:bodyPr wrap="none" anchor="ctr"/>
              <a:lstStyle/>
              <a:p>
                <a:endParaRPr lang="en-US"/>
              </a:p>
            </p:txBody>
          </p:sp>
          <p:sp>
            <p:nvSpPr>
              <p:cNvPr id="86291" name="Line 275"/>
              <p:cNvSpPr>
                <a:spLocks noChangeShapeType="1"/>
              </p:cNvSpPr>
              <p:nvPr/>
            </p:nvSpPr>
            <p:spPr bwMode="auto">
              <a:xfrm flipH="1">
                <a:off x="3555" y="3165"/>
                <a:ext cx="25" cy="10"/>
              </a:xfrm>
              <a:prstGeom prst="line">
                <a:avLst/>
              </a:prstGeom>
              <a:noFill/>
              <a:ln w="12700">
                <a:solidFill>
                  <a:srgbClr val="7D00FF"/>
                </a:solidFill>
                <a:round/>
                <a:headEnd/>
                <a:tailEnd/>
              </a:ln>
              <a:effectLst/>
            </p:spPr>
            <p:txBody>
              <a:bodyPr wrap="none" anchor="ctr"/>
              <a:lstStyle/>
              <a:p>
                <a:endParaRPr lang="en-US"/>
              </a:p>
            </p:txBody>
          </p:sp>
          <p:sp>
            <p:nvSpPr>
              <p:cNvPr id="86292" name="Line 276"/>
              <p:cNvSpPr>
                <a:spLocks noChangeShapeType="1"/>
              </p:cNvSpPr>
              <p:nvPr/>
            </p:nvSpPr>
            <p:spPr bwMode="auto">
              <a:xfrm flipH="1" flipV="1">
                <a:off x="3537" y="3141"/>
                <a:ext cx="26" cy="42"/>
              </a:xfrm>
              <a:prstGeom prst="line">
                <a:avLst/>
              </a:prstGeom>
              <a:noFill/>
              <a:ln w="12700">
                <a:solidFill>
                  <a:srgbClr val="7D00FF"/>
                </a:solidFill>
                <a:round/>
                <a:headEnd/>
                <a:tailEnd/>
              </a:ln>
              <a:effectLst/>
            </p:spPr>
            <p:txBody>
              <a:bodyPr wrap="none" anchor="ctr"/>
              <a:lstStyle/>
              <a:p>
                <a:endParaRPr lang="en-US"/>
              </a:p>
            </p:txBody>
          </p:sp>
          <p:sp>
            <p:nvSpPr>
              <p:cNvPr id="86293" name="Line 277"/>
              <p:cNvSpPr>
                <a:spLocks noChangeShapeType="1"/>
              </p:cNvSpPr>
              <p:nvPr/>
            </p:nvSpPr>
            <p:spPr bwMode="auto">
              <a:xfrm flipH="1">
                <a:off x="3521" y="3145"/>
                <a:ext cx="24" cy="7"/>
              </a:xfrm>
              <a:prstGeom prst="line">
                <a:avLst/>
              </a:prstGeom>
              <a:noFill/>
              <a:ln w="12700">
                <a:solidFill>
                  <a:srgbClr val="7D00FF"/>
                </a:solidFill>
                <a:round/>
                <a:headEnd/>
                <a:tailEnd/>
              </a:ln>
              <a:effectLst/>
            </p:spPr>
            <p:txBody>
              <a:bodyPr wrap="none" anchor="ctr"/>
              <a:lstStyle/>
              <a:p>
                <a:endParaRPr lang="en-US"/>
              </a:p>
            </p:txBody>
          </p:sp>
          <p:sp>
            <p:nvSpPr>
              <p:cNvPr id="86294" name="Line 278"/>
              <p:cNvSpPr>
                <a:spLocks noChangeShapeType="1"/>
              </p:cNvSpPr>
              <p:nvPr/>
            </p:nvSpPr>
            <p:spPr bwMode="auto">
              <a:xfrm flipH="1" flipV="1">
                <a:off x="3505" y="3135"/>
                <a:ext cx="24" cy="21"/>
              </a:xfrm>
              <a:prstGeom prst="line">
                <a:avLst/>
              </a:prstGeom>
              <a:noFill/>
              <a:ln w="12700">
                <a:solidFill>
                  <a:srgbClr val="7D00FF"/>
                </a:solidFill>
                <a:round/>
                <a:headEnd/>
                <a:tailEnd/>
              </a:ln>
              <a:effectLst/>
            </p:spPr>
            <p:txBody>
              <a:bodyPr wrap="none" anchor="ctr"/>
              <a:lstStyle/>
              <a:p>
                <a:endParaRPr lang="en-US"/>
              </a:p>
            </p:txBody>
          </p:sp>
          <p:sp>
            <p:nvSpPr>
              <p:cNvPr id="86295" name="Line 279"/>
              <p:cNvSpPr>
                <a:spLocks noChangeShapeType="1"/>
              </p:cNvSpPr>
              <p:nvPr/>
            </p:nvSpPr>
            <p:spPr bwMode="auto">
              <a:xfrm flipH="1">
                <a:off x="3490" y="3143"/>
                <a:ext cx="23" cy="4"/>
              </a:xfrm>
              <a:prstGeom prst="line">
                <a:avLst/>
              </a:prstGeom>
              <a:noFill/>
              <a:ln w="12700">
                <a:solidFill>
                  <a:srgbClr val="7D00FF"/>
                </a:solidFill>
                <a:round/>
                <a:headEnd/>
                <a:tailEnd/>
              </a:ln>
              <a:effectLst/>
            </p:spPr>
            <p:txBody>
              <a:bodyPr wrap="none" anchor="ctr"/>
              <a:lstStyle/>
              <a:p>
                <a:endParaRPr lang="en-US"/>
              </a:p>
            </p:txBody>
          </p:sp>
          <p:sp>
            <p:nvSpPr>
              <p:cNvPr id="86296" name="Line 280"/>
              <p:cNvSpPr>
                <a:spLocks noChangeShapeType="1"/>
              </p:cNvSpPr>
              <p:nvPr/>
            </p:nvSpPr>
            <p:spPr bwMode="auto">
              <a:xfrm flipH="1" flipV="1">
                <a:off x="3472" y="3137"/>
                <a:ext cx="26" cy="18"/>
              </a:xfrm>
              <a:prstGeom prst="line">
                <a:avLst/>
              </a:prstGeom>
              <a:noFill/>
              <a:ln w="12700">
                <a:solidFill>
                  <a:srgbClr val="7D00FF"/>
                </a:solidFill>
                <a:round/>
                <a:headEnd/>
                <a:tailEnd/>
              </a:ln>
              <a:effectLst/>
            </p:spPr>
            <p:txBody>
              <a:bodyPr wrap="none" anchor="ctr"/>
              <a:lstStyle/>
              <a:p>
                <a:endParaRPr lang="en-US"/>
              </a:p>
            </p:txBody>
          </p:sp>
          <p:sp>
            <p:nvSpPr>
              <p:cNvPr id="86297" name="Line 281"/>
              <p:cNvSpPr>
                <a:spLocks noChangeShapeType="1"/>
              </p:cNvSpPr>
              <p:nvPr/>
            </p:nvSpPr>
            <p:spPr bwMode="auto">
              <a:xfrm flipH="1" flipV="1">
                <a:off x="3451" y="3135"/>
                <a:ext cx="29" cy="10"/>
              </a:xfrm>
              <a:prstGeom prst="line">
                <a:avLst/>
              </a:prstGeom>
              <a:noFill/>
              <a:ln w="12700">
                <a:solidFill>
                  <a:srgbClr val="7D00FF"/>
                </a:solidFill>
                <a:round/>
                <a:headEnd/>
                <a:tailEnd/>
              </a:ln>
              <a:effectLst/>
            </p:spPr>
            <p:txBody>
              <a:bodyPr wrap="none" anchor="ctr"/>
              <a:lstStyle/>
              <a:p>
                <a:endParaRPr lang="en-US"/>
              </a:p>
            </p:txBody>
          </p:sp>
          <p:sp>
            <p:nvSpPr>
              <p:cNvPr id="86298" name="Line 282"/>
              <p:cNvSpPr>
                <a:spLocks noChangeShapeType="1"/>
              </p:cNvSpPr>
              <p:nvPr/>
            </p:nvSpPr>
            <p:spPr bwMode="auto">
              <a:xfrm flipH="1">
                <a:off x="3438" y="3143"/>
                <a:ext cx="21" cy="10"/>
              </a:xfrm>
              <a:prstGeom prst="line">
                <a:avLst/>
              </a:prstGeom>
              <a:noFill/>
              <a:ln w="12700">
                <a:solidFill>
                  <a:srgbClr val="7D00FF"/>
                </a:solidFill>
                <a:round/>
                <a:headEnd/>
                <a:tailEnd/>
              </a:ln>
              <a:effectLst/>
            </p:spPr>
            <p:txBody>
              <a:bodyPr wrap="none" anchor="ctr"/>
              <a:lstStyle/>
              <a:p>
                <a:endParaRPr lang="en-US"/>
              </a:p>
            </p:txBody>
          </p:sp>
          <p:sp>
            <p:nvSpPr>
              <p:cNvPr id="86299" name="Line 283"/>
              <p:cNvSpPr>
                <a:spLocks noChangeShapeType="1"/>
              </p:cNvSpPr>
              <p:nvPr/>
            </p:nvSpPr>
            <p:spPr bwMode="auto">
              <a:xfrm flipH="1" flipV="1">
                <a:off x="3422" y="3135"/>
                <a:ext cx="24" cy="26"/>
              </a:xfrm>
              <a:prstGeom prst="line">
                <a:avLst/>
              </a:prstGeom>
              <a:noFill/>
              <a:ln w="12700">
                <a:solidFill>
                  <a:srgbClr val="7D00FF"/>
                </a:solidFill>
                <a:round/>
                <a:headEnd/>
                <a:tailEnd/>
              </a:ln>
              <a:effectLst/>
            </p:spPr>
            <p:txBody>
              <a:bodyPr wrap="none" anchor="ctr"/>
              <a:lstStyle/>
              <a:p>
                <a:endParaRPr lang="en-US"/>
              </a:p>
            </p:txBody>
          </p:sp>
          <p:sp>
            <p:nvSpPr>
              <p:cNvPr id="86300" name="Line 284"/>
              <p:cNvSpPr>
                <a:spLocks noChangeShapeType="1"/>
              </p:cNvSpPr>
              <p:nvPr/>
            </p:nvSpPr>
            <p:spPr bwMode="auto">
              <a:xfrm flipH="1">
                <a:off x="3402" y="3143"/>
                <a:ext cx="28" cy="10"/>
              </a:xfrm>
              <a:prstGeom prst="line">
                <a:avLst/>
              </a:prstGeom>
              <a:noFill/>
              <a:ln w="12700">
                <a:solidFill>
                  <a:srgbClr val="7D00FF"/>
                </a:solidFill>
                <a:round/>
                <a:headEnd/>
                <a:tailEnd/>
              </a:ln>
              <a:effectLst/>
            </p:spPr>
            <p:txBody>
              <a:bodyPr wrap="none" anchor="ctr"/>
              <a:lstStyle/>
              <a:p>
                <a:endParaRPr lang="en-US"/>
              </a:p>
            </p:txBody>
          </p:sp>
          <p:sp>
            <p:nvSpPr>
              <p:cNvPr id="86301" name="Line 285"/>
              <p:cNvSpPr>
                <a:spLocks noChangeShapeType="1"/>
              </p:cNvSpPr>
              <p:nvPr/>
            </p:nvSpPr>
            <p:spPr bwMode="auto">
              <a:xfrm flipH="1">
                <a:off x="3388" y="3161"/>
                <a:ext cx="22" cy="2"/>
              </a:xfrm>
              <a:prstGeom prst="line">
                <a:avLst/>
              </a:prstGeom>
              <a:noFill/>
              <a:ln w="12700">
                <a:solidFill>
                  <a:srgbClr val="7D00FF"/>
                </a:solidFill>
                <a:round/>
                <a:headEnd/>
                <a:tailEnd/>
              </a:ln>
              <a:effectLst/>
            </p:spPr>
            <p:txBody>
              <a:bodyPr wrap="none" anchor="ctr"/>
              <a:lstStyle/>
              <a:p>
                <a:endParaRPr lang="en-US"/>
              </a:p>
            </p:txBody>
          </p:sp>
          <p:sp>
            <p:nvSpPr>
              <p:cNvPr id="86302" name="Line 286"/>
              <p:cNvSpPr>
                <a:spLocks noChangeShapeType="1"/>
              </p:cNvSpPr>
              <p:nvPr/>
            </p:nvSpPr>
            <p:spPr bwMode="auto">
              <a:xfrm flipH="1">
                <a:off x="3372" y="3167"/>
                <a:ext cx="24" cy="7"/>
              </a:xfrm>
              <a:prstGeom prst="line">
                <a:avLst/>
              </a:prstGeom>
              <a:noFill/>
              <a:ln w="12700">
                <a:solidFill>
                  <a:srgbClr val="7D00FF"/>
                </a:solidFill>
                <a:round/>
                <a:headEnd/>
                <a:tailEnd/>
              </a:ln>
              <a:effectLst/>
            </p:spPr>
            <p:txBody>
              <a:bodyPr wrap="none" anchor="ctr"/>
              <a:lstStyle/>
              <a:p>
                <a:endParaRPr lang="en-US"/>
              </a:p>
            </p:txBody>
          </p:sp>
          <p:sp>
            <p:nvSpPr>
              <p:cNvPr id="86303" name="Line 287"/>
              <p:cNvSpPr>
                <a:spLocks noChangeShapeType="1"/>
              </p:cNvSpPr>
              <p:nvPr/>
            </p:nvSpPr>
            <p:spPr bwMode="auto">
              <a:xfrm flipH="1" flipV="1">
                <a:off x="3356" y="3147"/>
                <a:ext cx="24" cy="31"/>
              </a:xfrm>
              <a:prstGeom prst="line">
                <a:avLst/>
              </a:prstGeom>
              <a:noFill/>
              <a:ln w="12700">
                <a:solidFill>
                  <a:srgbClr val="7D00FF"/>
                </a:solidFill>
                <a:round/>
                <a:headEnd/>
                <a:tailEnd/>
              </a:ln>
              <a:effectLst/>
            </p:spPr>
            <p:txBody>
              <a:bodyPr wrap="none" anchor="ctr"/>
              <a:lstStyle/>
              <a:p>
                <a:endParaRPr lang="en-US"/>
              </a:p>
            </p:txBody>
          </p:sp>
          <p:sp>
            <p:nvSpPr>
              <p:cNvPr id="86304" name="Line 288"/>
              <p:cNvSpPr>
                <a:spLocks noChangeShapeType="1"/>
              </p:cNvSpPr>
              <p:nvPr/>
            </p:nvSpPr>
            <p:spPr bwMode="auto">
              <a:xfrm flipH="1">
                <a:off x="3338" y="3155"/>
                <a:ext cx="26" cy="3"/>
              </a:xfrm>
              <a:prstGeom prst="line">
                <a:avLst/>
              </a:prstGeom>
              <a:noFill/>
              <a:ln w="12700">
                <a:solidFill>
                  <a:srgbClr val="7D00FF"/>
                </a:solidFill>
                <a:round/>
                <a:headEnd/>
                <a:tailEnd/>
              </a:ln>
              <a:effectLst/>
            </p:spPr>
            <p:txBody>
              <a:bodyPr wrap="none" anchor="ctr"/>
              <a:lstStyle/>
              <a:p>
                <a:endParaRPr lang="en-US"/>
              </a:p>
            </p:txBody>
          </p:sp>
          <p:sp>
            <p:nvSpPr>
              <p:cNvPr id="86305" name="Line 289"/>
              <p:cNvSpPr>
                <a:spLocks noChangeShapeType="1"/>
              </p:cNvSpPr>
              <p:nvPr/>
            </p:nvSpPr>
            <p:spPr bwMode="auto">
              <a:xfrm flipH="1">
                <a:off x="3321" y="3166"/>
                <a:ext cx="25" cy="12"/>
              </a:xfrm>
              <a:prstGeom prst="line">
                <a:avLst/>
              </a:prstGeom>
              <a:noFill/>
              <a:ln w="12700">
                <a:solidFill>
                  <a:srgbClr val="7D00FF"/>
                </a:solidFill>
                <a:round/>
                <a:headEnd/>
                <a:tailEnd/>
              </a:ln>
              <a:effectLst/>
            </p:spPr>
            <p:txBody>
              <a:bodyPr wrap="none" anchor="ctr"/>
              <a:lstStyle/>
              <a:p>
                <a:endParaRPr lang="en-US"/>
              </a:p>
            </p:txBody>
          </p:sp>
          <p:sp>
            <p:nvSpPr>
              <p:cNvPr id="86306" name="Line 290"/>
              <p:cNvSpPr>
                <a:spLocks noChangeShapeType="1"/>
              </p:cNvSpPr>
              <p:nvPr/>
            </p:nvSpPr>
            <p:spPr bwMode="auto">
              <a:xfrm flipH="1">
                <a:off x="3307" y="3186"/>
                <a:ext cx="22" cy="21"/>
              </a:xfrm>
              <a:prstGeom prst="line">
                <a:avLst/>
              </a:prstGeom>
              <a:noFill/>
              <a:ln w="12700">
                <a:solidFill>
                  <a:srgbClr val="7D00FF"/>
                </a:solidFill>
                <a:round/>
                <a:headEnd/>
                <a:tailEnd/>
              </a:ln>
              <a:effectLst/>
            </p:spPr>
            <p:txBody>
              <a:bodyPr wrap="none" anchor="ctr"/>
              <a:lstStyle/>
              <a:p>
                <a:endParaRPr lang="en-US"/>
              </a:p>
            </p:txBody>
          </p:sp>
          <p:sp>
            <p:nvSpPr>
              <p:cNvPr id="86307" name="Line 291"/>
              <p:cNvSpPr>
                <a:spLocks noChangeShapeType="1"/>
              </p:cNvSpPr>
              <p:nvPr/>
            </p:nvSpPr>
            <p:spPr bwMode="auto">
              <a:xfrm flipH="1">
                <a:off x="3291" y="3215"/>
                <a:ext cx="24" cy="13"/>
              </a:xfrm>
              <a:prstGeom prst="line">
                <a:avLst/>
              </a:prstGeom>
              <a:noFill/>
              <a:ln w="12700">
                <a:solidFill>
                  <a:srgbClr val="7D00FF"/>
                </a:solidFill>
                <a:round/>
                <a:headEnd/>
                <a:tailEnd/>
              </a:ln>
              <a:effectLst/>
            </p:spPr>
            <p:txBody>
              <a:bodyPr wrap="none" anchor="ctr"/>
              <a:lstStyle/>
              <a:p>
                <a:endParaRPr lang="en-US"/>
              </a:p>
            </p:txBody>
          </p:sp>
          <p:sp>
            <p:nvSpPr>
              <p:cNvPr id="86308" name="Line 292"/>
              <p:cNvSpPr>
                <a:spLocks noChangeShapeType="1"/>
              </p:cNvSpPr>
              <p:nvPr/>
            </p:nvSpPr>
            <p:spPr bwMode="auto">
              <a:xfrm flipH="1">
                <a:off x="3272" y="3236"/>
                <a:ext cx="27" cy="35"/>
              </a:xfrm>
              <a:prstGeom prst="line">
                <a:avLst/>
              </a:prstGeom>
              <a:noFill/>
              <a:ln w="12700">
                <a:solidFill>
                  <a:srgbClr val="7D00FF"/>
                </a:solidFill>
                <a:round/>
                <a:headEnd/>
                <a:tailEnd/>
              </a:ln>
              <a:effectLst/>
            </p:spPr>
            <p:txBody>
              <a:bodyPr wrap="none" anchor="ctr"/>
              <a:lstStyle/>
              <a:p>
                <a:endParaRPr lang="en-US"/>
              </a:p>
            </p:txBody>
          </p:sp>
          <p:sp>
            <p:nvSpPr>
              <p:cNvPr id="86309" name="Line 293"/>
              <p:cNvSpPr>
                <a:spLocks noChangeShapeType="1"/>
              </p:cNvSpPr>
              <p:nvPr/>
            </p:nvSpPr>
            <p:spPr bwMode="auto">
              <a:xfrm flipH="1">
                <a:off x="3257" y="3279"/>
                <a:ext cx="23" cy="86"/>
              </a:xfrm>
              <a:prstGeom prst="line">
                <a:avLst/>
              </a:prstGeom>
              <a:noFill/>
              <a:ln w="12700">
                <a:solidFill>
                  <a:srgbClr val="7D00FF"/>
                </a:solidFill>
                <a:round/>
                <a:headEnd/>
                <a:tailEnd/>
              </a:ln>
              <a:effectLst/>
            </p:spPr>
            <p:txBody>
              <a:bodyPr wrap="none" anchor="ctr"/>
              <a:lstStyle/>
              <a:p>
                <a:endParaRPr lang="en-US"/>
              </a:p>
            </p:txBody>
          </p:sp>
          <p:sp>
            <p:nvSpPr>
              <p:cNvPr id="86310" name="Line 294"/>
              <p:cNvSpPr>
                <a:spLocks noChangeShapeType="1"/>
              </p:cNvSpPr>
              <p:nvPr/>
            </p:nvSpPr>
            <p:spPr bwMode="auto">
              <a:xfrm flipH="1">
                <a:off x="3240" y="3373"/>
                <a:ext cx="25" cy="157"/>
              </a:xfrm>
              <a:prstGeom prst="line">
                <a:avLst/>
              </a:prstGeom>
              <a:noFill/>
              <a:ln w="12700">
                <a:solidFill>
                  <a:srgbClr val="7D00FF"/>
                </a:solidFill>
                <a:round/>
                <a:headEnd/>
                <a:tailEnd/>
              </a:ln>
              <a:effectLst/>
            </p:spPr>
            <p:txBody>
              <a:bodyPr wrap="none" anchor="ctr"/>
              <a:lstStyle/>
              <a:p>
                <a:endParaRPr lang="en-US"/>
              </a:p>
            </p:txBody>
          </p:sp>
          <p:sp>
            <p:nvSpPr>
              <p:cNvPr id="86311" name="Line 295"/>
              <p:cNvSpPr>
                <a:spLocks noChangeShapeType="1"/>
              </p:cNvSpPr>
              <p:nvPr/>
            </p:nvSpPr>
            <p:spPr bwMode="auto">
              <a:xfrm flipH="1">
                <a:off x="3226" y="3538"/>
                <a:ext cx="22" cy="92"/>
              </a:xfrm>
              <a:prstGeom prst="line">
                <a:avLst/>
              </a:prstGeom>
              <a:noFill/>
              <a:ln w="12700">
                <a:solidFill>
                  <a:srgbClr val="7D00FF"/>
                </a:solidFill>
                <a:round/>
                <a:headEnd/>
                <a:tailEnd/>
              </a:ln>
              <a:effectLst/>
            </p:spPr>
            <p:txBody>
              <a:bodyPr wrap="none" anchor="ctr"/>
              <a:lstStyle/>
              <a:p>
                <a:endParaRPr lang="en-US"/>
              </a:p>
            </p:txBody>
          </p:sp>
          <p:sp>
            <p:nvSpPr>
              <p:cNvPr id="86312" name="Line 296"/>
              <p:cNvSpPr>
                <a:spLocks noChangeShapeType="1"/>
              </p:cNvSpPr>
              <p:nvPr/>
            </p:nvSpPr>
            <p:spPr bwMode="auto">
              <a:xfrm flipH="1">
                <a:off x="3208" y="3638"/>
                <a:ext cx="26" cy="49"/>
              </a:xfrm>
              <a:prstGeom prst="line">
                <a:avLst/>
              </a:prstGeom>
              <a:noFill/>
              <a:ln w="12700">
                <a:solidFill>
                  <a:srgbClr val="7D00FF"/>
                </a:solidFill>
                <a:round/>
                <a:headEnd/>
                <a:tailEnd/>
              </a:ln>
              <a:effectLst/>
            </p:spPr>
            <p:txBody>
              <a:bodyPr wrap="none" anchor="ctr"/>
              <a:lstStyle/>
              <a:p>
                <a:endParaRPr lang="en-US"/>
              </a:p>
            </p:txBody>
          </p:sp>
          <p:sp>
            <p:nvSpPr>
              <p:cNvPr id="86313" name="Line 297"/>
              <p:cNvSpPr>
                <a:spLocks noChangeShapeType="1"/>
              </p:cNvSpPr>
              <p:nvPr/>
            </p:nvSpPr>
            <p:spPr bwMode="auto">
              <a:xfrm flipH="1" flipV="1">
                <a:off x="3191" y="3675"/>
                <a:ext cx="25" cy="20"/>
              </a:xfrm>
              <a:prstGeom prst="line">
                <a:avLst/>
              </a:prstGeom>
              <a:noFill/>
              <a:ln w="12700">
                <a:solidFill>
                  <a:srgbClr val="7D00FF"/>
                </a:solidFill>
                <a:round/>
                <a:headEnd/>
                <a:tailEnd/>
              </a:ln>
              <a:effectLst/>
            </p:spPr>
            <p:txBody>
              <a:bodyPr wrap="none" anchor="ctr"/>
              <a:lstStyle/>
              <a:p>
                <a:endParaRPr lang="en-US"/>
              </a:p>
            </p:txBody>
          </p:sp>
          <p:sp>
            <p:nvSpPr>
              <p:cNvPr id="86314" name="Line 298"/>
              <p:cNvSpPr>
                <a:spLocks noChangeShapeType="1"/>
              </p:cNvSpPr>
              <p:nvPr/>
            </p:nvSpPr>
            <p:spPr bwMode="auto">
              <a:xfrm flipH="1" flipV="1">
                <a:off x="3177" y="3667"/>
                <a:ext cx="22" cy="16"/>
              </a:xfrm>
              <a:prstGeom prst="line">
                <a:avLst/>
              </a:prstGeom>
              <a:noFill/>
              <a:ln w="12700">
                <a:solidFill>
                  <a:srgbClr val="7D00FF"/>
                </a:solidFill>
                <a:round/>
                <a:headEnd/>
                <a:tailEnd/>
              </a:ln>
              <a:effectLst/>
            </p:spPr>
            <p:txBody>
              <a:bodyPr wrap="none" anchor="ctr"/>
              <a:lstStyle/>
              <a:p>
                <a:endParaRPr lang="en-US"/>
              </a:p>
            </p:txBody>
          </p:sp>
          <p:sp>
            <p:nvSpPr>
              <p:cNvPr id="86315" name="Line 299"/>
              <p:cNvSpPr>
                <a:spLocks noChangeShapeType="1"/>
              </p:cNvSpPr>
              <p:nvPr/>
            </p:nvSpPr>
            <p:spPr bwMode="auto">
              <a:xfrm flipH="1" flipV="1">
                <a:off x="3161" y="3660"/>
                <a:ext cx="24" cy="15"/>
              </a:xfrm>
              <a:prstGeom prst="line">
                <a:avLst/>
              </a:prstGeom>
              <a:noFill/>
              <a:ln w="12700">
                <a:solidFill>
                  <a:srgbClr val="7D00FF"/>
                </a:solidFill>
                <a:round/>
                <a:headEnd/>
                <a:tailEnd/>
              </a:ln>
              <a:effectLst/>
            </p:spPr>
            <p:txBody>
              <a:bodyPr wrap="none" anchor="ctr"/>
              <a:lstStyle/>
              <a:p>
                <a:endParaRPr lang="en-US"/>
              </a:p>
            </p:txBody>
          </p:sp>
          <p:sp>
            <p:nvSpPr>
              <p:cNvPr id="86316" name="Line 300"/>
              <p:cNvSpPr>
                <a:spLocks noChangeShapeType="1"/>
              </p:cNvSpPr>
              <p:nvPr/>
            </p:nvSpPr>
            <p:spPr bwMode="auto">
              <a:xfrm flipH="1" flipV="1">
                <a:off x="3141" y="3658"/>
                <a:ext cx="28" cy="10"/>
              </a:xfrm>
              <a:prstGeom prst="line">
                <a:avLst/>
              </a:prstGeom>
              <a:noFill/>
              <a:ln w="12700">
                <a:solidFill>
                  <a:srgbClr val="7D00FF"/>
                </a:solidFill>
                <a:round/>
                <a:headEnd/>
                <a:tailEnd/>
              </a:ln>
              <a:effectLst/>
            </p:spPr>
            <p:txBody>
              <a:bodyPr wrap="none" anchor="ctr"/>
              <a:lstStyle/>
              <a:p>
                <a:endParaRPr lang="en-US"/>
              </a:p>
            </p:txBody>
          </p:sp>
          <p:sp>
            <p:nvSpPr>
              <p:cNvPr id="86317" name="Line 301"/>
              <p:cNvSpPr>
                <a:spLocks noChangeShapeType="1"/>
              </p:cNvSpPr>
              <p:nvPr/>
            </p:nvSpPr>
            <p:spPr bwMode="auto">
              <a:xfrm flipH="1">
                <a:off x="3123" y="3662"/>
                <a:ext cx="26" cy="2"/>
              </a:xfrm>
              <a:prstGeom prst="line">
                <a:avLst/>
              </a:prstGeom>
              <a:noFill/>
              <a:ln w="12700">
                <a:solidFill>
                  <a:srgbClr val="7D00FF"/>
                </a:solidFill>
                <a:round/>
                <a:headEnd/>
                <a:tailEnd/>
              </a:ln>
              <a:effectLst/>
            </p:spPr>
            <p:txBody>
              <a:bodyPr wrap="none" anchor="ctr"/>
              <a:lstStyle/>
              <a:p>
                <a:endParaRPr lang="en-US"/>
              </a:p>
            </p:txBody>
          </p:sp>
          <p:sp>
            <p:nvSpPr>
              <p:cNvPr id="86318" name="Line 302"/>
              <p:cNvSpPr>
                <a:spLocks noChangeShapeType="1"/>
              </p:cNvSpPr>
              <p:nvPr/>
            </p:nvSpPr>
            <p:spPr bwMode="auto">
              <a:xfrm flipH="1">
                <a:off x="3108" y="3664"/>
                <a:ext cx="23" cy="7"/>
              </a:xfrm>
              <a:prstGeom prst="line">
                <a:avLst/>
              </a:prstGeom>
              <a:noFill/>
              <a:ln w="12700">
                <a:solidFill>
                  <a:srgbClr val="7D00FF"/>
                </a:solidFill>
                <a:round/>
                <a:headEnd/>
                <a:tailEnd/>
              </a:ln>
              <a:effectLst/>
            </p:spPr>
            <p:txBody>
              <a:bodyPr wrap="none" anchor="ctr"/>
              <a:lstStyle/>
              <a:p>
                <a:endParaRPr lang="en-US"/>
              </a:p>
            </p:txBody>
          </p:sp>
          <p:sp>
            <p:nvSpPr>
              <p:cNvPr id="86319" name="Line 303"/>
              <p:cNvSpPr>
                <a:spLocks noChangeShapeType="1"/>
              </p:cNvSpPr>
              <p:nvPr/>
            </p:nvSpPr>
            <p:spPr bwMode="auto">
              <a:xfrm flipH="1" flipV="1">
                <a:off x="3090" y="3663"/>
                <a:ext cx="26" cy="12"/>
              </a:xfrm>
              <a:prstGeom prst="line">
                <a:avLst/>
              </a:prstGeom>
              <a:noFill/>
              <a:ln w="12700">
                <a:solidFill>
                  <a:srgbClr val="7D00FF"/>
                </a:solidFill>
                <a:round/>
                <a:headEnd/>
                <a:tailEnd/>
              </a:ln>
              <a:effectLst/>
            </p:spPr>
            <p:txBody>
              <a:bodyPr wrap="none" anchor="ctr"/>
              <a:lstStyle/>
              <a:p>
                <a:endParaRPr lang="en-US"/>
              </a:p>
            </p:txBody>
          </p:sp>
          <p:sp>
            <p:nvSpPr>
              <p:cNvPr id="86320" name="Line 304"/>
              <p:cNvSpPr>
                <a:spLocks noChangeShapeType="1"/>
              </p:cNvSpPr>
              <p:nvPr/>
            </p:nvSpPr>
            <p:spPr bwMode="auto">
              <a:xfrm flipH="1">
                <a:off x="3073" y="3667"/>
                <a:ext cx="25" cy="0"/>
              </a:xfrm>
              <a:prstGeom prst="line">
                <a:avLst/>
              </a:prstGeom>
              <a:noFill/>
              <a:ln w="12700">
                <a:solidFill>
                  <a:srgbClr val="7D00FF"/>
                </a:solidFill>
                <a:round/>
                <a:headEnd/>
                <a:tailEnd/>
              </a:ln>
              <a:effectLst/>
            </p:spPr>
            <p:txBody>
              <a:bodyPr wrap="none" anchor="ctr"/>
              <a:lstStyle/>
              <a:p>
                <a:endParaRPr lang="en-US"/>
              </a:p>
            </p:txBody>
          </p:sp>
          <p:sp>
            <p:nvSpPr>
              <p:cNvPr id="86321" name="Line 305"/>
              <p:cNvSpPr>
                <a:spLocks noChangeShapeType="1"/>
              </p:cNvSpPr>
              <p:nvPr/>
            </p:nvSpPr>
            <p:spPr bwMode="auto">
              <a:xfrm flipH="1" flipV="1">
                <a:off x="3062" y="3660"/>
                <a:ext cx="19" cy="11"/>
              </a:xfrm>
              <a:prstGeom prst="line">
                <a:avLst/>
              </a:prstGeom>
              <a:noFill/>
              <a:ln w="12700">
                <a:solidFill>
                  <a:srgbClr val="7D00FF"/>
                </a:solidFill>
                <a:round/>
                <a:headEnd/>
                <a:tailEnd/>
              </a:ln>
              <a:effectLst/>
            </p:spPr>
            <p:txBody>
              <a:bodyPr wrap="none" anchor="ctr"/>
              <a:lstStyle/>
              <a:p>
                <a:endParaRPr lang="en-US"/>
              </a:p>
            </p:txBody>
          </p:sp>
          <p:sp>
            <p:nvSpPr>
              <p:cNvPr id="86322" name="Line 306"/>
              <p:cNvSpPr>
                <a:spLocks noChangeShapeType="1"/>
              </p:cNvSpPr>
              <p:nvPr/>
            </p:nvSpPr>
            <p:spPr bwMode="auto">
              <a:xfrm flipH="1">
                <a:off x="3041" y="3664"/>
                <a:ext cx="29" cy="7"/>
              </a:xfrm>
              <a:prstGeom prst="line">
                <a:avLst/>
              </a:prstGeom>
              <a:noFill/>
              <a:ln w="12700">
                <a:solidFill>
                  <a:srgbClr val="7D00FF"/>
                </a:solidFill>
                <a:round/>
                <a:headEnd/>
                <a:tailEnd/>
              </a:ln>
              <a:effectLst/>
            </p:spPr>
            <p:txBody>
              <a:bodyPr wrap="none" anchor="ctr"/>
              <a:lstStyle/>
              <a:p>
                <a:endParaRPr lang="en-US"/>
              </a:p>
            </p:txBody>
          </p:sp>
          <p:sp>
            <p:nvSpPr>
              <p:cNvPr id="86323" name="Line 307"/>
              <p:cNvSpPr>
                <a:spLocks noChangeShapeType="1"/>
              </p:cNvSpPr>
              <p:nvPr/>
            </p:nvSpPr>
            <p:spPr bwMode="auto">
              <a:xfrm flipH="1" flipV="1">
                <a:off x="3027" y="3655"/>
                <a:ext cx="22" cy="20"/>
              </a:xfrm>
              <a:prstGeom prst="line">
                <a:avLst/>
              </a:prstGeom>
              <a:noFill/>
              <a:ln w="12700">
                <a:solidFill>
                  <a:srgbClr val="7D00FF"/>
                </a:solidFill>
                <a:round/>
                <a:headEnd/>
                <a:tailEnd/>
              </a:ln>
              <a:effectLst/>
            </p:spPr>
            <p:txBody>
              <a:bodyPr wrap="none" anchor="ctr"/>
              <a:lstStyle/>
              <a:p>
                <a:endParaRPr lang="en-US"/>
              </a:p>
            </p:txBody>
          </p:sp>
          <p:sp>
            <p:nvSpPr>
              <p:cNvPr id="86324" name="Line 308"/>
              <p:cNvSpPr>
                <a:spLocks noChangeShapeType="1"/>
              </p:cNvSpPr>
              <p:nvPr/>
            </p:nvSpPr>
            <p:spPr bwMode="auto">
              <a:xfrm flipH="1">
                <a:off x="3012" y="3659"/>
                <a:ext cx="23" cy="3"/>
              </a:xfrm>
              <a:prstGeom prst="line">
                <a:avLst/>
              </a:prstGeom>
              <a:noFill/>
              <a:ln w="12700">
                <a:solidFill>
                  <a:srgbClr val="7D00FF"/>
                </a:solidFill>
                <a:round/>
                <a:headEnd/>
                <a:tailEnd/>
              </a:ln>
              <a:effectLst/>
            </p:spPr>
            <p:txBody>
              <a:bodyPr wrap="none" anchor="ctr"/>
              <a:lstStyle/>
              <a:p>
                <a:endParaRPr lang="en-US"/>
              </a:p>
            </p:txBody>
          </p:sp>
          <p:sp>
            <p:nvSpPr>
              <p:cNvPr id="86325" name="Line 309"/>
              <p:cNvSpPr>
                <a:spLocks noChangeShapeType="1"/>
              </p:cNvSpPr>
              <p:nvPr/>
            </p:nvSpPr>
            <p:spPr bwMode="auto">
              <a:xfrm flipH="1">
                <a:off x="2995" y="3666"/>
                <a:ext cx="25" cy="0"/>
              </a:xfrm>
              <a:prstGeom prst="line">
                <a:avLst/>
              </a:prstGeom>
              <a:noFill/>
              <a:ln w="12700">
                <a:solidFill>
                  <a:srgbClr val="7D00FF"/>
                </a:solidFill>
                <a:round/>
                <a:headEnd/>
                <a:tailEnd/>
              </a:ln>
              <a:effectLst/>
            </p:spPr>
            <p:txBody>
              <a:bodyPr wrap="none" anchor="ctr"/>
              <a:lstStyle/>
              <a:p>
                <a:endParaRPr lang="en-US"/>
              </a:p>
            </p:txBody>
          </p:sp>
          <p:sp>
            <p:nvSpPr>
              <p:cNvPr id="86326" name="Line 310"/>
              <p:cNvSpPr>
                <a:spLocks noChangeShapeType="1"/>
              </p:cNvSpPr>
              <p:nvPr/>
            </p:nvSpPr>
            <p:spPr bwMode="auto">
              <a:xfrm flipH="1">
                <a:off x="2978" y="3670"/>
                <a:ext cx="25" cy="1"/>
              </a:xfrm>
              <a:prstGeom prst="line">
                <a:avLst/>
              </a:prstGeom>
              <a:noFill/>
              <a:ln w="12700">
                <a:solidFill>
                  <a:srgbClr val="7D00FF"/>
                </a:solidFill>
                <a:round/>
                <a:headEnd/>
                <a:tailEnd/>
              </a:ln>
              <a:effectLst/>
            </p:spPr>
            <p:txBody>
              <a:bodyPr wrap="none" anchor="ctr"/>
              <a:lstStyle/>
              <a:p>
                <a:endParaRPr lang="en-US"/>
              </a:p>
            </p:txBody>
          </p:sp>
          <p:sp>
            <p:nvSpPr>
              <p:cNvPr id="86327" name="Line 311"/>
              <p:cNvSpPr>
                <a:spLocks noChangeShapeType="1"/>
              </p:cNvSpPr>
              <p:nvPr/>
            </p:nvSpPr>
            <p:spPr bwMode="auto">
              <a:xfrm flipH="1" flipV="1">
                <a:off x="2961" y="3658"/>
                <a:ext cx="25" cy="17"/>
              </a:xfrm>
              <a:prstGeom prst="line">
                <a:avLst/>
              </a:prstGeom>
              <a:noFill/>
              <a:ln w="12700">
                <a:solidFill>
                  <a:srgbClr val="7D00FF"/>
                </a:solidFill>
                <a:round/>
                <a:headEnd/>
                <a:tailEnd/>
              </a:ln>
              <a:effectLst/>
            </p:spPr>
            <p:txBody>
              <a:bodyPr wrap="none" anchor="ctr"/>
              <a:lstStyle/>
              <a:p>
                <a:endParaRPr lang="en-US"/>
              </a:p>
            </p:txBody>
          </p:sp>
          <p:sp>
            <p:nvSpPr>
              <p:cNvPr id="86328" name="Line 312"/>
              <p:cNvSpPr>
                <a:spLocks noChangeShapeType="1"/>
              </p:cNvSpPr>
              <p:nvPr/>
            </p:nvSpPr>
            <p:spPr bwMode="auto">
              <a:xfrm flipH="1">
                <a:off x="2945" y="3662"/>
                <a:ext cx="24" cy="5"/>
              </a:xfrm>
              <a:prstGeom prst="line">
                <a:avLst/>
              </a:prstGeom>
              <a:noFill/>
              <a:ln w="12700">
                <a:solidFill>
                  <a:srgbClr val="7D00FF"/>
                </a:solidFill>
                <a:round/>
                <a:headEnd/>
                <a:tailEnd/>
              </a:ln>
              <a:effectLst/>
            </p:spPr>
            <p:txBody>
              <a:bodyPr wrap="none" anchor="ctr"/>
              <a:lstStyle/>
              <a:p>
                <a:endParaRPr lang="en-US"/>
              </a:p>
            </p:txBody>
          </p:sp>
          <p:sp>
            <p:nvSpPr>
              <p:cNvPr id="86329" name="Line 313"/>
              <p:cNvSpPr>
                <a:spLocks noChangeShapeType="1"/>
              </p:cNvSpPr>
              <p:nvPr/>
            </p:nvSpPr>
            <p:spPr bwMode="auto">
              <a:xfrm flipH="1">
                <a:off x="2930" y="3667"/>
                <a:ext cx="23" cy="4"/>
              </a:xfrm>
              <a:prstGeom prst="line">
                <a:avLst/>
              </a:prstGeom>
              <a:noFill/>
              <a:ln w="12700">
                <a:solidFill>
                  <a:srgbClr val="7D00FF"/>
                </a:solidFill>
                <a:round/>
                <a:headEnd/>
                <a:tailEnd/>
              </a:ln>
              <a:effectLst/>
            </p:spPr>
            <p:txBody>
              <a:bodyPr wrap="none" anchor="ctr"/>
              <a:lstStyle/>
              <a:p>
                <a:endParaRPr lang="en-US"/>
              </a:p>
            </p:txBody>
          </p:sp>
          <p:sp>
            <p:nvSpPr>
              <p:cNvPr id="86330" name="Line 314"/>
              <p:cNvSpPr>
                <a:spLocks noChangeShapeType="1"/>
              </p:cNvSpPr>
              <p:nvPr/>
            </p:nvSpPr>
            <p:spPr bwMode="auto">
              <a:xfrm flipH="1">
                <a:off x="2912" y="3671"/>
                <a:ext cx="26" cy="3"/>
              </a:xfrm>
              <a:prstGeom prst="line">
                <a:avLst/>
              </a:prstGeom>
              <a:noFill/>
              <a:ln w="12700">
                <a:solidFill>
                  <a:srgbClr val="7D00FF"/>
                </a:solidFill>
                <a:round/>
                <a:headEnd/>
                <a:tailEnd/>
              </a:ln>
              <a:effectLst/>
            </p:spPr>
            <p:txBody>
              <a:bodyPr wrap="none" anchor="ctr"/>
              <a:lstStyle/>
              <a:p>
                <a:endParaRPr lang="en-US"/>
              </a:p>
            </p:txBody>
          </p:sp>
          <p:sp>
            <p:nvSpPr>
              <p:cNvPr id="86331" name="Line 315"/>
              <p:cNvSpPr>
                <a:spLocks noChangeShapeType="1"/>
              </p:cNvSpPr>
              <p:nvPr/>
            </p:nvSpPr>
            <p:spPr bwMode="auto">
              <a:xfrm flipH="1" flipV="1">
                <a:off x="2896" y="3667"/>
                <a:ext cx="24" cy="11"/>
              </a:xfrm>
              <a:prstGeom prst="line">
                <a:avLst/>
              </a:prstGeom>
              <a:noFill/>
              <a:ln w="12700">
                <a:solidFill>
                  <a:srgbClr val="7D00FF"/>
                </a:solidFill>
                <a:round/>
                <a:headEnd/>
                <a:tailEnd/>
              </a:ln>
              <a:effectLst/>
            </p:spPr>
            <p:txBody>
              <a:bodyPr wrap="none" anchor="ctr"/>
              <a:lstStyle/>
              <a:p>
                <a:endParaRPr lang="en-US"/>
              </a:p>
            </p:txBody>
          </p:sp>
          <p:sp>
            <p:nvSpPr>
              <p:cNvPr id="86332" name="Line 316"/>
              <p:cNvSpPr>
                <a:spLocks noChangeShapeType="1"/>
              </p:cNvSpPr>
              <p:nvPr/>
            </p:nvSpPr>
            <p:spPr bwMode="auto">
              <a:xfrm flipH="1" flipV="1">
                <a:off x="2880" y="3666"/>
                <a:ext cx="24" cy="9"/>
              </a:xfrm>
              <a:prstGeom prst="line">
                <a:avLst/>
              </a:prstGeom>
              <a:noFill/>
              <a:ln w="12700">
                <a:solidFill>
                  <a:srgbClr val="7D00FF"/>
                </a:solidFill>
                <a:round/>
                <a:headEnd/>
                <a:tailEnd/>
              </a:ln>
              <a:effectLst/>
            </p:spPr>
            <p:txBody>
              <a:bodyPr wrap="none" anchor="ctr"/>
              <a:lstStyle/>
              <a:p>
                <a:endParaRPr lang="en-US"/>
              </a:p>
            </p:txBody>
          </p:sp>
          <p:sp>
            <p:nvSpPr>
              <p:cNvPr id="86333" name="Line 317"/>
              <p:cNvSpPr>
                <a:spLocks noChangeShapeType="1"/>
              </p:cNvSpPr>
              <p:nvPr/>
            </p:nvSpPr>
            <p:spPr bwMode="auto">
              <a:xfrm flipH="1">
                <a:off x="2865" y="3670"/>
                <a:ext cx="23" cy="5"/>
              </a:xfrm>
              <a:prstGeom prst="line">
                <a:avLst/>
              </a:prstGeom>
              <a:noFill/>
              <a:ln w="12700">
                <a:solidFill>
                  <a:srgbClr val="7D00FF"/>
                </a:solidFill>
                <a:round/>
                <a:headEnd/>
                <a:tailEnd/>
              </a:ln>
              <a:effectLst/>
            </p:spPr>
            <p:txBody>
              <a:bodyPr wrap="none" anchor="ctr"/>
              <a:lstStyle/>
              <a:p>
                <a:endParaRPr lang="en-US"/>
              </a:p>
            </p:txBody>
          </p:sp>
          <p:sp>
            <p:nvSpPr>
              <p:cNvPr id="86334" name="Line 318"/>
              <p:cNvSpPr>
                <a:spLocks noChangeShapeType="1"/>
              </p:cNvSpPr>
              <p:nvPr/>
            </p:nvSpPr>
            <p:spPr bwMode="auto">
              <a:xfrm flipH="1" flipV="1">
                <a:off x="2847" y="3666"/>
                <a:ext cx="26" cy="13"/>
              </a:xfrm>
              <a:prstGeom prst="line">
                <a:avLst/>
              </a:prstGeom>
              <a:noFill/>
              <a:ln w="12700">
                <a:solidFill>
                  <a:srgbClr val="7D00FF"/>
                </a:solidFill>
                <a:round/>
                <a:headEnd/>
                <a:tailEnd/>
              </a:ln>
              <a:effectLst/>
            </p:spPr>
            <p:txBody>
              <a:bodyPr wrap="none" anchor="ctr"/>
              <a:lstStyle/>
              <a:p>
                <a:endParaRPr lang="en-US"/>
              </a:p>
            </p:txBody>
          </p:sp>
          <p:sp>
            <p:nvSpPr>
              <p:cNvPr id="86335" name="Line 319"/>
              <p:cNvSpPr>
                <a:spLocks noChangeShapeType="1"/>
              </p:cNvSpPr>
              <p:nvPr/>
            </p:nvSpPr>
            <p:spPr bwMode="auto">
              <a:xfrm flipH="1" flipV="1">
                <a:off x="2831" y="3663"/>
                <a:ext cx="24" cy="11"/>
              </a:xfrm>
              <a:prstGeom prst="line">
                <a:avLst/>
              </a:prstGeom>
              <a:noFill/>
              <a:ln w="12700">
                <a:solidFill>
                  <a:srgbClr val="7D00FF"/>
                </a:solidFill>
                <a:round/>
                <a:headEnd/>
                <a:tailEnd/>
              </a:ln>
              <a:effectLst/>
            </p:spPr>
            <p:txBody>
              <a:bodyPr wrap="none" anchor="ctr"/>
              <a:lstStyle/>
              <a:p>
                <a:endParaRPr lang="en-US"/>
              </a:p>
            </p:txBody>
          </p:sp>
          <p:sp>
            <p:nvSpPr>
              <p:cNvPr id="86336" name="Line 320"/>
              <p:cNvSpPr>
                <a:spLocks noChangeShapeType="1"/>
              </p:cNvSpPr>
              <p:nvPr/>
            </p:nvSpPr>
            <p:spPr bwMode="auto">
              <a:xfrm flipH="1" flipV="1">
                <a:off x="2815" y="3660"/>
                <a:ext cx="24" cy="11"/>
              </a:xfrm>
              <a:prstGeom prst="line">
                <a:avLst/>
              </a:prstGeom>
              <a:noFill/>
              <a:ln w="12700">
                <a:solidFill>
                  <a:srgbClr val="7D00FF"/>
                </a:solidFill>
                <a:round/>
                <a:headEnd/>
                <a:tailEnd/>
              </a:ln>
              <a:effectLst/>
            </p:spPr>
            <p:txBody>
              <a:bodyPr wrap="none" anchor="ctr"/>
              <a:lstStyle/>
              <a:p>
                <a:endParaRPr lang="en-US"/>
              </a:p>
            </p:txBody>
          </p:sp>
          <p:sp>
            <p:nvSpPr>
              <p:cNvPr id="86337" name="Line 321"/>
              <p:cNvSpPr>
                <a:spLocks noChangeShapeType="1"/>
              </p:cNvSpPr>
              <p:nvPr/>
            </p:nvSpPr>
            <p:spPr bwMode="auto">
              <a:xfrm flipH="1" flipV="1">
                <a:off x="2800" y="3658"/>
                <a:ext cx="23" cy="10"/>
              </a:xfrm>
              <a:prstGeom prst="line">
                <a:avLst/>
              </a:prstGeom>
              <a:noFill/>
              <a:ln w="12700">
                <a:solidFill>
                  <a:srgbClr val="7D00FF"/>
                </a:solidFill>
                <a:round/>
                <a:headEnd/>
                <a:tailEnd/>
              </a:ln>
              <a:effectLst/>
            </p:spPr>
            <p:txBody>
              <a:bodyPr wrap="none" anchor="ctr"/>
              <a:lstStyle/>
              <a:p>
                <a:endParaRPr lang="en-US"/>
              </a:p>
            </p:txBody>
          </p:sp>
          <p:sp>
            <p:nvSpPr>
              <p:cNvPr id="86338" name="Line 322"/>
              <p:cNvSpPr>
                <a:spLocks noChangeShapeType="1"/>
              </p:cNvSpPr>
              <p:nvPr/>
            </p:nvSpPr>
            <p:spPr bwMode="auto">
              <a:xfrm flipH="1">
                <a:off x="2780" y="3666"/>
                <a:ext cx="28" cy="1"/>
              </a:xfrm>
              <a:prstGeom prst="line">
                <a:avLst/>
              </a:prstGeom>
              <a:noFill/>
              <a:ln w="12700">
                <a:solidFill>
                  <a:srgbClr val="7D00FF"/>
                </a:solidFill>
                <a:round/>
                <a:headEnd/>
                <a:tailEnd/>
              </a:ln>
              <a:effectLst/>
            </p:spPr>
            <p:txBody>
              <a:bodyPr wrap="none" anchor="ctr"/>
              <a:lstStyle/>
              <a:p>
                <a:endParaRPr lang="en-US"/>
              </a:p>
            </p:txBody>
          </p:sp>
          <p:sp>
            <p:nvSpPr>
              <p:cNvPr id="86339" name="Line 323"/>
              <p:cNvSpPr>
                <a:spLocks noChangeShapeType="1"/>
              </p:cNvSpPr>
              <p:nvPr/>
            </p:nvSpPr>
            <p:spPr bwMode="auto">
              <a:xfrm flipH="1">
                <a:off x="2625" y="3671"/>
                <a:ext cx="163" cy="0"/>
              </a:xfrm>
              <a:prstGeom prst="line">
                <a:avLst/>
              </a:prstGeom>
              <a:noFill/>
              <a:ln w="12700">
                <a:solidFill>
                  <a:srgbClr val="7D00FF"/>
                </a:solidFill>
                <a:round/>
                <a:headEnd/>
                <a:tailEnd/>
              </a:ln>
              <a:effectLst/>
            </p:spPr>
            <p:txBody>
              <a:bodyPr wrap="none" anchor="ctr"/>
              <a:lstStyle/>
              <a:p>
                <a:endParaRPr lang="en-US"/>
              </a:p>
            </p:txBody>
          </p:sp>
          <p:sp>
            <p:nvSpPr>
              <p:cNvPr id="86340" name="Line 324"/>
              <p:cNvSpPr>
                <a:spLocks noChangeShapeType="1"/>
              </p:cNvSpPr>
              <p:nvPr/>
            </p:nvSpPr>
            <p:spPr bwMode="auto">
              <a:xfrm flipH="1" flipV="1">
                <a:off x="2582" y="3660"/>
                <a:ext cx="51" cy="15"/>
              </a:xfrm>
              <a:prstGeom prst="line">
                <a:avLst/>
              </a:prstGeom>
              <a:noFill/>
              <a:ln w="12700">
                <a:solidFill>
                  <a:srgbClr val="7D00FF"/>
                </a:solidFill>
                <a:round/>
                <a:headEnd/>
                <a:tailEnd/>
              </a:ln>
              <a:effectLst/>
            </p:spPr>
            <p:txBody>
              <a:bodyPr wrap="none" anchor="ctr"/>
              <a:lstStyle/>
              <a:p>
                <a:endParaRPr lang="en-US"/>
              </a:p>
            </p:txBody>
          </p:sp>
          <p:sp>
            <p:nvSpPr>
              <p:cNvPr id="86341" name="Line 325"/>
              <p:cNvSpPr>
                <a:spLocks noChangeShapeType="1"/>
              </p:cNvSpPr>
              <p:nvPr/>
            </p:nvSpPr>
            <p:spPr bwMode="auto">
              <a:xfrm flipH="1" flipV="1">
                <a:off x="2542" y="3655"/>
                <a:ext cx="48" cy="13"/>
              </a:xfrm>
              <a:prstGeom prst="line">
                <a:avLst/>
              </a:prstGeom>
              <a:noFill/>
              <a:ln w="12700">
                <a:solidFill>
                  <a:srgbClr val="7D00FF"/>
                </a:solidFill>
                <a:round/>
                <a:headEnd/>
                <a:tailEnd/>
              </a:ln>
              <a:effectLst/>
            </p:spPr>
            <p:txBody>
              <a:bodyPr wrap="none" anchor="ctr"/>
              <a:lstStyle/>
              <a:p>
                <a:endParaRPr lang="en-US"/>
              </a:p>
            </p:txBody>
          </p:sp>
          <p:sp>
            <p:nvSpPr>
              <p:cNvPr id="86342" name="Line 326"/>
              <p:cNvSpPr>
                <a:spLocks noChangeShapeType="1"/>
              </p:cNvSpPr>
              <p:nvPr/>
            </p:nvSpPr>
            <p:spPr bwMode="auto">
              <a:xfrm flipH="1">
                <a:off x="2501" y="3663"/>
                <a:ext cx="49" cy="8"/>
              </a:xfrm>
              <a:prstGeom prst="line">
                <a:avLst/>
              </a:prstGeom>
              <a:noFill/>
              <a:ln w="12700">
                <a:solidFill>
                  <a:srgbClr val="7D00FF"/>
                </a:solidFill>
                <a:round/>
                <a:headEnd/>
                <a:tailEnd/>
              </a:ln>
              <a:effectLst/>
            </p:spPr>
            <p:txBody>
              <a:bodyPr wrap="none" anchor="ctr"/>
              <a:lstStyle/>
              <a:p>
                <a:endParaRPr lang="en-US"/>
              </a:p>
            </p:txBody>
          </p:sp>
          <p:sp>
            <p:nvSpPr>
              <p:cNvPr id="86343" name="Line 327"/>
              <p:cNvSpPr>
                <a:spLocks noChangeShapeType="1"/>
              </p:cNvSpPr>
              <p:nvPr/>
            </p:nvSpPr>
            <p:spPr bwMode="auto">
              <a:xfrm flipH="1" flipV="1">
                <a:off x="2460" y="3655"/>
                <a:ext cx="49" cy="24"/>
              </a:xfrm>
              <a:prstGeom prst="line">
                <a:avLst/>
              </a:prstGeom>
              <a:noFill/>
              <a:ln w="12700">
                <a:solidFill>
                  <a:srgbClr val="7D00FF"/>
                </a:solidFill>
                <a:round/>
                <a:headEnd/>
                <a:tailEnd/>
              </a:ln>
              <a:effectLst/>
            </p:spPr>
            <p:txBody>
              <a:bodyPr wrap="none" anchor="ctr"/>
              <a:lstStyle/>
              <a:p>
                <a:endParaRPr lang="en-US"/>
              </a:p>
            </p:txBody>
          </p:sp>
          <p:sp>
            <p:nvSpPr>
              <p:cNvPr id="86344" name="Line 328"/>
              <p:cNvSpPr>
                <a:spLocks noChangeShapeType="1"/>
              </p:cNvSpPr>
              <p:nvPr/>
            </p:nvSpPr>
            <p:spPr bwMode="auto">
              <a:xfrm flipH="1">
                <a:off x="2847" y="3670"/>
                <a:ext cx="26" cy="0"/>
              </a:xfrm>
              <a:prstGeom prst="line">
                <a:avLst/>
              </a:prstGeom>
              <a:noFill/>
              <a:ln w="12700">
                <a:solidFill>
                  <a:srgbClr val="FF7D00"/>
                </a:solidFill>
                <a:round/>
                <a:headEnd/>
                <a:tailEnd/>
              </a:ln>
              <a:effectLst/>
            </p:spPr>
            <p:txBody>
              <a:bodyPr wrap="none" anchor="ctr"/>
              <a:lstStyle/>
              <a:p>
                <a:endParaRPr lang="en-US"/>
              </a:p>
            </p:txBody>
          </p:sp>
          <p:sp>
            <p:nvSpPr>
              <p:cNvPr id="86345" name="Line 329"/>
              <p:cNvSpPr>
                <a:spLocks noChangeShapeType="1"/>
              </p:cNvSpPr>
              <p:nvPr/>
            </p:nvSpPr>
            <p:spPr bwMode="auto">
              <a:xfrm flipH="1">
                <a:off x="4161" y="2989"/>
                <a:ext cx="25" cy="18"/>
              </a:xfrm>
              <a:prstGeom prst="line">
                <a:avLst/>
              </a:prstGeom>
              <a:noFill/>
              <a:ln w="12700">
                <a:solidFill>
                  <a:srgbClr val="007DFF"/>
                </a:solidFill>
                <a:round/>
                <a:headEnd/>
                <a:tailEnd/>
              </a:ln>
              <a:effectLst/>
            </p:spPr>
            <p:txBody>
              <a:bodyPr wrap="none" anchor="ctr"/>
              <a:lstStyle/>
              <a:p>
                <a:endParaRPr lang="en-US"/>
              </a:p>
            </p:txBody>
          </p:sp>
          <p:sp>
            <p:nvSpPr>
              <p:cNvPr id="86346" name="Line 330"/>
              <p:cNvSpPr>
                <a:spLocks noChangeShapeType="1"/>
              </p:cNvSpPr>
              <p:nvPr/>
            </p:nvSpPr>
            <p:spPr bwMode="auto">
              <a:xfrm flipH="1" flipV="1">
                <a:off x="4145" y="3003"/>
                <a:ext cx="24" cy="12"/>
              </a:xfrm>
              <a:prstGeom prst="line">
                <a:avLst/>
              </a:prstGeom>
              <a:noFill/>
              <a:ln w="12700">
                <a:solidFill>
                  <a:srgbClr val="007DFF"/>
                </a:solidFill>
                <a:round/>
                <a:headEnd/>
                <a:tailEnd/>
              </a:ln>
              <a:effectLst/>
            </p:spPr>
            <p:txBody>
              <a:bodyPr wrap="none" anchor="ctr"/>
              <a:lstStyle/>
              <a:p>
                <a:endParaRPr lang="en-US"/>
              </a:p>
            </p:txBody>
          </p:sp>
          <p:sp>
            <p:nvSpPr>
              <p:cNvPr id="86347" name="Line 331"/>
              <p:cNvSpPr>
                <a:spLocks noChangeShapeType="1"/>
              </p:cNvSpPr>
              <p:nvPr/>
            </p:nvSpPr>
            <p:spPr bwMode="auto">
              <a:xfrm flipH="1" flipV="1">
                <a:off x="4128" y="2992"/>
                <a:ext cx="25" cy="19"/>
              </a:xfrm>
              <a:prstGeom prst="line">
                <a:avLst/>
              </a:prstGeom>
              <a:noFill/>
              <a:ln w="12700">
                <a:solidFill>
                  <a:srgbClr val="007DFF"/>
                </a:solidFill>
                <a:round/>
                <a:headEnd/>
                <a:tailEnd/>
              </a:ln>
              <a:effectLst/>
            </p:spPr>
            <p:txBody>
              <a:bodyPr wrap="none" anchor="ctr"/>
              <a:lstStyle/>
              <a:p>
                <a:endParaRPr lang="en-US"/>
              </a:p>
            </p:txBody>
          </p:sp>
          <p:sp>
            <p:nvSpPr>
              <p:cNvPr id="86348" name="Line 332"/>
              <p:cNvSpPr>
                <a:spLocks noChangeShapeType="1"/>
              </p:cNvSpPr>
              <p:nvPr/>
            </p:nvSpPr>
            <p:spPr bwMode="auto">
              <a:xfrm flipH="1" flipV="1">
                <a:off x="4111" y="2953"/>
                <a:ext cx="25" cy="47"/>
              </a:xfrm>
              <a:prstGeom prst="line">
                <a:avLst/>
              </a:prstGeom>
              <a:noFill/>
              <a:ln w="12700">
                <a:solidFill>
                  <a:srgbClr val="007DFF"/>
                </a:solidFill>
                <a:round/>
                <a:headEnd/>
                <a:tailEnd/>
              </a:ln>
              <a:effectLst/>
            </p:spPr>
            <p:txBody>
              <a:bodyPr wrap="none" anchor="ctr"/>
              <a:lstStyle/>
              <a:p>
                <a:endParaRPr lang="en-US"/>
              </a:p>
            </p:txBody>
          </p:sp>
          <p:sp>
            <p:nvSpPr>
              <p:cNvPr id="86349" name="Line 333"/>
              <p:cNvSpPr>
                <a:spLocks noChangeShapeType="1"/>
              </p:cNvSpPr>
              <p:nvPr/>
            </p:nvSpPr>
            <p:spPr bwMode="auto">
              <a:xfrm flipH="1">
                <a:off x="4093" y="2961"/>
                <a:ext cx="26" cy="49"/>
              </a:xfrm>
              <a:prstGeom prst="line">
                <a:avLst/>
              </a:prstGeom>
              <a:noFill/>
              <a:ln w="12700">
                <a:solidFill>
                  <a:srgbClr val="007DFF"/>
                </a:solidFill>
                <a:round/>
                <a:headEnd/>
                <a:tailEnd/>
              </a:ln>
              <a:effectLst/>
            </p:spPr>
            <p:txBody>
              <a:bodyPr wrap="none" anchor="ctr"/>
              <a:lstStyle/>
              <a:p>
                <a:endParaRPr lang="en-US"/>
              </a:p>
            </p:txBody>
          </p:sp>
          <p:sp>
            <p:nvSpPr>
              <p:cNvPr id="86350" name="Line 334"/>
              <p:cNvSpPr>
                <a:spLocks noChangeShapeType="1"/>
              </p:cNvSpPr>
              <p:nvPr/>
            </p:nvSpPr>
            <p:spPr bwMode="auto">
              <a:xfrm flipH="1" flipV="1">
                <a:off x="4080" y="2970"/>
                <a:ext cx="21" cy="48"/>
              </a:xfrm>
              <a:prstGeom prst="line">
                <a:avLst/>
              </a:prstGeom>
              <a:noFill/>
              <a:ln w="12700">
                <a:solidFill>
                  <a:srgbClr val="007DFF"/>
                </a:solidFill>
                <a:round/>
                <a:headEnd/>
                <a:tailEnd/>
              </a:ln>
              <a:effectLst/>
            </p:spPr>
            <p:txBody>
              <a:bodyPr wrap="none" anchor="ctr"/>
              <a:lstStyle/>
              <a:p>
                <a:endParaRPr lang="en-US"/>
              </a:p>
            </p:txBody>
          </p:sp>
          <p:sp>
            <p:nvSpPr>
              <p:cNvPr id="86351" name="Line 335"/>
              <p:cNvSpPr>
                <a:spLocks noChangeShapeType="1"/>
              </p:cNvSpPr>
              <p:nvPr/>
            </p:nvSpPr>
            <p:spPr bwMode="auto">
              <a:xfrm flipH="1">
                <a:off x="4062" y="2978"/>
                <a:ext cx="26" cy="20"/>
              </a:xfrm>
              <a:prstGeom prst="line">
                <a:avLst/>
              </a:prstGeom>
              <a:noFill/>
              <a:ln w="12700">
                <a:solidFill>
                  <a:srgbClr val="007DFF"/>
                </a:solidFill>
                <a:round/>
                <a:headEnd/>
                <a:tailEnd/>
              </a:ln>
              <a:effectLst/>
            </p:spPr>
            <p:txBody>
              <a:bodyPr wrap="none" anchor="ctr"/>
              <a:lstStyle/>
              <a:p>
                <a:endParaRPr lang="en-US"/>
              </a:p>
            </p:txBody>
          </p:sp>
          <p:sp>
            <p:nvSpPr>
              <p:cNvPr id="86352" name="Line 336"/>
              <p:cNvSpPr>
                <a:spLocks noChangeShapeType="1"/>
              </p:cNvSpPr>
              <p:nvPr/>
            </p:nvSpPr>
            <p:spPr bwMode="auto">
              <a:xfrm flipH="1" flipV="1">
                <a:off x="4046" y="2982"/>
                <a:ext cx="24" cy="24"/>
              </a:xfrm>
              <a:prstGeom prst="line">
                <a:avLst/>
              </a:prstGeom>
              <a:noFill/>
              <a:ln w="12700">
                <a:solidFill>
                  <a:srgbClr val="007DFF"/>
                </a:solidFill>
                <a:round/>
                <a:headEnd/>
                <a:tailEnd/>
              </a:ln>
              <a:effectLst/>
            </p:spPr>
            <p:txBody>
              <a:bodyPr wrap="none" anchor="ctr"/>
              <a:lstStyle/>
              <a:p>
                <a:endParaRPr lang="en-US"/>
              </a:p>
            </p:txBody>
          </p:sp>
          <p:sp>
            <p:nvSpPr>
              <p:cNvPr id="86353" name="Line 337"/>
              <p:cNvSpPr>
                <a:spLocks noChangeShapeType="1"/>
              </p:cNvSpPr>
              <p:nvPr/>
            </p:nvSpPr>
            <p:spPr bwMode="auto">
              <a:xfrm flipH="1" flipV="1">
                <a:off x="4031" y="2981"/>
                <a:ext cx="23" cy="9"/>
              </a:xfrm>
              <a:prstGeom prst="line">
                <a:avLst/>
              </a:prstGeom>
              <a:noFill/>
              <a:ln w="12700">
                <a:solidFill>
                  <a:srgbClr val="007DFF"/>
                </a:solidFill>
                <a:round/>
                <a:headEnd/>
                <a:tailEnd/>
              </a:ln>
              <a:effectLst/>
            </p:spPr>
            <p:txBody>
              <a:bodyPr wrap="none" anchor="ctr"/>
              <a:lstStyle/>
              <a:p>
                <a:endParaRPr lang="en-US"/>
              </a:p>
            </p:txBody>
          </p:sp>
          <p:sp>
            <p:nvSpPr>
              <p:cNvPr id="86354" name="Line 338"/>
              <p:cNvSpPr>
                <a:spLocks noChangeShapeType="1"/>
              </p:cNvSpPr>
              <p:nvPr/>
            </p:nvSpPr>
            <p:spPr bwMode="auto">
              <a:xfrm flipH="1">
                <a:off x="4013" y="2989"/>
                <a:ext cx="26" cy="14"/>
              </a:xfrm>
              <a:prstGeom prst="line">
                <a:avLst/>
              </a:prstGeom>
              <a:noFill/>
              <a:ln w="12700">
                <a:solidFill>
                  <a:srgbClr val="007DFF"/>
                </a:solidFill>
                <a:round/>
                <a:headEnd/>
                <a:tailEnd/>
              </a:ln>
              <a:effectLst/>
            </p:spPr>
            <p:txBody>
              <a:bodyPr wrap="none" anchor="ctr"/>
              <a:lstStyle/>
              <a:p>
                <a:endParaRPr lang="en-US"/>
              </a:p>
            </p:txBody>
          </p:sp>
          <p:sp>
            <p:nvSpPr>
              <p:cNvPr id="86355" name="Line 339"/>
              <p:cNvSpPr>
                <a:spLocks noChangeShapeType="1"/>
              </p:cNvSpPr>
              <p:nvPr/>
            </p:nvSpPr>
            <p:spPr bwMode="auto">
              <a:xfrm flipH="1" flipV="1">
                <a:off x="3997" y="2981"/>
                <a:ext cx="24" cy="30"/>
              </a:xfrm>
              <a:prstGeom prst="line">
                <a:avLst/>
              </a:prstGeom>
              <a:noFill/>
              <a:ln w="12700">
                <a:solidFill>
                  <a:srgbClr val="007DFF"/>
                </a:solidFill>
                <a:round/>
                <a:headEnd/>
                <a:tailEnd/>
              </a:ln>
              <a:effectLst/>
            </p:spPr>
            <p:txBody>
              <a:bodyPr wrap="none" anchor="ctr"/>
              <a:lstStyle/>
              <a:p>
                <a:endParaRPr lang="en-US"/>
              </a:p>
            </p:txBody>
          </p:sp>
          <p:sp>
            <p:nvSpPr>
              <p:cNvPr id="86356" name="Line 340"/>
              <p:cNvSpPr>
                <a:spLocks noChangeShapeType="1"/>
              </p:cNvSpPr>
              <p:nvPr/>
            </p:nvSpPr>
            <p:spPr bwMode="auto">
              <a:xfrm flipH="1">
                <a:off x="3981" y="2989"/>
                <a:ext cx="24" cy="21"/>
              </a:xfrm>
              <a:prstGeom prst="line">
                <a:avLst/>
              </a:prstGeom>
              <a:noFill/>
              <a:ln w="12700">
                <a:solidFill>
                  <a:srgbClr val="007DFF"/>
                </a:solidFill>
                <a:round/>
                <a:headEnd/>
                <a:tailEnd/>
              </a:ln>
              <a:effectLst/>
            </p:spPr>
            <p:txBody>
              <a:bodyPr wrap="none" anchor="ctr"/>
              <a:lstStyle/>
              <a:p>
                <a:endParaRPr lang="en-US"/>
              </a:p>
            </p:txBody>
          </p:sp>
          <p:sp>
            <p:nvSpPr>
              <p:cNvPr id="86357" name="Line 341"/>
              <p:cNvSpPr>
                <a:spLocks noChangeShapeType="1"/>
              </p:cNvSpPr>
              <p:nvPr/>
            </p:nvSpPr>
            <p:spPr bwMode="auto">
              <a:xfrm flipH="1" flipV="1">
                <a:off x="3962" y="2998"/>
                <a:ext cx="27" cy="20"/>
              </a:xfrm>
              <a:prstGeom prst="line">
                <a:avLst/>
              </a:prstGeom>
              <a:noFill/>
              <a:ln w="12700">
                <a:solidFill>
                  <a:srgbClr val="007DFF"/>
                </a:solidFill>
                <a:round/>
                <a:headEnd/>
                <a:tailEnd/>
              </a:ln>
              <a:effectLst/>
            </p:spPr>
            <p:txBody>
              <a:bodyPr wrap="none" anchor="ctr"/>
              <a:lstStyle/>
              <a:p>
                <a:endParaRPr lang="en-US"/>
              </a:p>
            </p:txBody>
          </p:sp>
          <p:sp>
            <p:nvSpPr>
              <p:cNvPr id="86358" name="Line 342"/>
              <p:cNvSpPr>
                <a:spLocks noChangeShapeType="1"/>
              </p:cNvSpPr>
              <p:nvPr/>
            </p:nvSpPr>
            <p:spPr bwMode="auto">
              <a:xfrm flipH="1">
                <a:off x="3948" y="3002"/>
                <a:ext cx="22" cy="2"/>
              </a:xfrm>
              <a:prstGeom prst="line">
                <a:avLst/>
              </a:prstGeom>
              <a:noFill/>
              <a:ln w="12700">
                <a:solidFill>
                  <a:srgbClr val="007DFF"/>
                </a:solidFill>
                <a:round/>
                <a:headEnd/>
                <a:tailEnd/>
              </a:ln>
              <a:effectLst/>
            </p:spPr>
            <p:txBody>
              <a:bodyPr wrap="none" anchor="ctr"/>
              <a:lstStyle/>
              <a:p>
                <a:endParaRPr lang="en-US"/>
              </a:p>
            </p:txBody>
          </p:sp>
          <p:sp>
            <p:nvSpPr>
              <p:cNvPr id="86359" name="Line 343"/>
              <p:cNvSpPr>
                <a:spLocks noChangeShapeType="1"/>
              </p:cNvSpPr>
              <p:nvPr/>
            </p:nvSpPr>
            <p:spPr bwMode="auto">
              <a:xfrm flipH="1">
                <a:off x="3932" y="3008"/>
                <a:ext cx="24" cy="9"/>
              </a:xfrm>
              <a:prstGeom prst="line">
                <a:avLst/>
              </a:prstGeom>
              <a:noFill/>
              <a:ln w="12700">
                <a:solidFill>
                  <a:srgbClr val="007DFF"/>
                </a:solidFill>
                <a:round/>
                <a:headEnd/>
                <a:tailEnd/>
              </a:ln>
              <a:effectLst/>
            </p:spPr>
            <p:txBody>
              <a:bodyPr wrap="none" anchor="ctr"/>
              <a:lstStyle/>
              <a:p>
                <a:endParaRPr lang="en-US"/>
              </a:p>
            </p:txBody>
          </p:sp>
          <p:sp>
            <p:nvSpPr>
              <p:cNvPr id="86360" name="Line 344"/>
              <p:cNvSpPr>
                <a:spLocks noChangeShapeType="1"/>
              </p:cNvSpPr>
              <p:nvPr/>
            </p:nvSpPr>
            <p:spPr bwMode="auto">
              <a:xfrm flipH="1" flipV="1">
                <a:off x="3915" y="3013"/>
                <a:ext cx="25" cy="12"/>
              </a:xfrm>
              <a:prstGeom prst="line">
                <a:avLst/>
              </a:prstGeom>
              <a:noFill/>
              <a:ln w="12700">
                <a:solidFill>
                  <a:srgbClr val="007DFF"/>
                </a:solidFill>
                <a:round/>
                <a:headEnd/>
                <a:tailEnd/>
              </a:ln>
              <a:effectLst/>
            </p:spPr>
            <p:txBody>
              <a:bodyPr wrap="none" anchor="ctr"/>
              <a:lstStyle/>
              <a:p>
                <a:endParaRPr lang="en-US"/>
              </a:p>
            </p:txBody>
          </p:sp>
          <p:sp>
            <p:nvSpPr>
              <p:cNvPr id="86361" name="Line 345"/>
              <p:cNvSpPr>
                <a:spLocks noChangeShapeType="1"/>
              </p:cNvSpPr>
              <p:nvPr/>
            </p:nvSpPr>
            <p:spPr bwMode="auto">
              <a:xfrm flipH="1" flipV="1">
                <a:off x="3897" y="3007"/>
                <a:ext cx="26" cy="14"/>
              </a:xfrm>
              <a:prstGeom prst="line">
                <a:avLst/>
              </a:prstGeom>
              <a:noFill/>
              <a:ln w="12700">
                <a:solidFill>
                  <a:srgbClr val="007DFF"/>
                </a:solidFill>
                <a:round/>
                <a:headEnd/>
                <a:tailEnd/>
              </a:ln>
              <a:effectLst/>
            </p:spPr>
            <p:txBody>
              <a:bodyPr wrap="none" anchor="ctr"/>
              <a:lstStyle/>
              <a:p>
                <a:endParaRPr lang="en-US"/>
              </a:p>
            </p:txBody>
          </p:sp>
          <p:sp>
            <p:nvSpPr>
              <p:cNvPr id="86362" name="Line 346"/>
              <p:cNvSpPr>
                <a:spLocks noChangeShapeType="1"/>
              </p:cNvSpPr>
              <p:nvPr/>
            </p:nvSpPr>
            <p:spPr bwMode="auto">
              <a:xfrm flipH="1">
                <a:off x="3886" y="3015"/>
                <a:ext cx="19" cy="10"/>
              </a:xfrm>
              <a:prstGeom prst="line">
                <a:avLst/>
              </a:prstGeom>
              <a:noFill/>
              <a:ln w="12700">
                <a:solidFill>
                  <a:srgbClr val="007DFF"/>
                </a:solidFill>
                <a:round/>
                <a:headEnd/>
                <a:tailEnd/>
              </a:ln>
              <a:effectLst/>
            </p:spPr>
            <p:txBody>
              <a:bodyPr wrap="none" anchor="ctr"/>
              <a:lstStyle/>
              <a:p>
                <a:endParaRPr lang="en-US"/>
              </a:p>
            </p:txBody>
          </p:sp>
          <p:sp>
            <p:nvSpPr>
              <p:cNvPr id="86363" name="Line 347"/>
              <p:cNvSpPr>
                <a:spLocks noChangeShapeType="1"/>
              </p:cNvSpPr>
              <p:nvPr/>
            </p:nvSpPr>
            <p:spPr bwMode="auto">
              <a:xfrm flipH="1">
                <a:off x="3866" y="3033"/>
                <a:ext cx="28" cy="3"/>
              </a:xfrm>
              <a:prstGeom prst="line">
                <a:avLst/>
              </a:prstGeom>
              <a:noFill/>
              <a:ln w="12700">
                <a:solidFill>
                  <a:srgbClr val="007DFF"/>
                </a:solidFill>
                <a:round/>
                <a:headEnd/>
                <a:tailEnd/>
              </a:ln>
              <a:effectLst/>
            </p:spPr>
            <p:txBody>
              <a:bodyPr wrap="none" anchor="ctr"/>
              <a:lstStyle/>
              <a:p>
                <a:endParaRPr lang="en-US"/>
              </a:p>
            </p:txBody>
          </p:sp>
          <p:sp>
            <p:nvSpPr>
              <p:cNvPr id="86364" name="Line 348"/>
              <p:cNvSpPr>
                <a:spLocks noChangeShapeType="1"/>
              </p:cNvSpPr>
              <p:nvPr/>
            </p:nvSpPr>
            <p:spPr bwMode="auto">
              <a:xfrm flipH="1" flipV="1">
                <a:off x="3851" y="3013"/>
                <a:ext cx="23" cy="31"/>
              </a:xfrm>
              <a:prstGeom prst="line">
                <a:avLst/>
              </a:prstGeom>
              <a:noFill/>
              <a:ln w="12700">
                <a:solidFill>
                  <a:srgbClr val="007DFF"/>
                </a:solidFill>
                <a:round/>
                <a:headEnd/>
                <a:tailEnd/>
              </a:ln>
              <a:effectLst/>
            </p:spPr>
            <p:txBody>
              <a:bodyPr wrap="none" anchor="ctr"/>
              <a:lstStyle/>
              <a:p>
                <a:endParaRPr lang="en-US"/>
              </a:p>
            </p:txBody>
          </p:sp>
          <p:sp>
            <p:nvSpPr>
              <p:cNvPr id="86365" name="Line 349"/>
              <p:cNvSpPr>
                <a:spLocks noChangeShapeType="1"/>
              </p:cNvSpPr>
              <p:nvPr/>
            </p:nvSpPr>
            <p:spPr bwMode="auto">
              <a:xfrm flipH="1">
                <a:off x="3836" y="3021"/>
                <a:ext cx="23" cy="2"/>
              </a:xfrm>
              <a:prstGeom prst="line">
                <a:avLst/>
              </a:prstGeom>
              <a:noFill/>
              <a:ln w="12700">
                <a:solidFill>
                  <a:srgbClr val="007DFF"/>
                </a:solidFill>
                <a:round/>
                <a:headEnd/>
                <a:tailEnd/>
              </a:ln>
              <a:effectLst/>
            </p:spPr>
            <p:txBody>
              <a:bodyPr wrap="none" anchor="ctr"/>
              <a:lstStyle/>
              <a:p>
                <a:endParaRPr lang="en-US"/>
              </a:p>
            </p:txBody>
          </p:sp>
          <p:sp>
            <p:nvSpPr>
              <p:cNvPr id="86366" name="Line 350"/>
              <p:cNvSpPr>
                <a:spLocks noChangeShapeType="1"/>
              </p:cNvSpPr>
              <p:nvPr/>
            </p:nvSpPr>
            <p:spPr bwMode="auto">
              <a:xfrm flipH="1">
                <a:off x="3813" y="3027"/>
                <a:ext cx="31" cy="0"/>
              </a:xfrm>
              <a:prstGeom prst="line">
                <a:avLst/>
              </a:prstGeom>
              <a:noFill/>
              <a:ln w="12700">
                <a:solidFill>
                  <a:srgbClr val="007DFF"/>
                </a:solidFill>
                <a:round/>
                <a:headEnd/>
                <a:tailEnd/>
              </a:ln>
              <a:effectLst/>
            </p:spPr>
            <p:txBody>
              <a:bodyPr wrap="none" anchor="ctr"/>
              <a:lstStyle/>
              <a:p>
                <a:endParaRPr lang="en-US"/>
              </a:p>
            </p:txBody>
          </p:sp>
          <p:sp>
            <p:nvSpPr>
              <p:cNvPr id="86367" name="Line 351"/>
              <p:cNvSpPr>
                <a:spLocks noChangeShapeType="1"/>
              </p:cNvSpPr>
              <p:nvPr/>
            </p:nvSpPr>
            <p:spPr bwMode="auto">
              <a:xfrm flipH="1" flipV="1">
                <a:off x="3798" y="3016"/>
                <a:ext cx="23" cy="15"/>
              </a:xfrm>
              <a:prstGeom prst="line">
                <a:avLst/>
              </a:prstGeom>
              <a:noFill/>
              <a:ln w="12700">
                <a:solidFill>
                  <a:srgbClr val="007DFF"/>
                </a:solidFill>
                <a:round/>
                <a:headEnd/>
                <a:tailEnd/>
              </a:ln>
              <a:effectLst/>
            </p:spPr>
            <p:txBody>
              <a:bodyPr wrap="none" anchor="ctr"/>
              <a:lstStyle/>
              <a:p>
                <a:endParaRPr lang="en-US"/>
              </a:p>
            </p:txBody>
          </p:sp>
          <p:sp>
            <p:nvSpPr>
              <p:cNvPr id="86368" name="Line 352"/>
              <p:cNvSpPr>
                <a:spLocks noChangeShapeType="1"/>
              </p:cNvSpPr>
              <p:nvPr/>
            </p:nvSpPr>
            <p:spPr bwMode="auto">
              <a:xfrm flipH="1" flipV="1">
                <a:off x="3781" y="3007"/>
                <a:ext cx="25" cy="17"/>
              </a:xfrm>
              <a:prstGeom prst="line">
                <a:avLst/>
              </a:prstGeom>
              <a:noFill/>
              <a:ln w="12700">
                <a:solidFill>
                  <a:srgbClr val="007DFF"/>
                </a:solidFill>
                <a:round/>
                <a:headEnd/>
                <a:tailEnd/>
              </a:ln>
              <a:effectLst/>
            </p:spPr>
            <p:txBody>
              <a:bodyPr wrap="none" anchor="ctr"/>
              <a:lstStyle/>
              <a:p>
                <a:endParaRPr lang="en-US"/>
              </a:p>
            </p:txBody>
          </p:sp>
          <p:sp>
            <p:nvSpPr>
              <p:cNvPr id="86369" name="Line 353"/>
              <p:cNvSpPr>
                <a:spLocks noChangeShapeType="1"/>
              </p:cNvSpPr>
              <p:nvPr/>
            </p:nvSpPr>
            <p:spPr bwMode="auto">
              <a:xfrm flipH="1">
                <a:off x="3767" y="3015"/>
                <a:ext cx="22" cy="16"/>
              </a:xfrm>
              <a:prstGeom prst="line">
                <a:avLst/>
              </a:prstGeom>
              <a:noFill/>
              <a:ln w="12700">
                <a:solidFill>
                  <a:srgbClr val="007DFF"/>
                </a:solidFill>
                <a:round/>
                <a:headEnd/>
                <a:tailEnd/>
              </a:ln>
              <a:effectLst/>
            </p:spPr>
            <p:txBody>
              <a:bodyPr wrap="none" anchor="ctr"/>
              <a:lstStyle/>
              <a:p>
                <a:endParaRPr lang="en-US"/>
              </a:p>
            </p:txBody>
          </p:sp>
          <p:sp>
            <p:nvSpPr>
              <p:cNvPr id="86370" name="Line 354"/>
              <p:cNvSpPr>
                <a:spLocks noChangeShapeType="1"/>
              </p:cNvSpPr>
              <p:nvPr/>
            </p:nvSpPr>
            <p:spPr bwMode="auto">
              <a:xfrm flipH="1">
                <a:off x="3751" y="3039"/>
                <a:ext cx="24" cy="19"/>
              </a:xfrm>
              <a:prstGeom prst="line">
                <a:avLst/>
              </a:prstGeom>
              <a:noFill/>
              <a:ln w="12700">
                <a:solidFill>
                  <a:srgbClr val="007DFF"/>
                </a:solidFill>
                <a:round/>
                <a:headEnd/>
                <a:tailEnd/>
              </a:ln>
              <a:effectLst/>
            </p:spPr>
            <p:txBody>
              <a:bodyPr wrap="none" anchor="ctr"/>
              <a:lstStyle/>
              <a:p>
                <a:endParaRPr lang="en-US"/>
              </a:p>
            </p:txBody>
          </p:sp>
          <p:sp>
            <p:nvSpPr>
              <p:cNvPr id="86371" name="Line 355"/>
              <p:cNvSpPr>
                <a:spLocks noChangeShapeType="1"/>
              </p:cNvSpPr>
              <p:nvPr/>
            </p:nvSpPr>
            <p:spPr bwMode="auto">
              <a:xfrm flipH="1" flipV="1">
                <a:off x="3736" y="3046"/>
                <a:ext cx="23" cy="20"/>
              </a:xfrm>
              <a:prstGeom prst="line">
                <a:avLst/>
              </a:prstGeom>
              <a:noFill/>
              <a:ln w="12700">
                <a:solidFill>
                  <a:srgbClr val="007DFF"/>
                </a:solidFill>
                <a:round/>
                <a:headEnd/>
                <a:tailEnd/>
              </a:ln>
              <a:effectLst/>
            </p:spPr>
            <p:txBody>
              <a:bodyPr wrap="none" anchor="ctr"/>
              <a:lstStyle/>
              <a:p>
                <a:endParaRPr lang="en-US"/>
              </a:p>
            </p:txBody>
          </p:sp>
          <p:sp>
            <p:nvSpPr>
              <p:cNvPr id="86372" name="Line 356"/>
              <p:cNvSpPr>
                <a:spLocks noChangeShapeType="1"/>
              </p:cNvSpPr>
              <p:nvPr/>
            </p:nvSpPr>
            <p:spPr bwMode="auto">
              <a:xfrm flipH="1" flipV="1">
                <a:off x="3718" y="3033"/>
                <a:ext cx="26" cy="21"/>
              </a:xfrm>
              <a:prstGeom prst="line">
                <a:avLst/>
              </a:prstGeom>
              <a:noFill/>
              <a:ln w="12700">
                <a:solidFill>
                  <a:srgbClr val="007DFF"/>
                </a:solidFill>
                <a:round/>
                <a:headEnd/>
                <a:tailEnd/>
              </a:ln>
              <a:effectLst/>
            </p:spPr>
            <p:txBody>
              <a:bodyPr wrap="none" anchor="ctr"/>
              <a:lstStyle/>
              <a:p>
                <a:endParaRPr lang="en-US"/>
              </a:p>
            </p:txBody>
          </p:sp>
          <p:sp>
            <p:nvSpPr>
              <p:cNvPr id="86373" name="Line 357"/>
              <p:cNvSpPr>
                <a:spLocks noChangeShapeType="1"/>
              </p:cNvSpPr>
              <p:nvPr/>
            </p:nvSpPr>
            <p:spPr bwMode="auto">
              <a:xfrm flipH="1" flipV="1">
                <a:off x="3702" y="3031"/>
                <a:ext cx="24" cy="10"/>
              </a:xfrm>
              <a:prstGeom prst="line">
                <a:avLst/>
              </a:prstGeom>
              <a:noFill/>
              <a:ln w="12700">
                <a:solidFill>
                  <a:srgbClr val="007DFF"/>
                </a:solidFill>
                <a:round/>
                <a:headEnd/>
                <a:tailEnd/>
              </a:ln>
              <a:effectLst/>
            </p:spPr>
            <p:txBody>
              <a:bodyPr wrap="none" anchor="ctr"/>
              <a:lstStyle/>
              <a:p>
                <a:endParaRPr lang="en-US"/>
              </a:p>
            </p:txBody>
          </p:sp>
          <p:sp>
            <p:nvSpPr>
              <p:cNvPr id="86374" name="Line 358"/>
              <p:cNvSpPr>
                <a:spLocks noChangeShapeType="1"/>
              </p:cNvSpPr>
              <p:nvPr/>
            </p:nvSpPr>
            <p:spPr bwMode="auto">
              <a:xfrm flipH="1" flipV="1">
                <a:off x="3686" y="3022"/>
                <a:ext cx="24" cy="17"/>
              </a:xfrm>
              <a:prstGeom prst="line">
                <a:avLst/>
              </a:prstGeom>
              <a:noFill/>
              <a:ln w="12700">
                <a:solidFill>
                  <a:srgbClr val="007DFF"/>
                </a:solidFill>
                <a:round/>
                <a:headEnd/>
                <a:tailEnd/>
              </a:ln>
              <a:effectLst/>
            </p:spPr>
            <p:txBody>
              <a:bodyPr wrap="none" anchor="ctr"/>
              <a:lstStyle/>
              <a:p>
                <a:endParaRPr lang="en-US"/>
              </a:p>
            </p:txBody>
          </p:sp>
          <p:sp>
            <p:nvSpPr>
              <p:cNvPr id="86375" name="Line 359"/>
              <p:cNvSpPr>
                <a:spLocks noChangeShapeType="1"/>
              </p:cNvSpPr>
              <p:nvPr/>
            </p:nvSpPr>
            <p:spPr bwMode="auto">
              <a:xfrm flipH="1" flipV="1">
                <a:off x="3668" y="3018"/>
                <a:ext cx="26" cy="12"/>
              </a:xfrm>
              <a:prstGeom prst="line">
                <a:avLst/>
              </a:prstGeom>
              <a:noFill/>
              <a:ln w="12700">
                <a:solidFill>
                  <a:srgbClr val="007DFF"/>
                </a:solidFill>
                <a:round/>
                <a:headEnd/>
                <a:tailEnd/>
              </a:ln>
              <a:effectLst/>
            </p:spPr>
            <p:txBody>
              <a:bodyPr wrap="none" anchor="ctr"/>
              <a:lstStyle/>
              <a:p>
                <a:endParaRPr lang="en-US"/>
              </a:p>
            </p:txBody>
          </p:sp>
          <p:sp>
            <p:nvSpPr>
              <p:cNvPr id="86376" name="Line 360"/>
              <p:cNvSpPr>
                <a:spLocks noChangeShapeType="1"/>
              </p:cNvSpPr>
              <p:nvPr/>
            </p:nvSpPr>
            <p:spPr bwMode="auto">
              <a:xfrm flipH="1" flipV="1">
                <a:off x="3653" y="2998"/>
                <a:ext cx="23" cy="28"/>
              </a:xfrm>
              <a:prstGeom prst="line">
                <a:avLst/>
              </a:prstGeom>
              <a:noFill/>
              <a:ln w="12700">
                <a:solidFill>
                  <a:srgbClr val="007DFF"/>
                </a:solidFill>
                <a:round/>
                <a:headEnd/>
                <a:tailEnd/>
              </a:ln>
              <a:effectLst/>
            </p:spPr>
            <p:txBody>
              <a:bodyPr wrap="none" anchor="ctr"/>
              <a:lstStyle/>
              <a:p>
                <a:endParaRPr lang="en-US"/>
              </a:p>
            </p:txBody>
          </p:sp>
          <p:sp>
            <p:nvSpPr>
              <p:cNvPr id="86377" name="Line 361"/>
              <p:cNvSpPr>
                <a:spLocks noChangeShapeType="1"/>
              </p:cNvSpPr>
              <p:nvPr/>
            </p:nvSpPr>
            <p:spPr bwMode="auto">
              <a:xfrm flipH="1" flipV="1">
                <a:off x="3637" y="2990"/>
                <a:ext cx="24" cy="16"/>
              </a:xfrm>
              <a:prstGeom prst="line">
                <a:avLst/>
              </a:prstGeom>
              <a:noFill/>
              <a:ln w="12700">
                <a:solidFill>
                  <a:srgbClr val="007DFF"/>
                </a:solidFill>
                <a:round/>
                <a:headEnd/>
                <a:tailEnd/>
              </a:ln>
              <a:effectLst/>
            </p:spPr>
            <p:txBody>
              <a:bodyPr wrap="none" anchor="ctr"/>
              <a:lstStyle/>
              <a:p>
                <a:endParaRPr lang="en-US"/>
              </a:p>
            </p:txBody>
          </p:sp>
          <p:sp>
            <p:nvSpPr>
              <p:cNvPr id="86378" name="Line 362"/>
              <p:cNvSpPr>
                <a:spLocks noChangeShapeType="1"/>
              </p:cNvSpPr>
              <p:nvPr/>
            </p:nvSpPr>
            <p:spPr bwMode="auto">
              <a:xfrm flipH="1" flipV="1">
                <a:off x="3620" y="2983"/>
                <a:ext cx="25" cy="15"/>
              </a:xfrm>
              <a:prstGeom prst="line">
                <a:avLst/>
              </a:prstGeom>
              <a:noFill/>
              <a:ln w="12700">
                <a:solidFill>
                  <a:srgbClr val="007DFF"/>
                </a:solidFill>
                <a:round/>
                <a:headEnd/>
                <a:tailEnd/>
              </a:ln>
              <a:effectLst/>
            </p:spPr>
            <p:txBody>
              <a:bodyPr wrap="none" anchor="ctr"/>
              <a:lstStyle/>
              <a:p>
                <a:endParaRPr lang="en-US"/>
              </a:p>
            </p:txBody>
          </p:sp>
          <p:sp>
            <p:nvSpPr>
              <p:cNvPr id="86379" name="Line 363"/>
              <p:cNvSpPr>
                <a:spLocks noChangeShapeType="1"/>
              </p:cNvSpPr>
              <p:nvPr/>
            </p:nvSpPr>
            <p:spPr bwMode="auto">
              <a:xfrm flipH="1">
                <a:off x="3603" y="2991"/>
                <a:ext cx="25" cy="19"/>
              </a:xfrm>
              <a:prstGeom prst="line">
                <a:avLst/>
              </a:prstGeom>
              <a:noFill/>
              <a:ln w="12700">
                <a:solidFill>
                  <a:srgbClr val="007DFF"/>
                </a:solidFill>
                <a:round/>
                <a:headEnd/>
                <a:tailEnd/>
              </a:ln>
              <a:effectLst/>
            </p:spPr>
            <p:txBody>
              <a:bodyPr wrap="none" anchor="ctr"/>
              <a:lstStyle/>
              <a:p>
                <a:endParaRPr lang="en-US"/>
              </a:p>
            </p:txBody>
          </p:sp>
          <p:sp>
            <p:nvSpPr>
              <p:cNvPr id="86380" name="Line 364"/>
              <p:cNvSpPr>
                <a:spLocks noChangeShapeType="1"/>
              </p:cNvSpPr>
              <p:nvPr/>
            </p:nvSpPr>
            <p:spPr bwMode="auto">
              <a:xfrm flipH="1" flipV="1">
                <a:off x="3586" y="2983"/>
                <a:ext cx="25" cy="35"/>
              </a:xfrm>
              <a:prstGeom prst="line">
                <a:avLst/>
              </a:prstGeom>
              <a:noFill/>
              <a:ln w="12700">
                <a:solidFill>
                  <a:srgbClr val="007DFF"/>
                </a:solidFill>
                <a:round/>
                <a:headEnd/>
                <a:tailEnd/>
              </a:ln>
              <a:effectLst/>
            </p:spPr>
            <p:txBody>
              <a:bodyPr wrap="none" anchor="ctr"/>
              <a:lstStyle/>
              <a:p>
                <a:endParaRPr lang="en-US"/>
              </a:p>
            </p:txBody>
          </p:sp>
          <p:sp>
            <p:nvSpPr>
              <p:cNvPr id="86381" name="Line 365"/>
              <p:cNvSpPr>
                <a:spLocks noChangeShapeType="1"/>
              </p:cNvSpPr>
              <p:nvPr/>
            </p:nvSpPr>
            <p:spPr bwMode="auto">
              <a:xfrm flipH="1" flipV="1">
                <a:off x="3572" y="2982"/>
                <a:ext cx="22" cy="9"/>
              </a:xfrm>
              <a:prstGeom prst="line">
                <a:avLst/>
              </a:prstGeom>
              <a:noFill/>
              <a:ln w="12700">
                <a:solidFill>
                  <a:srgbClr val="007DFF"/>
                </a:solidFill>
                <a:round/>
                <a:headEnd/>
                <a:tailEnd/>
              </a:ln>
              <a:effectLst/>
            </p:spPr>
            <p:txBody>
              <a:bodyPr wrap="none" anchor="ctr"/>
              <a:lstStyle/>
              <a:p>
                <a:endParaRPr lang="en-US"/>
              </a:p>
            </p:txBody>
          </p:sp>
          <p:sp>
            <p:nvSpPr>
              <p:cNvPr id="86382" name="Line 366"/>
              <p:cNvSpPr>
                <a:spLocks noChangeShapeType="1"/>
              </p:cNvSpPr>
              <p:nvPr/>
            </p:nvSpPr>
            <p:spPr bwMode="auto">
              <a:xfrm flipH="1">
                <a:off x="3555" y="2986"/>
                <a:ext cx="25" cy="6"/>
              </a:xfrm>
              <a:prstGeom prst="line">
                <a:avLst/>
              </a:prstGeom>
              <a:noFill/>
              <a:ln w="12700">
                <a:solidFill>
                  <a:srgbClr val="007DFF"/>
                </a:solidFill>
                <a:round/>
                <a:headEnd/>
                <a:tailEnd/>
              </a:ln>
              <a:effectLst/>
            </p:spPr>
            <p:txBody>
              <a:bodyPr wrap="none" anchor="ctr"/>
              <a:lstStyle/>
              <a:p>
                <a:endParaRPr lang="en-US"/>
              </a:p>
            </p:txBody>
          </p:sp>
          <p:sp>
            <p:nvSpPr>
              <p:cNvPr id="86383" name="Line 367"/>
              <p:cNvSpPr>
                <a:spLocks noChangeShapeType="1"/>
              </p:cNvSpPr>
              <p:nvPr/>
            </p:nvSpPr>
            <p:spPr bwMode="auto">
              <a:xfrm flipH="1" flipV="1">
                <a:off x="3537" y="2981"/>
                <a:ext cx="26" cy="15"/>
              </a:xfrm>
              <a:prstGeom prst="line">
                <a:avLst/>
              </a:prstGeom>
              <a:noFill/>
              <a:ln w="12700">
                <a:solidFill>
                  <a:srgbClr val="007DFF"/>
                </a:solidFill>
                <a:round/>
                <a:headEnd/>
                <a:tailEnd/>
              </a:ln>
              <a:effectLst/>
            </p:spPr>
            <p:txBody>
              <a:bodyPr wrap="none" anchor="ctr"/>
              <a:lstStyle/>
              <a:p>
                <a:endParaRPr lang="en-US"/>
              </a:p>
            </p:txBody>
          </p:sp>
          <p:sp>
            <p:nvSpPr>
              <p:cNvPr id="86384" name="Line 368"/>
              <p:cNvSpPr>
                <a:spLocks noChangeShapeType="1"/>
              </p:cNvSpPr>
              <p:nvPr/>
            </p:nvSpPr>
            <p:spPr bwMode="auto">
              <a:xfrm flipH="1">
                <a:off x="3521" y="2985"/>
                <a:ext cx="24" cy="0"/>
              </a:xfrm>
              <a:prstGeom prst="line">
                <a:avLst/>
              </a:prstGeom>
              <a:noFill/>
              <a:ln w="12700">
                <a:solidFill>
                  <a:srgbClr val="007DFF"/>
                </a:solidFill>
                <a:round/>
                <a:headEnd/>
                <a:tailEnd/>
              </a:ln>
              <a:effectLst/>
            </p:spPr>
            <p:txBody>
              <a:bodyPr wrap="none" anchor="ctr"/>
              <a:lstStyle/>
              <a:p>
                <a:endParaRPr lang="en-US"/>
              </a:p>
            </p:txBody>
          </p:sp>
          <p:sp>
            <p:nvSpPr>
              <p:cNvPr id="86385" name="Line 369"/>
              <p:cNvSpPr>
                <a:spLocks noChangeShapeType="1"/>
              </p:cNvSpPr>
              <p:nvPr/>
            </p:nvSpPr>
            <p:spPr bwMode="auto">
              <a:xfrm flipH="1" flipV="1">
                <a:off x="3505" y="2900"/>
                <a:ext cx="24" cy="89"/>
              </a:xfrm>
              <a:prstGeom prst="line">
                <a:avLst/>
              </a:prstGeom>
              <a:noFill/>
              <a:ln w="12700">
                <a:solidFill>
                  <a:srgbClr val="007DFF"/>
                </a:solidFill>
                <a:round/>
                <a:headEnd/>
                <a:tailEnd/>
              </a:ln>
              <a:effectLst/>
            </p:spPr>
            <p:txBody>
              <a:bodyPr wrap="none" anchor="ctr"/>
              <a:lstStyle/>
              <a:p>
                <a:endParaRPr lang="en-US"/>
              </a:p>
            </p:txBody>
          </p:sp>
          <p:sp>
            <p:nvSpPr>
              <p:cNvPr id="86386" name="Line 370"/>
              <p:cNvSpPr>
                <a:spLocks noChangeShapeType="1"/>
              </p:cNvSpPr>
              <p:nvPr/>
            </p:nvSpPr>
            <p:spPr bwMode="auto">
              <a:xfrm flipH="1">
                <a:off x="3490" y="2908"/>
                <a:ext cx="23" cy="5"/>
              </a:xfrm>
              <a:prstGeom prst="line">
                <a:avLst/>
              </a:prstGeom>
              <a:noFill/>
              <a:ln w="12700">
                <a:solidFill>
                  <a:srgbClr val="007DFF"/>
                </a:solidFill>
                <a:round/>
                <a:headEnd/>
                <a:tailEnd/>
              </a:ln>
              <a:effectLst/>
            </p:spPr>
            <p:txBody>
              <a:bodyPr wrap="none" anchor="ctr"/>
              <a:lstStyle/>
              <a:p>
                <a:endParaRPr lang="en-US"/>
              </a:p>
            </p:txBody>
          </p:sp>
          <p:sp>
            <p:nvSpPr>
              <p:cNvPr id="86387" name="Line 371"/>
              <p:cNvSpPr>
                <a:spLocks noChangeShapeType="1"/>
              </p:cNvSpPr>
              <p:nvPr/>
            </p:nvSpPr>
            <p:spPr bwMode="auto">
              <a:xfrm flipH="1" flipV="1">
                <a:off x="3472" y="2912"/>
                <a:ext cx="26" cy="9"/>
              </a:xfrm>
              <a:prstGeom prst="line">
                <a:avLst/>
              </a:prstGeom>
              <a:noFill/>
              <a:ln w="12700">
                <a:solidFill>
                  <a:srgbClr val="007DFF"/>
                </a:solidFill>
                <a:round/>
                <a:headEnd/>
                <a:tailEnd/>
              </a:ln>
              <a:effectLst/>
            </p:spPr>
            <p:txBody>
              <a:bodyPr wrap="none" anchor="ctr"/>
              <a:lstStyle/>
              <a:p>
                <a:endParaRPr lang="en-US"/>
              </a:p>
            </p:txBody>
          </p:sp>
          <p:sp>
            <p:nvSpPr>
              <p:cNvPr id="86388" name="Line 372"/>
              <p:cNvSpPr>
                <a:spLocks noChangeShapeType="1"/>
              </p:cNvSpPr>
              <p:nvPr/>
            </p:nvSpPr>
            <p:spPr bwMode="auto">
              <a:xfrm flipH="1">
                <a:off x="3451" y="2920"/>
                <a:ext cx="29" cy="5"/>
              </a:xfrm>
              <a:prstGeom prst="line">
                <a:avLst/>
              </a:prstGeom>
              <a:noFill/>
              <a:ln w="12700">
                <a:solidFill>
                  <a:srgbClr val="007DFF"/>
                </a:solidFill>
                <a:round/>
                <a:headEnd/>
                <a:tailEnd/>
              </a:ln>
              <a:effectLst/>
            </p:spPr>
            <p:txBody>
              <a:bodyPr wrap="none" anchor="ctr"/>
              <a:lstStyle/>
              <a:p>
                <a:endParaRPr lang="en-US"/>
              </a:p>
            </p:txBody>
          </p:sp>
          <p:sp>
            <p:nvSpPr>
              <p:cNvPr id="86389" name="Line 373"/>
              <p:cNvSpPr>
                <a:spLocks noChangeShapeType="1"/>
              </p:cNvSpPr>
              <p:nvPr/>
            </p:nvSpPr>
            <p:spPr bwMode="auto">
              <a:xfrm flipH="1">
                <a:off x="3438" y="2933"/>
                <a:ext cx="21" cy="3"/>
              </a:xfrm>
              <a:prstGeom prst="line">
                <a:avLst/>
              </a:prstGeom>
              <a:noFill/>
              <a:ln w="12700">
                <a:solidFill>
                  <a:srgbClr val="007DFF"/>
                </a:solidFill>
                <a:round/>
                <a:headEnd/>
                <a:tailEnd/>
              </a:ln>
              <a:effectLst/>
            </p:spPr>
            <p:txBody>
              <a:bodyPr wrap="none" anchor="ctr"/>
              <a:lstStyle/>
              <a:p>
                <a:endParaRPr lang="en-US"/>
              </a:p>
            </p:txBody>
          </p:sp>
          <p:sp>
            <p:nvSpPr>
              <p:cNvPr id="86390" name="Line 374"/>
              <p:cNvSpPr>
                <a:spLocks noChangeShapeType="1"/>
              </p:cNvSpPr>
              <p:nvPr/>
            </p:nvSpPr>
            <p:spPr bwMode="auto">
              <a:xfrm flipH="1" flipV="1">
                <a:off x="3422" y="2923"/>
                <a:ext cx="24" cy="21"/>
              </a:xfrm>
              <a:prstGeom prst="line">
                <a:avLst/>
              </a:prstGeom>
              <a:noFill/>
              <a:ln w="12700">
                <a:solidFill>
                  <a:srgbClr val="007DFF"/>
                </a:solidFill>
                <a:round/>
                <a:headEnd/>
                <a:tailEnd/>
              </a:ln>
              <a:effectLst/>
            </p:spPr>
            <p:txBody>
              <a:bodyPr wrap="none" anchor="ctr"/>
              <a:lstStyle/>
              <a:p>
                <a:endParaRPr lang="en-US"/>
              </a:p>
            </p:txBody>
          </p:sp>
          <p:sp>
            <p:nvSpPr>
              <p:cNvPr id="86391" name="Line 375"/>
              <p:cNvSpPr>
                <a:spLocks noChangeShapeType="1"/>
              </p:cNvSpPr>
              <p:nvPr/>
            </p:nvSpPr>
            <p:spPr bwMode="auto">
              <a:xfrm flipH="1">
                <a:off x="3402" y="2931"/>
                <a:ext cx="28" cy="4"/>
              </a:xfrm>
              <a:prstGeom prst="line">
                <a:avLst/>
              </a:prstGeom>
              <a:noFill/>
              <a:ln w="12700">
                <a:solidFill>
                  <a:srgbClr val="007DFF"/>
                </a:solidFill>
                <a:round/>
                <a:headEnd/>
                <a:tailEnd/>
              </a:ln>
              <a:effectLst/>
            </p:spPr>
            <p:txBody>
              <a:bodyPr wrap="none" anchor="ctr"/>
              <a:lstStyle/>
              <a:p>
                <a:endParaRPr lang="en-US"/>
              </a:p>
            </p:txBody>
          </p:sp>
          <p:sp>
            <p:nvSpPr>
              <p:cNvPr id="86392" name="Line 376"/>
              <p:cNvSpPr>
                <a:spLocks noChangeShapeType="1"/>
              </p:cNvSpPr>
              <p:nvPr/>
            </p:nvSpPr>
            <p:spPr bwMode="auto">
              <a:xfrm flipH="1" flipV="1">
                <a:off x="3388" y="2928"/>
                <a:ext cx="22" cy="15"/>
              </a:xfrm>
              <a:prstGeom prst="line">
                <a:avLst/>
              </a:prstGeom>
              <a:noFill/>
              <a:ln w="12700">
                <a:solidFill>
                  <a:srgbClr val="007DFF"/>
                </a:solidFill>
                <a:round/>
                <a:headEnd/>
                <a:tailEnd/>
              </a:ln>
              <a:effectLst/>
            </p:spPr>
            <p:txBody>
              <a:bodyPr wrap="none" anchor="ctr"/>
              <a:lstStyle/>
              <a:p>
                <a:endParaRPr lang="en-US"/>
              </a:p>
            </p:txBody>
          </p:sp>
          <p:sp>
            <p:nvSpPr>
              <p:cNvPr id="86393" name="Line 377"/>
              <p:cNvSpPr>
                <a:spLocks noChangeShapeType="1"/>
              </p:cNvSpPr>
              <p:nvPr/>
            </p:nvSpPr>
            <p:spPr bwMode="auto">
              <a:xfrm flipH="1" flipV="1">
                <a:off x="3372" y="2905"/>
                <a:ext cx="24" cy="31"/>
              </a:xfrm>
              <a:prstGeom prst="line">
                <a:avLst/>
              </a:prstGeom>
              <a:noFill/>
              <a:ln w="12700">
                <a:solidFill>
                  <a:srgbClr val="007DFF"/>
                </a:solidFill>
                <a:round/>
                <a:headEnd/>
                <a:tailEnd/>
              </a:ln>
              <a:effectLst/>
            </p:spPr>
            <p:txBody>
              <a:bodyPr wrap="none" anchor="ctr"/>
              <a:lstStyle/>
              <a:p>
                <a:endParaRPr lang="en-US"/>
              </a:p>
            </p:txBody>
          </p:sp>
          <p:sp>
            <p:nvSpPr>
              <p:cNvPr id="86394" name="Line 378"/>
              <p:cNvSpPr>
                <a:spLocks noChangeShapeType="1"/>
              </p:cNvSpPr>
              <p:nvPr/>
            </p:nvSpPr>
            <p:spPr bwMode="auto">
              <a:xfrm flipH="1" flipV="1">
                <a:off x="3356" y="2888"/>
                <a:ext cx="24" cy="25"/>
              </a:xfrm>
              <a:prstGeom prst="line">
                <a:avLst/>
              </a:prstGeom>
              <a:noFill/>
              <a:ln w="12700">
                <a:solidFill>
                  <a:srgbClr val="007DFF"/>
                </a:solidFill>
                <a:round/>
                <a:headEnd/>
                <a:tailEnd/>
              </a:ln>
              <a:effectLst/>
            </p:spPr>
            <p:txBody>
              <a:bodyPr wrap="none" anchor="ctr"/>
              <a:lstStyle/>
              <a:p>
                <a:endParaRPr lang="en-US"/>
              </a:p>
            </p:txBody>
          </p:sp>
          <p:sp>
            <p:nvSpPr>
              <p:cNvPr id="86395" name="Line 379"/>
              <p:cNvSpPr>
                <a:spLocks noChangeShapeType="1"/>
              </p:cNvSpPr>
              <p:nvPr/>
            </p:nvSpPr>
            <p:spPr bwMode="auto">
              <a:xfrm flipH="1">
                <a:off x="3342" y="2894"/>
                <a:ext cx="21" cy="13"/>
              </a:xfrm>
              <a:prstGeom prst="line">
                <a:avLst/>
              </a:prstGeom>
              <a:noFill/>
              <a:ln w="12700">
                <a:solidFill>
                  <a:srgbClr val="007DFF"/>
                </a:solidFill>
                <a:round/>
                <a:headEnd/>
                <a:tailEnd/>
              </a:ln>
              <a:effectLst/>
            </p:spPr>
            <p:txBody>
              <a:bodyPr wrap="none" anchor="ctr"/>
              <a:lstStyle/>
              <a:p>
                <a:endParaRPr lang="en-US"/>
              </a:p>
            </p:txBody>
          </p:sp>
          <p:sp>
            <p:nvSpPr>
              <p:cNvPr id="86396" name="Line 380"/>
              <p:cNvSpPr>
                <a:spLocks noChangeShapeType="1"/>
              </p:cNvSpPr>
              <p:nvPr/>
            </p:nvSpPr>
            <p:spPr bwMode="auto">
              <a:xfrm flipH="1" flipV="1">
                <a:off x="3321" y="2905"/>
                <a:ext cx="25" cy="13"/>
              </a:xfrm>
              <a:prstGeom prst="line">
                <a:avLst/>
              </a:prstGeom>
              <a:noFill/>
              <a:ln w="12700">
                <a:solidFill>
                  <a:srgbClr val="007DFF"/>
                </a:solidFill>
                <a:round/>
                <a:headEnd/>
                <a:tailEnd/>
              </a:ln>
              <a:effectLst/>
            </p:spPr>
            <p:txBody>
              <a:bodyPr wrap="none" anchor="ctr"/>
              <a:lstStyle/>
              <a:p>
                <a:endParaRPr lang="en-US"/>
              </a:p>
            </p:txBody>
          </p:sp>
          <p:sp>
            <p:nvSpPr>
              <p:cNvPr id="86397" name="Line 381"/>
              <p:cNvSpPr>
                <a:spLocks noChangeShapeType="1"/>
              </p:cNvSpPr>
              <p:nvPr/>
            </p:nvSpPr>
            <p:spPr bwMode="auto">
              <a:xfrm flipH="1">
                <a:off x="3307" y="2909"/>
                <a:ext cx="22" cy="5"/>
              </a:xfrm>
              <a:prstGeom prst="line">
                <a:avLst/>
              </a:prstGeom>
              <a:noFill/>
              <a:ln w="12700">
                <a:solidFill>
                  <a:srgbClr val="007DFF"/>
                </a:solidFill>
                <a:round/>
                <a:headEnd/>
                <a:tailEnd/>
              </a:ln>
              <a:effectLst/>
            </p:spPr>
            <p:txBody>
              <a:bodyPr wrap="none" anchor="ctr"/>
              <a:lstStyle/>
              <a:p>
                <a:endParaRPr lang="en-US"/>
              </a:p>
            </p:txBody>
          </p:sp>
          <p:sp>
            <p:nvSpPr>
              <p:cNvPr id="86398" name="Line 382"/>
              <p:cNvSpPr>
                <a:spLocks noChangeShapeType="1"/>
              </p:cNvSpPr>
              <p:nvPr/>
            </p:nvSpPr>
            <p:spPr bwMode="auto">
              <a:xfrm flipH="1">
                <a:off x="3291" y="2914"/>
                <a:ext cx="24" cy="7"/>
              </a:xfrm>
              <a:prstGeom prst="line">
                <a:avLst/>
              </a:prstGeom>
              <a:noFill/>
              <a:ln w="12700">
                <a:solidFill>
                  <a:srgbClr val="007DFF"/>
                </a:solidFill>
                <a:round/>
                <a:headEnd/>
                <a:tailEnd/>
              </a:ln>
              <a:effectLst/>
            </p:spPr>
            <p:txBody>
              <a:bodyPr wrap="none" anchor="ctr"/>
              <a:lstStyle/>
              <a:p>
                <a:endParaRPr lang="en-US"/>
              </a:p>
            </p:txBody>
          </p:sp>
          <p:sp>
            <p:nvSpPr>
              <p:cNvPr id="86399" name="Line 383"/>
              <p:cNvSpPr>
                <a:spLocks noChangeShapeType="1"/>
              </p:cNvSpPr>
              <p:nvPr/>
            </p:nvSpPr>
            <p:spPr bwMode="auto">
              <a:xfrm flipH="1" flipV="1">
                <a:off x="3272" y="2896"/>
                <a:ext cx="27" cy="29"/>
              </a:xfrm>
              <a:prstGeom prst="line">
                <a:avLst/>
              </a:prstGeom>
              <a:noFill/>
              <a:ln w="12700">
                <a:solidFill>
                  <a:srgbClr val="007DFF"/>
                </a:solidFill>
                <a:round/>
                <a:headEnd/>
                <a:tailEnd/>
              </a:ln>
              <a:effectLst/>
            </p:spPr>
            <p:txBody>
              <a:bodyPr wrap="none" anchor="ctr"/>
              <a:lstStyle/>
              <a:p>
                <a:endParaRPr lang="en-US"/>
              </a:p>
            </p:txBody>
          </p:sp>
          <p:sp>
            <p:nvSpPr>
              <p:cNvPr id="86400" name="Line 384"/>
              <p:cNvSpPr>
                <a:spLocks noChangeShapeType="1"/>
              </p:cNvSpPr>
              <p:nvPr/>
            </p:nvSpPr>
            <p:spPr bwMode="auto">
              <a:xfrm flipH="1">
                <a:off x="3257" y="2904"/>
                <a:ext cx="23" cy="37"/>
              </a:xfrm>
              <a:prstGeom prst="line">
                <a:avLst/>
              </a:prstGeom>
              <a:noFill/>
              <a:ln w="12700">
                <a:solidFill>
                  <a:srgbClr val="007DFF"/>
                </a:solidFill>
                <a:round/>
                <a:headEnd/>
                <a:tailEnd/>
              </a:ln>
              <a:effectLst/>
            </p:spPr>
            <p:txBody>
              <a:bodyPr wrap="none" anchor="ctr"/>
              <a:lstStyle/>
              <a:p>
                <a:endParaRPr lang="en-US"/>
              </a:p>
            </p:txBody>
          </p:sp>
          <p:sp>
            <p:nvSpPr>
              <p:cNvPr id="86401" name="Line 385"/>
              <p:cNvSpPr>
                <a:spLocks noChangeShapeType="1"/>
              </p:cNvSpPr>
              <p:nvPr/>
            </p:nvSpPr>
            <p:spPr bwMode="auto">
              <a:xfrm flipH="1">
                <a:off x="3240" y="2949"/>
                <a:ext cx="25" cy="33"/>
              </a:xfrm>
              <a:prstGeom prst="line">
                <a:avLst/>
              </a:prstGeom>
              <a:noFill/>
              <a:ln w="12700">
                <a:solidFill>
                  <a:srgbClr val="007DFF"/>
                </a:solidFill>
                <a:round/>
                <a:headEnd/>
                <a:tailEnd/>
              </a:ln>
              <a:effectLst/>
            </p:spPr>
            <p:txBody>
              <a:bodyPr wrap="none" anchor="ctr"/>
              <a:lstStyle/>
              <a:p>
                <a:endParaRPr lang="en-US"/>
              </a:p>
            </p:txBody>
          </p:sp>
          <p:sp>
            <p:nvSpPr>
              <p:cNvPr id="86402" name="Line 386"/>
              <p:cNvSpPr>
                <a:spLocks noChangeShapeType="1"/>
              </p:cNvSpPr>
              <p:nvPr/>
            </p:nvSpPr>
            <p:spPr bwMode="auto">
              <a:xfrm flipH="1">
                <a:off x="3226" y="2990"/>
                <a:ext cx="22" cy="286"/>
              </a:xfrm>
              <a:prstGeom prst="line">
                <a:avLst/>
              </a:prstGeom>
              <a:noFill/>
              <a:ln w="12700">
                <a:solidFill>
                  <a:srgbClr val="007DFF"/>
                </a:solidFill>
                <a:round/>
                <a:headEnd/>
                <a:tailEnd/>
              </a:ln>
              <a:effectLst/>
            </p:spPr>
            <p:txBody>
              <a:bodyPr wrap="none" anchor="ctr"/>
              <a:lstStyle/>
              <a:p>
                <a:endParaRPr lang="en-US"/>
              </a:p>
            </p:txBody>
          </p:sp>
          <p:sp>
            <p:nvSpPr>
              <p:cNvPr id="86403" name="Line 387"/>
              <p:cNvSpPr>
                <a:spLocks noChangeShapeType="1"/>
              </p:cNvSpPr>
              <p:nvPr/>
            </p:nvSpPr>
            <p:spPr bwMode="auto">
              <a:xfrm flipH="1">
                <a:off x="3208" y="3284"/>
                <a:ext cx="26" cy="304"/>
              </a:xfrm>
              <a:prstGeom prst="line">
                <a:avLst/>
              </a:prstGeom>
              <a:noFill/>
              <a:ln w="12700">
                <a:solidFill>
                  <a:srgbClr val="007DFF"/>
                </a:solidFill>
                <a:round/>
                <a:headEnd/>
                <a:tailEnd/>
              </a:ln>
              <a:effectLst/>
            </p:spPr>
            <p:txBody>
              <a:bodyPr wrap="none" anchor="ctr"/>
              <a:lstStyle/>
              <a:p>
                <a:endParaRPr lang="en-US"/>
              </a:p>
            </p:txBody>
          </p:sp>
          <p:sp>
            <p:nvSpPr>
              <p:cNvPr id="86404" name="Line 388"/>
              <p:cNvSpPr>
                <a:spLocks noChangeShapeType="1"/>
              </p:cNvSpPr>
              <p:nvPr/>
            </p:nvSpPr>
            <p:spPr bwMode="auto">
              <a:xfrm flipH="1">
                <a:off x="3191" y="3596"/>
                <a:ext cx="25" cy="40"/>
              </a:xfrm>
              <a:prstGeom prst="line">
                <a:avLst/>
              </a:prstGeom>
              <a:noFill/>
              <a:ln w="12700">
                <a:solidFill>
                  <a:srgbClr val="007DFF"/>
                </a:solidFill>
                <a:round/>
                <a:headEnd/>
                <a:tailEnd/>
              </a:ln>
              <a:effectLst/>
            </p:spPr>
            <p:txBody>
              <a:bodyPr wrap="none" anchor="ctr"/>
              <a:lstStyle/>
              <a:p>
                <a:endParaRPr lang="en-US"/>
              </a:p>
            </p:txBody>
          </p:sp>
          <p:sp>
            <p:nvSpPr>
              <p:cNvPr id="86405" name="Line 389"/>
              <p:cNvSpPr>
                <a:spLocks noChangeShapeType="1"/>
              </p:cNvSpPr>
              <p:nvPr/>
            </p:nvSpPr>
            <p:spPr bwMode="auto">
              <a:xfrm flipH="1" flipV="1">
                <a:off x="3177" y="3611"/>
                <a:ext cx="22" cy="33"/>
              </a:xfrm>
              <a:prstGeom prst="line">
                <a:avLst/>
              </a:prstGeom>
              <a:noFill/>
              <a:ln w="12700">
                <a:solidFill>
                  <a:srgbClr val="007DFF"/>
                </a:solidFill>
                <a:round/>
                <a:headEnd/>
                <a:tailEnd/>
              </a:ln>
              <a:effectLst/>
            </p:spPr>
            <p:txBody>
              <a:bodyPr wrap="none" anchor="ctr"/>
              <a:lstStyle/>
              <a:p>
                <a:endParaRPr lang="en-US"/>
              </a:p>
            </p:txBody>
          </p:sp>
          <p:sp>
            <p:nvSpPr>
              <p:cNvPr id="86406" name="Line 390"/>
              <p:cNvSpPr>
                <a:spLocks noChangeShapeType="1"/>
              </p:cNvSpPr>
              <p:nvPr/>
            </p:nvSpPr>
            <p:spPr bwMode="auto">
              <a:xfrm flipH="1">
                <a:off x="3161" y="3615"/>
                <a:ext cx="24" cy="7"/>
              </a:xfrm>
              <a:prstGeom prst="line">
                <a:avLst/>
              </a:prstGeom>
              <a:noFill/>
              <a:ln w="12700">
                <a:solidFill>
                  <a:srgbClr val="007DFF"/>
                </a:solidFill>
                <a:round/>
                <a:headEnd/>
                <a:tailEnd/>
              </a:ln>
              <a:effectLst/>
            </p:spPr>
            <p:txBody>
              <a:bodyPr wrap="none" anchor="ctr"/>
              <a:lstStyle/>
              <a:p>
                <a:endParaRPr lang="en-US"/>
              </a:p>
            </p:txBody>
          </p:sp>
          <p:sp>
            <p:nvSpPr>
              <p:cNvPr id="86407" name="Line 391"/>
              <p:cNvSpPr>
                <a:spLocks noChangeShapeType="1"/>
              </p:cNvSpPr>
              <p:nvPr/>
            </p:nvSpPr>
            <p:spPr bwMode="auto">
              <a:xfrm flipH="1">
                <a:off x="3141" y="3622"/>
                <a:ext cx="28" cy="4"/>
              </a:xfrm>
              <a:prstGeom prst="line">
                <a:avLst/>
              </a:prstGeom>
              <a:noFill/>
              <a:ln w="12700">
                <a:solidFill>
                  <a:srgbClr val="007DFF"/>
                </a:solidFill>
                <a:round/>
                <a:headEnd/>
                <a:tailEnd/>
              </a:ln>
              <a:effectLst/>
            </p:spPr>
            <p:txBody>
              <a:bodyPr wrap="none" anchor="ctr"/>
              <a:lstStyle/>
              <a:p>
                <a:endParaRPr lang="en-US"/>
              </a:p>
            </p:txBody>
          </p:sp>
          <p:sp>
            <p:nvSpPr>
              <p:cNvPr id="86408" name="Line 392"/>
              <p:cNvSpPr>
                <a:spLocks noChangeShapeType="1"/>
              </p:cNvSpPr>
              <p:nvPr/>
            </p:nvSpPr>
            <p:spPr bwMode="auto">
              <a:xfrm flipH="1" flipV="1">
                <a:off x="3123" y="3612"/>
                <a:ext cx="26" cy="18"/>
              </a:xfrm>
              <a:prstGeom prst="line">
                <a:avLst/>
              </a:prstGeom>
              <a:noFill/>
              <a:ln w="12700">
                <a:solidFill>
                  <a:srgbClr val="007DFF"/>
                </a:solidFill>
                <a:round/>
                <a:headEnd/>
                <a:tailEnd/>
              </a:ln>
              <a:effectLst/>
            </p:spPr>
            <p:txBody>
              <a:bodyPr wrap="none" anchor="ctr"/>
              <a:lstStyle/>
              <a:p>
                <a:endParaRPr lang="en-US"/>
              </a:p>
            </p:txBody>
          </p:sp>
          <p:sp>
            <p:nvSpPr>
              <p:cNvPr id="86409" name="Line 393"/>
              <p:cNvSpPr>
                <a:spLocks noChangeShapeType="1"/>
              </p:cNvSpPr>
              <p:nvPr/>
            </p:nvSpPr>
            <p:spPr bwMode="auto">
              <a:xfrm flipH="1">
                <a:off x="3108" y="3620"/>
                <a:ext cx="23" cy="5"/>
              </a:xfrm>
              <a:prstGeom prst="line">
                <a:avLst/>
              </a:prstGeom>
              <a:noFill/>
              <a:ln w="12700">
                <a:solidFill>
                  <a:srgbClr val="007DFF"/>
                </a:solidFill>
                <a:round/>
                <a:headEnd/>
                <a:tailEnd/>
              </a:ln>
              <a:effectLst/>
            </p:spPr>
            <p:txBody>
              <a:bodyPr wrap="none" anchor="ctr"/>
              <a:lstStyle/>
              <a:p>
                <a:endParaRPr lang="en-US"/>
              </a:p>
            </p:txBody>
          </p:sp>
          <p:sp>
            <p:nvSpPr>
              <p:cNvPr id="86410" name="Line 394"/>
              <p:cNvSpPr>
                <a:spLocks noChangeShapeType="1"/>
              </p:cNvSpPr>
              <p:nvPr/>
            </p:nvSpPr>
            <p:spPr bwMode="auto">
              <a:xfrm flipH="1" flipV="1">
                <a:off x="3090" y="3613"/>
                <a:ext cx="26" cy="20"/>
              </a:xfrm>
              <a:prstGeom prst="line">
                <a:avLst/>
              </a:prstGeom>
              <a:noFill/>
              <a:ln w="12700">
                <a:solidFill>
                  <a:srgbClr val="007DFF"/>
                </a:solidFill>
                <a:round/>
                <a:headEnd/>
                <a:tailEnd/>
              </a:ln>
              <a:effectLst/>
            </p:spPr>
            <p:txBody>
              <a:bodyPr wrap="none" anchor="ctr"/>
              <a:lstStyle/>
              <a:p>
                <a:endParaRPr lang="en-US"/>
              </a:p>
            </p:txBody>
          </p:sp>
          <p:sp>
            <p:nvSpPr>
              <p:cNvPr id="86411" name="Line 395"/>
              <p:cNvSpPr>
                <a:spLocks noChangeShapeType="1"/>
              </p:cNvSpPr>
              <p:nvPr/>
            </p:nvSpPr>
            <p:spPr bwMode="auto">
              <a:xfrm flipH="1" flipV="1">
                <a:off x="3073" y="3607"/>
                <a:ext cx="25" cy="14"/>
              </a:xfrm>
              <a:prstGeom prst="line">
                <a:avLst/>
              </a:prstGeom>
              <a:noFill/>
              <a:ln w="12700">
                <a:solidFill>
                  <a:srgbClr val="007DFF"/>
                </a:solidFill>
                <a:round/>
                <a:headEnd/>
                <a:tailEnd/>
              </a:ln>
              <a:effectLst/>
            </p:spPr>
            <p:txBody>
              <a:bodyPr wrap="none" anchor="ctr"/>
              <a:lstStyle/>
              <a:p>
                <a:endParaRPr lang="en-US"/>
              </a:p>
            </p:txBody>
          </p:sp>
          <p:sp>
            <p:nvSpPr>
              <p:cNvPr id="86412" name="Line 396"/>
              <p:cNvSpPr>
                <a:spLocks noChangeShapeType="1"/>
              </p:cNvSpPr>
              <p:nvPr/>
            </p:nvSpPr>
            <p:spPr bwMode="auto">
              <a:xfrm flipH="1">
                <a:off x="3062" y="3611"/>
                <a:ext cx="19" cy="6"/>
              </a:xfrm>
              <a:prstGeom prst="line">
                <a:avLst/>
              </a:prstGeom>
              <a:noFill/>
              <a:ln w="12700">
                <a:solidFill>
                  <a:srgbClr val="007DFF"/>
                </a:solidFill>
                <a:round/>
                <a:headEnd/>
                <a:tailEnd/>
              </a:ln>
              <a:effectLst/>
            </p:spPr>
            <p:txBody>
              <a:bodyPr wrap="none" anchor="ctr"/>
              <a:lstStyle/>
              <a:p>
                <a:endParaRPr lang="en-US"/>
              </a:p>
            </p:txBody>
          </p:sp>
          <p:sp>
            <p:nvSpPr>
              <p:cNvPr id="86413" name="Line 397"/>
              <p:cNvSpPr>
                <a:spLocks noChangeShapeType="1"/>
              </p:cNvSpPr>
              <p:nvPr/>
            </p:nvSpPr>
            <p:spPr bwMode="auto">
              <a:xfrm flipH="1" flipV="1">
                <a:off x="3041" y="3607"/>
                <a:ext cx="29" cy="14"/>
              </a:xfrm>
              <a:prstGeom prst="line">
                <a:avLst/>
              </a:prstGeom>
              <a:noFill/>
              <a:ln w="12700">
                <a:solidFill>
                  <a:srgbClr val="007DFF"/>
                </a:solidFill>
                <a:round/>
                <a:headEnd/>
                <a:tailEnd/>
              </a:ln>
              <a:effectLst/>
            </p:spPr>
            <p:txBody>
              <a:bodyPr wrap="none" anchor="ctr"/>
              <a:lstStyle/>
              <a:p>
                <a:endParaRPr lang="en-US"/>
              </a:p>
            </p:txBody>
          </p:sp>
          <p:sp>
            <p:nvSpPr>
              <p:cNvPr id="86414" name="Line 398"/>
              <p:cNvSpPr>
                <a:spLocks noChangeShapeType="1"/>
              </p:cNvSpPr>
              <p:nvPr/>
            </p:nvSpPr>
            <p:spPr bwMode="auto">
              <a:xfrm flipH="1">
                <a:off x="3027" y="3611"/>
                <a:ext cx="22" cy="6"/>
              </a:xfrm>
              <a:prstGeom prst="line">
                <a:avLst/>
              </a:prstGeom>
              <a:noFill/>
              <a:ln w="12700">
                <a:solidFill>
                  <a:srgbClr val="007DFF"/>
                </a:solidFill>
                <a:round/>
                <a:headEnd/>
                <a:tailEnd/>
              </a:ln>
              <a:effectLst/>
            </p:spPr>
            <p:txBody>
              <a:bodyPr wrap="none" anchor="ctr"/>
              <a:lstStyle/>
              <a:p>
                <a:endParaRPr lang="en-US"/>
              </a:p>
            </p:txBody>
          </p:sp>
          <p:sp>
            <p:nvSpPr>
              <p:cNvPr id="86415" name="Line 399"/>
              <p:cNvSpPr>
                <a:spLocks noChangeShapeType="1"/>
              </p:cNvSpPr>
              <p:nvPr/>
            </p:nvSpPr>
            <p:spPr bwMode="auto">
              <a:xfrm flipH="1">
                <a:off x="3012" y="3621"/>
                <a:ext cx="23" cy="1"/>
              </a:xfrm>
              <a:prstGeom prst="line">
                <a:avLst/>
              </a:prstGeom>
              <a:noFill/>
              <a:ln w="12700">
                <a:solidFill>
                  <a:srgbClr val="007DFF"/>
                </a:solidFill>
                <a:round/>
                <a:headEnd/>
                <a:tailEnd/>
              </a:ln>
              <a:effectLst/>
            </p:spPr>
            <p:txBody>
              <a:bodyPr wrap="none" anchor="ctr"/>
              <a:lstStyle/>
              <a:p>
                <a:endParaRPr lang="en-US"/>
              </a:p>
            </p:txBody>
          </p:sp>
          <p:sp>
            <p:nvSpPr>
              <p:cNvPr id="86416" name="Line 400"/>
              <p:cNvSpPr>
                <a:spLocks noChangeShapeType="1"/>
              </p:cNvSpPr>
              <p:nvPr/>
            </p:nvSpPr>
            <p:spPr bwMode="auto">
              <a:xfrm flipH="1" flipV="1">
                <a:off x="2995" y="3612"/>
                <a:ext cx="25" cy="18"/>
              </a:xfrm>
              <a:prstGeom prst="line">
                <a:avLst/>
              </a:prstGeom>
              <a:noFill/>
              <a:ln w="12700">
                <a:solidFill>
                  <a:srgbClr val="007DFF"/>
                </a:solidFill>
                <a:round/>
                <a:headEnd/>
                <a:tailEnd/>
              </a:ln>
              <a:effectLst/>
            </p:spPr>
            <p:txBody>
              <a:bodyPr wrap="none" anchor="ctr"/>
              <a:lstStyle/>
              <a:p>
                <a:endParaRPr lang="en-US"/>
              </a:p>
            </p:txBody>
          </p:sp>
          <p:sp>
            <p:nvSpPr>
              <p:cNvPr id="86417" name="Line 401"/>
              <p:cNvSpPr>
                <a:spLocks noChangeShapeType="1"/>
              </p:cNvSpPr>
              <p:nvPr/>
            </p:nvSpPr>
            <p:spPr bwMode="auto">
              <a:xfrm flipH="1">
                <a:off x="2978" y="3616"/>
                <a:ext cx="25" cy="5"/>
              </a:xfrm>
              <a:prstGeom prst="line">
                <a:avLst/>
              </a:prstGeom>
              <a:noFill/>
              <a:ln w="12700">
                <a:solidFill>
                  <a:srgbClr val="007DFF"/>
                </a:solidFill>
                <a:round/>
                <a:headEnd/>
                <a:tailEnd/>
              </a:ln>
              <a:effectLst/>
            </p:spPr>
            <p:txBody>
              <a:bodyPr wrap="none" anchor="ctr"/>
              <a:lstStyle/>
              <a:p>
                <a:endParaRPr lang="en-US"/>
              </a:p>
            </p:txBody>
          </p:sp>
          <p:sp>
            <p:nvSpPr>
              <p:cNvPr id="86418" name="Line 402"/>
              <p:cNvSpPr>
                <a:spLocks noChangeShapeType="1"/>
              </p:cNvSpPr>
              <p:nvPr/>
            </p:nvSpPr>
            <p:spPr bwMode="auto">
              <a:xfrm flipH="1" flipV="1">
                <a:off x="2961" y="3613"/>
                <a:ext cx="25" cy="12"/>
              </a:xfrm>
              <a:prstGeom prst="line">
                <a:avLst/>
              </a:prstGeom>
              <a:noFill/>
              <a:ln w="12700">
                <a:solidFill>
                  <a:srgbClr val="007DFF"/>
                </a:solidFill>
                <a:round/>
                <a:headEnd/>
                <a:tailEnd/>
              </a:ln>
              <a:effectLst/>
            </p:spPr>
            <p:txBody>
              <a:bodyPr wrap="none" anchor="ctr"/>
              <a:lstStyle/>
              <a:p>
                <a:endParaRPr lang="en-US"/>
              </a:p>
            </p:txBody>
          </p:sp>
          <p:sp>
            <p:nvSpPr>
              <p:cNvPr id="86419" name="Line 403"/>
              <p:cNvSpPr>
                <a:spLocks noChangeShapeType="1"/>
              </p:cNvSpPr>
              <p:nvPr/>
            </p:nvSpPr>
            <p:spPr bwMode="auto">
              <a:xfrm flipH="1">
                <a:off x="2945" y="3617"/>
                <a:ext cx="24" cy="0"/>
              </a:xfrm>
              <a:prstGeom prst="line">
                <a:avLst/>
              </a:prstGeom>
              <a:noFill/>
              <a:ln w="12700">
                <a:solidFill>
                  <a:srgbClr val="007DFF"/>
                </a:solidFill>
                <a:round/>
                <a:headEnd/>
                <a:tailEnd/>
              </a:ln>
              <a:effectLst/>
            </p:spPr>
            <p:txBody>
              <a:bodyPr wrap="none" anchor="ctr"/>
              <a:lstStyle/>
              <a:p>
                <a:endParaRPr lang="en-US"/>
              </a:p>
            </p:txBody>
          </p:sp>
          <p:sp>
            <p:nvSpPr>
              <p:cNvPr id="86420" name="Line 404"/>
              <p:cNvSpPr>
                <a:spLocks noChangeShapeType="1"/>
              </p:cNvSpPr>
              <p:nvPr/>
            </p:nvSpPr>
            <p:spPr bwMode="auto">
              <a:xfrm flipH="1">
                <a:off x="2930" y="3617"/>
                <a:ext cx="23" cy="4"/>
              </a:xfrm>
              <a:prstGeom prst="line">
                <a:avLst/>
              </a:prstGeom>
              <a:noFill/>
              <a:ln w="12700">
                <a:solidFill>
                  <a:srgbClr val="007DFF"/>
                </a:solidFill>
                <a:round/>
                <a:headEnd/>
                <a:tailEnd/>
              </a:ln>
              <a:effectLst/>
            </p:spPr>
            <p:txBody>
              <a:bodyPr wrap="none" anchor="ctr"/>
              <a:lstStyle/>
              <a:p>
                <a:endParaRPr lang="en-US"/>
              </a:p>
            </p:txBody>
          </p:sp>
          <p:sp>
            <p:nvSpPr>
              <p:cNvPr id="86421" name="Line 405"/>
              <p:cNvSpPr>
                <a:spLocks noChangeShapeType="1"/>
              </p:cNvSpPr>
              <p:nvPr/>
            </p:nvSpPr>
            <p:spPr bwMode="auto">
              <a:xfrm flipH="1">
                <a:off x="2912" y="3625"/>
                <a:ext cx="26" cy="0"/>
              </a:xfrm>
              <a:prstGeom prst="line">
                <a:avLst/>
              </a:prstGeom>
              <a:noFill/>
              <a:ln w="12700">
                <a:solidFill>
                  <a:srgbClr val="007DFF"/>
                </a:solidFill>
                <a:round/>
                <a:headEnd/>
                <a:tailEnd/>
              </a:ln>
              <a:effectLst/>
            </p:spPr>
            <p:txBody>
              <a:bodyPr wrap="none" anchor="ctr"/>
              <a:lstStyle/>
              <a:p>
                <a:endParaRPr lang="en-US"/>
              </a:p>
            </p:txBody>
          </p:sp>
          <p:sp>
            <p:nvSpPr>
              <p:cNvPr id="86422" name="Line 406"/>
              <p:cNvSpPr>
                <a:spLocks noChangeShapeType="1"/>
              </p:cNvSpPr>
              <p:nvPr/>
            </p:nvSpPr>
            <p:spPr bwMode="auto">
              <a:xfrm flipH="1" flipV="1">
                <a:off x="2896" y="3622"/>
                <a:ext cx="24" cy="11"/>
              </a:xfrm>
              <a:prstGeom prst="line">
                <a:avLst/>
              </a:prstGeom>
              <a:noFill/>
              <a:ln w="12700">
                <a:solidFill>
                  <a:srgbClr val="007DFF"/>
                </a:solidFill>
                <a:round/>
                <a:headEnd/>
                <a:tailEnd/>
              </a:ln>
              <a:effectLst/>
            </p:spPr>
            <p:txBody>
              <a:bodyPr wrap="none" anchor="ctr"/>
              <a:lstStyle/>
              <a:p>
                <a:endParaRPr lang="en-US"/>
              </a:p>
            </p:txBody>
          </p:sp>
          <p:sp>
            <p:nvSpPr>
              <p:cNvPr id="86423" name="Line 407"/>
              <p:cNvSpPr>
                <a:spLocks noChangeShapeType="1"/>
              </p:cNvSpPr>
              <p:nvPr/>
            </p:nvSpPr>
            <p:spPr bwMode="auto">
              <a:xfrm flipH="1" flipV="1">
                <a:off x="2880" y="3606"/>
                <a:ext cx="24" cy="24"/>
              </a:xfrm>
              <a:prstGeom prst="line">
                <a:avLst/>
              </a:prstGeom>
              <a:noFill/>
              <a:ln w="12700">
                <a:solidFill>
                  <a:srgbClr val="007DFF"/>
                </a:solidFill>
                <a:round/>
                <a:headEnd/>
                <a:tailEnd/>
              </a:ln>
              <a:effectLst/>
            </p:spPr>
            <p:txBody>
              <a:bodyPr wrap="none" anchor="ctr"/>
              <a:lstStyle/>
              <a:p>
                <a:endParaRPr lang="en-US"/>
              </a:p>
            </p:txBody>
          </p:sp>
          <p:sp>
            <p:nvSpPr>
              <p:cNvPr id="86424" name="Line 408"/>
              <p:cNvSpPr>
                <a:spLocks noChangeShapeType="1"/>
              </p:cNvSpPr>
              <p:nvPr/>
            </p:nvSpPr>
            <p:spPr bwMode="auto">
              <a:xfrm flipH="1">
                <a:off x="2865" y="3614"/>
                <a:ext cx="23" cy="4"/>
              </a:xfrm>
              <a:prstGeom prst="line">
                <a:avLst/>
              </a:prstGeom>
              <a:noFill/>
              <a:ln w="12700">
                <a:solidFill>
                  <a:srgbClr val="007DFF"/>
                </a:solidFill>
                <a:round/>
                <a:headEnd/>
                <a:tailEnd/>
              </a:ln>
              <a:effectLst/>
            </p:spPr>
            <p:txBody>
              <a:bodyPr wrap="none" anchor="ctr"/>
              <a:lstStyle/>
              <a:p>
                <a:endParaRPr lang="en-US"/>
              </a:p>
            </p:txBody>
          </p:sp>
          <p:sp>
            <p:nvSpPr>
              <p:cNvPr id="86425" name="Line 409"/>
              <p:cNvSpPr>
                <a:spLocks noChangeShapeType="1"/>
              </p:cNvSpPr>
              <p:nvPr/>
            </p:nvSpPr>
            <p:spPr bwMode="auto">
              <a:xfrm flipH="1">
                <a:off x="2847" y="3622"/>
                <a:ext cx="26" cy="2"/>
              </a:xfrm>
              <a:prstGeom prst="line">
                <a:avLst/>
              </a:prstGeom>
              <a:noFill/>
              <a:ln w="12700">
                <a:solidFill>
                  <a:srgbClr val="007DFF"/>
                </a:solidFill>
                <a:round/>
                <a:headEnd/>
                <a:tailEnd/>
              </a:ln>
              <a:effectLst/>
            </p:spPr>
            <p:txBody>
              <a:bodyPr wrap="none" anchor="ctr"/>
              <a:lstStyle/>
              <a:p>
                <a:endParaRPr lang="en-US"/>
              </a:p>
            </p:txBody>
          </p:sp>
          <p:sp>
            <p:nvSpPr>
              <p:cNvPr id="86426" name="Line 410"/>
              <p:cNvSpPr>
                <a:spLocks noChangeShapeType="1"/>
              </p:cNvSpPr>
              <p:nvPr/>
            </p:nvSpPr>
            <p:spPr bwMode="auto">
              <a:xfrm flipH="1">
                <a:off x="2831" y="3624"/>
                <a:ext cx="24" cy="5"/>
              </a:xfrm>
              <a:prstGeom prst="line">
                <a:avLst/>
              </a:prstGeom>
              <a:noFill/>
              <a:ln w="12700">
                <a:solidFill>
                  <a:srgbClr val="007DFF"/>
                </a:solidFill>
                <a:round/>
                <a:headEnd/>
                <a:tailEnd/>
              </a:ln>
              <a:effectLst/>
            </p:spPr>
            <p:txBody>
              <a:bodyPr wrap="none" anchor="ctr"/>
              <a:lstStyle/>
              <a:p>
                <a:endParaRPr lang="en-US"/>
              </a:p>
            </p:txBody>
          </p:sp>
          <p:sp>
            <p:nvSpPr>
              <p:cNvPr id="86427" name="Line 411"/>
              <p:cNvSpPr>
                <a:spLocks noChangeShapeType="1"/>
              </p:cNvSpPr>
              <p:nvPr/>
            </p:nvSpPr>
            <p:spPr bwMode="auto">
              <a:xfrm flipH="1" flipV="1">
                <a:off x="2815" y="3618"/>
                <a:ext cx="24" cy="15"/>
              </a:xfrm>
              <a:prstGeom prst="line">
                <a:avLst/>
              </a:prstGeom>
              <a:noFill/>
              <a:ln w="12700">
                <a:solidFill>
                  <a:srgbClr val="007DFF"/>
                </a:solidFill>
                <a:round/>
                <a:headEnd/>
                <a:tailEnd/>
              </a:ln>
              <a:effectLst/>
            </p:spPr>
            <p:txBody>
              <a:bodyPr wrap="none" anchor="ctr"/>
              <a:lstStyle/>
              <a:p>
                <a:endParaRPr lang="en-US"/>
              </a:p>
            </p:txBody>
          </p:sp>
          <p:sp>
            <p:nvSpPr>
              <p:cNvPr id="86428" name="Line 412"/>
              <p:cNvSpPr>
                <a:spLocks noChangeShapeType="1"/>
              </p:cNvSpPr>
              <p:nvPr/>
            </p:nvSpPr>
            <p:spPr bwMode="auto">
              <a:xfrm flipH="1" flipV="1">
                <a:off x="2800" y="3607"/>
                <a:ext cx="23" cy="19"/>
              </a:xfrm>
              <a:prstGeom prst="line">
                <a:avLst/>
              </a:prstGeom>
              <a:noFill/>
              <a:ln w="12700">
                <a:solidFill>
                  <a:srgbClr val="007DFF"/>
                </a:solidFill>
                <a:round/>
                <a:headEnd/>
                <a:tailEnd/>
              </a:ln>
              <a:effectLst/>
            </p:spPr>
            <p:txBody>
              <a:bodyPr wrap="none" anchor="ctr"/>
              <a:lstStyle/>
              <a:p>
                <a:endParaRPr lang="en-US"/>
              </a:p>
            </p:txBody>
          </p:sp>
          <p:sp>
            <p:nvSpPr>
              <p:cNvPr id="86429" name="Line 413"/>
              <p:cNvSpPr>
                <a:spLocks noChangeShapeType="1"/>
              </p:cNvSpPr>
              <p:nvPr/>
            </p:nvSpPr>
            <p:spPr bwMode="auto">
              <a:xfrm flipH="1">
                <a:off x="2780" y="3615"/>
                <a:ext cx="28" cy="5"/>
              </a:xfrm>
              <a:prstGeom prst="line">
                <a:avLst/>
              </a:prstGeom>
              <a:noFill/>
              <a:ln w="12700">
                <a:solidFill>
                  <a:srgbClr val="007DFF"/>
                </a:solidFill>
                <a:round/>
                <a:headEnd/>
                <a:tailEnd/>
              </a:ln>
              <a:effectLst/>
            </p:spPr>
            <p:txBody>
              <a:bodyPr wrap="none" anchor="ctr"/>
              <a:lstStyle/>
              <a:p>
                <a:endParaRPr lang="en-US"/>
              </a:p>
            </p:txBody>
          </p:sp>
          <p:sp>
            <p:nvSpPr>
              <p:cNvPr id="86430" name="Line 414"/>
              <p:cNvSpPr>
                <a:spLocks noChangeShapeType="1"/>
              </p:cNvSpPr>
              <p:nvPr/>
            </p:nvSpPr>
            <p:spPr bwMode="auto">
              <a:xfrm flipH="1" flipV="1">
                <a:off x="2625" y="3618"/>
                <a:ext cx="163" cy="10"/>
              </a:xfrm>
              <a:prstGeom prst="line">
                <a:avLst/>
              </a:prstGeom>
              <a:noFill/>
              <a:ln w="12700">
                <a:solidFill>
                  <a:srgbClr val="007DFF"/>
                </a:solidFill>
                <a:round/>
                <a:headEnd/>
                <a:tailEnd/>
              </a:ln>
              <a:effectLst/>
            </p:spPr>
            <p:txBody>
              <a:bodyPr wrap="none" anchor="ctr"/>
              <a:lstStyle/>
              <a:p>
                <a:endParaRPr lang="en-US"/>
              </a:p>
            </p:txBody>
          </p:sp>
          <p:sp>
            <p:nvSpPr>
              <p:cNvPr id="86431" name="Line 415"/>
              <p:cNvSpPr>
                <a:spLocks noChangeShapeType="1"/>
              </p:cNvSpPr>
              <p:nvPr/>
            </p:nvSpPr>
            <p:spPr bwMode="auto">
              <a:xfrm flipH="1" flipV="1">
                <a:off x="2582" y="3611"/>
                <a:ext cx="51" cy="15"/>
              </a:xfrm>
              <a:prstGeom prst="line">
                <a:avLst/>
              </a:prstGeom>
              <a:noFill/>
              <a:ln w="12700">
                <a:solidFill>
                  <a:srgbClr val="007DFF"/>
                </a:solidFill>
                <a:round/>
                <a:headEnd/>
                <a:tailEnd/>
              </a:ln>
              <a:effectLst/>
            </p:spPr>
            <p:txBody>
              <a:bodyPr wrap="none" anchor="ctr"/>
              <a:lstStyle/>
              <a:p>
                <a:endParaRPr lang="en-US"/>
              </a:p>
            </p:txBody>
          </p:sp>
          <p:sp>
            <p:nvSpPr>
              <p:cNvPr id="86432" name="Line 416"/>
              <p:cNvSpPr>
                <a:spLocks noChangeShapeType="1"/>
              </p:cNvSpPr>
              <p:nvPr/>
            </p:nvSpPr>
            <p:spPr bwMode="auto">
              <a:xfrm flipH="1" flipV="1">
                <a:off x="2542" y="3606"/>
                <a:ext cx="48" cy="13"/>
              </a:xfrm>
              <a:prstGeom prst="line">
                <a:avLst/>
              </a:prstGeom>
              <a:noFill/>
              <a:ln w="12700">
                <a:solidFill>
                  <a:srgbClr val="007DFF"/>
                </a:solidFill>
                <a:round/>
                <a:headEnd/>
                <a:tailEnd/>
              </a:ln>
              <a:effectLst/>
            </p:spPr>
            <p:txBody>
              <a:bodyPr wrap="none" anchor="ctr"/>
              <a:lstStyle/>
              <a:p>
                <a:endParaRPr lang="en-US"/>
              </a:p>
            </p:txBody>
          </p:sp>
          <p:sp>
            <p:nvSpPr>
              <p:cNvPr id="86433" name="Line 417"/>
              <p:cNvSpPr>
                <a:spLocks noChangeShapeType="1"/>
              </p:cNvSpPr>
              <p:nvPr/>
            </p:nvSpPr>
            <p:spPr bwMode="auto">
              <a:xfrm flipH="1">
                <a:off x="2501" y="3614"/>
                <a:ext cx="49" cy="4"/>
              </a:xfrm>
              <a:prstGeom prst="line">
                <a:avLst/>
              </a:prstGeom>
              <a:noFill/>
              <a:ln w="12700">
                <a:solidFill>
                  <a:srgbClr val="007DFF"/>
                </a:solidFill>
                <a:round/>
                <a:headEnd/>
                <a:tailEnd/>
              </a:ln>
              <a:effectLst/>
            </p:spPr>
            <p:txBody>
              <a:bodyPr wrap="none" anchor="ctr"/>
              <a:lstStyle/>
              <a:p>
                <a:endParaRPr lang="en-US"/>
              </a:p>
            </p:txBody>
          </p:sp>
          <p:sp>
            <p:nvSpPr>
              <p:cNvPr id="86434" name="Line 418"/>
              <p:cNvSpPr>
                <a:spLocks noChangeShapeType="1"/>
              </p:cNvSpPr>
              <p:nvPr/>
            </p:nvSpPr>
            <p:spPr bwMode="auto">
              <a:xfrm flipH="1" flipV="1">
                <a:off x="2460" y="3617"/>
                <a:ext cx="49" cy="9"/>
              </a:xfrm>
              <a:prstGeom prst="line">
                <a:avLst/>
              </a:prstGeom>
              <a:noFill/>
              <a:ln w="12700">
                <a:solidFill>
                  <a:srgbClr val="007DFF"/>
                </a:solidFill>
                <a:round/>
                <a:headEnd/>
                <a:tailEnd/>
              </a:ln>
              <a:effectLst/>
            </p:spPr>
            <p:txBody>
              <a:bodyPr wrap="none" anchor="ctr"/>
              <a:lstStyle/>
              <a:p>
                <a:endParaRPr lang="en-US"/>
              </a:p>
            </p:txBody>
          </p:sp>
          <p:sp>
            <p:nvSpPr>
              <p:cNvPr id="86435" name="Rectangle 419"/>
              <p:cNvSpPr>
                <a:spLocks noChangeArrowheads="1"/>
              </p:cNvSpPr>
              <p:nvPr/>
            </p:nvSpPr>
            <p:spPr bwMode="auto">
              <a:xfrm>
                <a:off x="2609" y="4042"/>
                <a:ext cx="299" cy="202"/>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50</a:t>
                </a:r>
              </a:p>
            </p:txBody>
          </p:sp>
          <p:sp>
            <p:nvSpPr>
              <p:cNvPr id="86436" name="Rectangle 420"/>
              <p:cNvSpPr>
                <a:spLocks noChangeArrowheads="1"/>
              </p:cNvSpPr>
              <p:nvPr/>
            </p:nvSpPr>
            <p:spPr bwMode="auto">
              <a:xfrm>
                <a:off x="2995" y="4042"/>
                <a:ext cx="344" cy="202"/>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100</a:t>
                </a:r>
              </a:p>
            </p:txBody>
          </p:sp>
          <p:sp>
            <p:nvSpPr>
              <p:cNvPr id="86437" name="Rectangle 421"/>
              <p:cNvSpPr>
                <a:spLocks noChangeArrowheads="1"/>
              </p:cNvSpPr>
              <p:nvPr/>
            </p:nvSpPr>
            <p:spPr bwMode="auto">
              <a:xfrm>
                <a:off x="3405" y="4042"/>
                <a:ext cx="344" cy="202"/>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150</a:t>
                </a:r>
              </a:p>
            </p:txBody>
          </p:sp>
          <p:sp>
            <p:nvSpPr>
              <p:cNvPr id="86438" name="Rectangle 422"/>
              <p:cNvSpPr>
                <a:spLocks noChangeArrowheads="1"/>
              </p:cNvSpPr>
              <p:nvPr/>
            </p:nvSpPr>
            <p:spPr bwMode="auto">
              <a:xfrm>
                <a:off x="3817" y="4042"/>
                <a:ext cx="344" cy="202"/>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200</a:t>
                </a:r>
              </a:p>
            </p:txBody>
          </p:sp>
        </p:grpSp>
        <p:sp>
          <p:nvSpPr>
            <p:cNvPr id="86439" name="Rectangle 423"/>
            <p:cNvSpPr>
              <a:spLocks noChangeArrowheads="1"/>
            </p:cNvSpPr>
            <p:nvPr/>
          </p:nvSpPr>
          <p:spPr bwMode="auto">
            <a:xfrm>
              <a:off x="2797" y="3381"/>
              <a:ext cx="22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a:t>
              </a:r>
            </a:p>
          </p:txBody>
        </p:sp>
        <p:sp>
          <p:nvSpPr>
            <p:cNvPr id="86440" name="Rectangle 424"/>
            <p:cNvSpPr>
              <a:spLocks noChangeArrowheads="1"/>
            </p:cNvSpPr>
            <p:nvPr/>
          </p:nvSpPr>
          <p:spPr bwMode="auto">
            <a:xfrm>
              <a:off x="2731" y="3191"/>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0.1</a:t>
              </a:r>
            </a:p>
          </p:txBody>
        </p:sp>
        <p:sp>
          <p:nvSpPr>
            <p:cNvPr id="86441" name="Rectangle 425"/>
            <p:cNvSpPr>
              <a:spLocks noChangeArrowheads="1"/>
            </p:cNvSpPr>
            <p:nvPr/>
          </p:nvSpPr>
          <p:spPr bwMode="auto">
            <a:xfrm>
              <a:off x="2716" y="3018"/>
              <a:ext cx="389" cy="178"/>
            </a:xfrm>
            <a:prstGeom prst="rect">
              <a:avLst/>
            </a:prstGeom>
            <a:noFill/>
            <a:ln w="12700">
              <a:noFill/>
              <a:miter lim="800000"/>
              <a:headEnd/>
              <a:tailEnd/>
            </a:ln>
            <a:effectLst/>
          </p:spPr>
          <p:txBody>
            <a:bodyPr lIns="147638" tIns="73025" rIns="147638" bIns="73025">
              <a:spAutoFit/>
            </a:bodyPr>
            <a:lstStyle/>
            <a:p>
              <a:pPr defTabSz="2301875" eaLnBrk="0" hangingPunct="0"/>
              <a:r>
                <a:rPr lang="en-US" sz="900">
                  <a:solidFill>
                    <a:srgbClr val="000000"/>
                  </a:solidFill>
                </a:rPr>
                <a:t>0.2</a:t>
              </a:r>
            </a:p>
          </p:txBody>
        </p:sp>
        <p:sp>
          <p:nvSpPr>
            <p:cNvPr id="86442" name="Rectangle 426"/>
            <p:cNvSpPr>
              <a:spLocks noChangeArrowheads="1"/>
            </p:cNvSpPr>
            <p:nvPr/>
          </p:nvSpPr>
          <p:spPr bwMode="auto">
            <a:xfrm>
              <a:off x="2725" y="2885"/>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0.3</a:t>
              </a:r>
            </a:p>
          </p:txBody>
        </p:sp>
        <p:sp>
          <p:nvSpPr>
            <p:cNvPr id="86443" name="Rectangle 427"/>
            <p:cNvSpPr>
              <a:spLocks noChangeArrowheads="1"/>
            </p:cNvSpPr>
            <p:nvPr/>
          </p:nvSpPr>
          <p:spPr bwMode="auto">
            <a:xfrm>
              <a:off x="2731" y="2710"/>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0.4</a:t>
              </a:r>
            </a:p>
          </p:txBody>
        </p:sp>
        <p:sp>
          <p:nvSpPr>
            <p:cNvPr id="86444" name="Rectangle 428"/>
            <p:cNvSpPr>
              <a:spLocks noChangeArrowheads="1"/>
            </p:cNvSpPr>
            <p:nvPr/>
          </p:nvSpPr>
          <p:spPr bwMode="auto">
            <a:xfrm>
              <a:off x="2725" y="2558"/>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0.5</a:t>
              </a:r>
            </a:p>
          </p:txBody>
        </p:sp>
        <p:sp>
          <p:nvSpPr>
            <p:cNvPr id="86445" name="Rectangle 429"/>
            <p:cNvSpPr>
              <a:spLocks noChangeArrowheads="1"/>
            </p:cNvSpPr>
            <p:nvPr/>
          </p:nvSpPr>
          <p:spPr bwMode="auto">
            <a:xfrm>
              <a:off x="2716" y="2353"/>
              <a:ext cx="357" cy="178"/>
            </a:xfrm>
            <a:prstGeom prst="rect">
              <a:avLst/>
            </a:prstGeom>
            <a:noFill/>
            <a:ln w="12700">
              <a:noFill/>
              <a:miter lim="800000"/>
              <a:headEnd/>
              <a:tailEnd/>
            </a:ln>
            <a:effectLst/>
          </p:spPr>
          <p:txBody>
            <a:bodyPr lIns="147638" tIns="73025" rIns="147638" bIns="73025">
              <a:spAutoFit/>
            </a:bodyPr>
            <a:lstStyle/>
            <a:p>
              <a:pPr defTabSz="2301875" eaLnBrk="0" hangingPunct="0"/>
              <a:r>
                <a:rPr lang="en-US" sz="900">
                  <a:solidFill>
                    <a:srgbClr val="000000"/>
                  </a:solidFill>
                </a:rPr>
                <a:t>0.6</a:t>
              </a:r>
            </a:p>
          </p:txBody>
        </p:sp>
        <p:sp>
          <p:nvSpPr>
            <p:cNvPr id="86446" name="Rectangle 430"/>
            <p:cNvSpPr>
              <a:spLocks noChangeArrowheads="1"/>
            </p:cNvSpPr>
            <p:nvPr/>
          </p:nvSpPr>
          <p:spPr bwMode="auto">
            <a:xfrm>
              <a:off x="2714" y="2201"/>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0.7</a:t>
              </a:r>
            </a:p>
          </p:txBody>
        </p:sp>
        <p:sp>
          <p:nvSpPr>
            <p:cNvPr id="86447" name="Rectangle 431"/>
            <p:cNvSpPr>
              <a:spLocks noChangeArrowheads="1"/>
            </p:cNvSpPr>
            <p:nvPr/>
          </p:nvSpPr>
          <p:spPr bwMode="auto">
            <a:xfrm>
              <a:off x="2713" y="2032"/>
              <a:ext cx="286" cy="17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900">
                  <a:solidFill>
                    <a:srgbClr val="000000"/>
                  </a:solidFill>
                </a:rPr>
                <a:t>0.8</a:t>
              </a:r>
            </a:p>
          </p:txBody>
        </p:sp>
        <p:sp>
          <p:nvSpPr>
            <p:cNvPr id="86448" name="Rectangle 432"/>
            <p:cNvSpPr>
              <a:spLocks noChangeArrowheads="1"/>
            </p:cNvSpPr>
            <p:nvPr/>
          </p:nvSpPr>
          <p:spPr bwMode="auto">
            <a:xfrm>
              <a:off x="2921" y="3491"/>
              <a:ext cx="295" cy="178"/>
            </a:xfrm>
            <a:prstGeom prst="rect">
              <a:avLst/>
            </a:prstGeom>
            <a:noFill/>
            <a:ln w="12700">
              <a:noFill/>
              <a:miter lim="800000"/>
              <a:headEnd/>
              <a:tailEnd/>
            </a:ln>
            <a:effectLst/>
          </p:spPr>
          <p:txBody>
            <a:bodyPr lIns="147638" tIns="73025" rIns="147638" bIns="73025">
              <a:spAutoFit/>
            </a:bodyPr>
            <a:lstStyle/>
            <a:p>
              <a:pPr defTabSz="2301875" eaLnBrk="0" hangingPunct="0"/>
              <a:r>
                <a:rPr lang="en-US" sz="900">
                  <a:solidFill>
                    <a:srgbClr val="000000"/>
                  </a:solidFill>
                </a:rPr>
                <a:t>0</a:t>
              </a:r>
            </a:p>
          </p:txBody>
        </p:sp>
        <p:sp>
          <p:nvSpPr>
            <p:cNvPr id="86449" name="Rectangle 433"/>
            <p:cNvSpPr>
              <a:spLocks noChangeArrowheads="1"/>
            </p:cNvSpPr>
            <p:nvPr/>
          </p:nvSpPr>
          <p:spPr bwMode="auto">
            <a:xfrm>
              <a:off x="4043" y="3462"/>
              <a:ext cx="345" cy="196"/>
            </a:xfrm>
            <a:prstGeom prst="rect">
              <a:avLst/>
            </a:prstGeom>
            <a:noFill/>
            <a:ln w="12700">
              <a:noFill/>
              <a:miter lim="800000"/>
              <a:headEnd/>
              <a:tailEnd/>
            </a:ln>
            <a:effectLst/>
          </p:spPr>
          <p:txBody>
            <a:bodyPr wrap="none" anchor="ctr"/>
            <a:lstStyle/>
            <a:p>
              <a:endParaRPr lang="en-US"/>
            </a:p>
          </p:txBody>
        </p:sp>
        <p:sp>
          <p:nvSpPr>
            <p:cNvPr id="86450" name="Rectangle 434"/>
            <p:cNvSpPr>
              <a:spLocks noChangeArrowheads="1"/>
            </p:cNvSpPr>
            <p:nvPr/>
          </p:nvSpPr>
          <p:spPr bwMode="auto">
            <a:xfrm>
              <a:off x="3000" y="1955"/>
              <a:ext cx="2104" cy="198"/>
            </a:xfrm>
            <a:prstGeom prst="rect">
              <a:avLst/>
            </a:prstGeom>
            <a:noFill/>
            <a:ln w="12700">
              <a:noFill/>
              <a:miter lim="800000"/>
              <a:headEnd/>
              <a:tailEnd/>
            </a:ln>
            <a:effectLst/>
          </p:spPr>
          <p:txBody>
            <a:bodyPr wrap="none" lIns="147638" tIns="73025" rIns="147638" bIns="73025">
              <a:spAutoFit/>
            </a:bodyPr>
            <a:lstStyle/>
            <a:p>
              <a:pPr defTabSz="2301875" eaLnBrk="0" hangingPunct="0"/>
              <a:r>
                <a:rPr lang="en-US" sz="1100" dirty="0">
                  <a:solidFill>
                    <a:srgbClr val="000000"/>
                  </a:solidFill>
                </a:rPr>
                <a:t> Ratio: intensity1 (460nm) / intensity2 (405/35nm)</a:t>
              </a:r>
            </a:p>
          </p:txBody>
        </p:sp>
        <p:sp>
          <p:nvSpPr>
            <p:cNvPr id="86451" name="Line 435"/>
            <p:cNvSpPr>
              <a:spLocks noChangeShapeType="1"/>
            </p:cNvSpPr>
            <p:nvPr/>
          </p:nvSpPr>
          <p:spPr bwMode="auto">
            <a:xfrm>
              <a:off x="3995" y="1744"/>
              <a:ext cx="13" cy="236"/>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86452" name="Group 436"/>
            <p:cNvGrpSpPr>
              <a:grpSpLocks/>
            </p:cNvGrpSpPr>
            <p:nvPr/>
          </p:nvGrpSpPr>
          <p:grpSpPr bwMode="auto">
            <a:xfrm>
              <a:off x="3226" y="688"/>
              <a:ext cx="1589" cy="1099"/>
              <a:chOff x="281" y="288"/>
              <a:chExt cx="1785" cy="1249"/>
            </a:xfrm>
          </p:grpSpPr>
          <p:pic>
            <p:nvPicPr>
              <p:cNvPr id="86453" name="Picture 437"/>
              <p:cNvPicPr>
                <a:picLocks noChangeArrowheads="1"/>
              </p:cNvPicPr>
              <p:nvPr/>
            </p:nvPicPr>
            <p:blipFill>
              <a:blip r:embed="rId3" cstate="print"/>
              <a:srcRect/>
              <a:stretch>
                <a:fillRect/>
              </a:stretch>
            </p:blipFill>
            <p:spPr bwMode="auto">
              <a:xfrm>
                <a:off x="336" y="288"/>
                <a:ext cx="1691" cy="1031"/>
              </a:xfrm>
              <a:prstGeom prst="rect">
                <a:avLst/>
              </a:prstGeom>
              <a:noFill/>
              <a:ln w="12700">
                <a:noFill/>
                <a:miter lim="800000"/>
                <a:headEnd/>
                <a:tailEnd/>
              </a:ln>
              <a:effectLst/>
            </p:spPr>
          </p:pic>
          <p:sp>
            <p:nvSpPr>
              <p:cNvPr id="86454" name="Freeform 438"/>
              <p:cNvSpPr>
                <a:spLocks/>
              </p:cNvSpPr>
              <p:nvPr/>
            </p:nvSpPr>
            <p:spPr bwMode="auto">
              <a:xfrm>
                <a:off x="1518" y="596"/>
                <a:ext cx="290" cy="258"/>
              </a:xfrm>
              <a:custGeom>
                <a:avLst/>
                <a:gdLst/>
                <a:ahLst/>
                <a:cxnLst>
                  <a:cxn ang="0">
                    <a:pos x="65" y="20"/>
                  </a:cxn>
                  <a:cxn ang="0">
                    <a:pos x="87" y="12"/>
                  </a:cxn>
                  <a:cxn ang="0">
                    <a:pos x="108" y="6"/>
                  </a:cxn>
                  <a:cxn ang="0">
                    <a:pos x="138" y="0"/>
                  </a:cxn>
                  <a:cxn ang="0">
                    <a:pos x="159" y="0"/>
                  </a:cxn>
                  <a:cxn ang="0">
                    <a:pos x="181" y="12"/>
                  </a:cxn>
                  <a:cxn ang="0">
                    <a:pos x="195" y="33"/>
                  </a:cxn>
                  <a:cxn ang="0">
                    <a:pos x="217" y="45"/>
                  </a:cxn>
                  <a:cxn ang="0">
                    <a:pos x="238" y="66"/>
                  </a:cxn>
                  <a:cxn ang="0">
                    <a:pos x="253" y="86"/>
                  </a:cxn>
                  <a:cxn ang="0">
                    <a:pos x="274" y="105"/>
                  </a:cxn>
                  <a:cxn ang="0">
                    <a:pos x="282" y="125"/>
                  </a:cxn>
                  <a:cxn ang="0">
                    <a:pos x="289" y="144"/>
                  </a:cxn>
                  <a:cxn ang="0">
                    <a:pos x="289" y="165"/>
                  </a:cxn>
                  <a:cxn ang="0">
                    <a:pos x="289" y="185"/>
                  </a:cxn>
                  <a:cxn ang="0">
                    <a:pos x="282" y="204"/>
                  </a:cxn>
                  <a:cxn ang="0">
                    <a:pos x="268" y="224"/>
                  </a:cxn>
                  <a:cxn ang="0">
                    <a:pos x="246" y="231"/>
                  </a:cxn>
                  <a:cxn ang="0">
                    <a:pos x="225" y="244"/>
                  </a:cxn>
                  <a:cxn ang="0">
                    <a:pos x="202" y="251"/>
                  </a:cxn>
                  <a:cxn ang="0">
                    <a:pos x="181" y="257"/>
                  </a:cxn>
                  <a:cxn ang="0">
                    <a:pos x="159" y="257"/>
                  </a:cxn>
                  <a:cxn ang="0">
                    <a:pos x="138" y="257"/>
                  </a:cxn>
                  <a:cxn ang="0">
                    <a:pos x="116" y="257"/>
                  </a:cxn>
                  <a:cxn ang="0">
                    <a:pos x="94" y="251"/>
                  </a:cxn>
                  <a:cxn ang="0">
                    <a:pos x="72" y="237"/>
                  </a:cxn>
                  <a:cxn ang="0">
                    <a:pos x="58" y="218"/>
                  </a:cxn>
                  <a:cxn ang="0">
                    <a:pos x="36" y="198"/>
                  </a:cxn>
                  <a:cxn ang="0">
                    <a:pos x="21" y="178"/>
                  </a:cxn>
                  <a:cxn ang="0">
                    <a:pos x="8" y="158"/>
                  </a:cxn>
                  <a:cxn ang="0">
                    <a:pos x="0" y="138"/>
                  </a:cxn>
                  <a:cxn ang="0">
                    <a:pos x="0" y="119"/>
                  </a:cxn>
                  <a:cxn ang="0">
                    <a:pos x="0" y="99"/>
                  </a:cxn>
                  <a:cxn ang="0">
                    <a:pos x="0" y="78"/>
                  </a:cxn>
                  <a:cxn ang="0">
                    <a:pos x="15" y="59"/>
                  </a:cxn>
                  <a:cxn ang="0">
                    <a:pos x="36" y="45"/>
                  </a:cxn>
                  <a:cxn ang="0">
                    <a:pos x="51" y="26"/>
                  </a:cxn>
                  <a:cxn ang="0">
                    <a:pos x="72" y="20"/>
                  </a:cxn>
                  <a:cxn ang="0">
                    <a:pos x="65" y="20"/>
                  </a:cxn>
                </a:cxnLst>
                <a:rect l="0" t="0" r="r" b="b"/>
                <a:pathLst>
                  <a:path w="290" h="258">
                    <a:moveTo>
                      <a:pt x="65" y="20"/>
                    </a:moveTo>
                    <a:lnTo>
                      <a:pt x="87" y="12"/>
                    </a:lnTo>
                    <a:lnTo>
                      <a:pt x="108" y="6"/>
                    </a:lnTo>
                    <a:lnTo>
                      <a:pt x="138" y="0"/>
                    </a:lnTo>
                    <a:lnTo>
                      <a:pt x="159" y="0"/>
                    </a:lnTo>
                    <a:lnTo>
                      <a:pt x="181" y="12"/>
                    </a:lnTo>
                    <a:lnTo>
                      <a:pt x="195" y="33"/>
                    </a:lnTo>
                    <a:lnTo>
                      <a:pt x="217" y="45"/>
                    </a:lnTo>
                    <a:lnTo>
                      <a:pt x="238" y="66"/>
                    </a:lnTo>
                    <a:lnTo>
                      <a:pt x="253" y="86"/>
                    </a:lnTo>
                    <a:lnTo>
                      <a:pt x="274" y="105"/>
                    </a:lnTo>
                    <a:lnTo>
                      <a:pt x="282" y="125"/>
                    </a:lnTo>
                    <a:lnTo>
                      <a:pt x="289" y="144"/>
                    </a:lnTo>
                    <a:lnTo>
                      <a:pt x="289" y="165"/>
                    </a:lnTo>
                    <a:lnTo>
                      <a:pt x="289" y="185"/>
                    </a:lnTo>
                    <a:lnTo>
                      <a:pt x="282" y="204"/>
                    </a:lnTo>
                    <a:lnTo>
                      <a:pt x="268" y="224"/>
                    </a:lnTo>
                    <a:lnTo>
                      <a:pt x="246" y="231"/>
                    </a:lnTo>
                    <a:lnTo>
                      <a:pt x="225" y="244"/>
                    </a:lnTo>
                    <a:lnTo>
                      <a:pt x="202" y="251"/>
                    </a:lnTo>
                    <a:lnTo>
                      <a:pt x="181" y="257"/>
                    </a:lnTo>
                    <a:lnTo>
                      <a:pt x="159" y="257"/>
                    </a:lnTo>
                    <a:lnTo>
                      <a:pt x="138" y="257"/>
                    </a:lnTo>
                    <a:lnTo>
                      <a:pt x="116" y="257"/>
                    </a:lnTo>
                    <a:lnTo>
                      <a:pt x="94" y="251"/>
                    </a:lnTo>
                    <a:lnTo>
                      <a:pt x="72" y="237"/>
                    </a:lnTo>
                    <a:lnTo>
                      <a:pt x="58" y="218"/>
                    </a:lnTo>
                    <a:lnTo>
                      <a:pt x="36" y="198"/>
                    </a:lnTo>
                    <a:lnTo>
                      <a:pt x="21" y="178"/>
                    </a:lnTo>
                    <a:lnTo>
                      <a:pt x="8" y="158"/>
                    </a:lnTo>
                    <a:lnTo>
                      <a:pt x="0" y="138"/>
                    </a:lnTo>
                    <a:lnTo>
                      <a:pt x="0" y="119"/>
                    </a:lnTo>
                    <a:lnTo>
                      <a:pt x="0" y="99"/>
                    </a:lnTo>
                    <a:lnTo>
                      <a:pt x="0" y="78"/>
                    </a:lnTo>
                    <a:lnTo>
                      <a:pt x="15" y="59"/>
                    </a:lnTo>
                    <a:lnTo>
                      <a:pt x="36" y="45"/>
                    </a:lnTo>
                    <a:lnTo>
                      <a:pt x="51" y="26"/>
                    </a:lnTo>
                    <a:lnTo>
                      <a:pt x="72" y="20"/>
                    </a:lnTo>
                    <a:lnTo>
                      <a:pt x="65" y="20"/>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55" name="Freeform 439"/>
              <p:cNvSpPr>
                <a:spLocks/>
              </p:cNvSpPr>
              <p:nvPr/>
            </p:nvSpPr>
            <p:spPr bwMode="auto">
              <a:xfrm>
                <a:off x="662" y="662"/>
                <a:ext cx="275" cy="206"/>
              </a:xfrm>
              <a:custGeom>
                <a:avLst/>
                <a:gdLst/>
                <a:ahLst/>
                <a:cxnLst>
                  <a:cxn ang="0">
                    <a:pos x="14" y="0"/>
                  </a:cxn>
                  <a:cxn ang="0">
                    <a:pos x="36" y="0"/>
                  </a:cxn>
                  <a:cxn ang="0">
                    <a:pos x="58" y="0"/>
                  </a:cxn>
                  <a:cxn ang="0">
                    <a:pos x="79" y="0"/>
                  </a:cxn>
                  <a:cxn ang="0">
                    <a:pos x="100" y="0"/>
                  </a:cxn>
                  <a:cxn ang="0">
                    <a:pos x="122" y="0"/>
                  </a:cxn>
                  <a:cxn ang="0">
                    <a:pos x="144" y="0"/>
                  </a:cxn>
                  <a:cxn ang="0">
                    <a:pos x="166" y="0"/>
                  </a:cxn>
                  <a:cxn ang="0">
                    <a:pos x="187" y="0"/>
                  </a:cxn>
                  <a:cxn ang="0">
                    <a:pos x="216" y="6"/>
                  </a:cxn>
                  <a:cxn ang="0">
                    <a:pos x="238" y="12"/>
                  </a:cxn>
                  <a:cxn ang="0">
                    <a:pos x="245" y="33"/>
                  </a:cxn>
                  <a:cxn ang="0">
                    <a:pos x="259" y="53"/>
                  </a:cxn>
                  <a:cxn ang="0">
                    <a:pos x="266" y="72"/>
                  </a:cxn>
                  <a:cxn ang="0">
                    <a:pos x="274" y="92"/>
                  </a:cxn>
                  <a:cxn ang="0">
                    <a:pos x="274" y="112"/>
                  </a:cxn>
                  <a:cxn ang="0">
                    <a:pos x="274" y="133"/>
                  </a:cxn>
                  <a:cxn ang="0">
                    <a:pos x="274" y="152"/>
                  </a:cxn>
                  <a:cxn ang="0">
                    <a:pos x="253" y="166"/>
                  </a:cxn>
                  <a:cxn ang="0">
                    <a:pos x="238" y="185"/>
                  </a:cxn>
                  <a:cxn ang="0">
                    <a:pos x="216" y="192"/>
                  </a:cxn>
                  <a:cxn ang="0">
                    <a:pos x="194" y="199"/>
                  </a:cxn>
                  <a:cxn ang="0">
                    <a:pos x="173" y="205"/>
                  </a:cxn>
                  <a:cxn ang="0">
                    <a:pos x="151" y="205"/>
                  </a:cxn>
                  <a:cxn ang="0">
                    <a:pos x="130" y="205"/>
                  </a:cxn>
                  <a:cxn ang="0">
                    <a:pos x="108" y="199"/>
                  </a:cxn>
                  <a:cxn ang="0">
                    <a:pos x="86" y="178"/>
                  </a:cxn>
                  <a:cxn ang="0">
                    <a:pos x="64" y="166"/>
                  </a:cxn>
                  <a:cxn ang="0">
                    <a:pos x="43" y="152"/>
                  </a:cxn>
                  <a:cxn ang="0">
                    <a:pos x="21" y="133"/>
                  </a:cxn>
                  <a:cxn ang="0">
                    <a:pos x="14" y="112"/>
                  </a:cxn>
                  <a:cxn ang="0">
                    <a:pos x="7" y="92"/>
                  </a:cxn>
                  <a:cxn ang="0">
                    <a:pos x="0" y="72"/>
                  </a:cxn>
                  <a:cxn ang="0">
                    <a:pos x="0" y="53"/>
                  </a:cxn>
                  <a:cxn ang="0">
                    <a:pos x="7" y="33"/>
                  </a:cxn>
                  <a:cxn ang="0">
                    <a:pos x="21" y="12"/>
                  </a:cxn>
                  <a:cxn ang="0">
                    <a:pos x="14" y="0"/>
                  </a:cxn>
                </a:cxnLst>
                <a:rect l="0" t="0" r="r" b="b"/>
                <a:pathLst>
                  <a:path w="275" h="206">
                    <a:moveTo>
                      <a:pt x="14" y="0"/>
                    </a:moveTo>
                    <a:lnTo>
                      <a:pt x="36" y="0"/>
                    </a:lnTo>
                    <a:lnTo>
                      <a:pt x="58" y="0"/>
                    </a:lnTo>
                    <a:lnTo>
                      <a:pt x="79" y="0"/>
                    </a:lnTo>
                    <a:lnTo>
                      <a:pt x="100" y="0"/>
                    </a:lnTo>
                    <a:lnTo>
                      <a:pt x="122" y="0"/>
                    </a:lnTo>
                    <a:lnTo>
                      <a:pt x="144" y="0"/>
                    </a:lnTo>
                    <a:lnTo>
                      <a:pt x="166" y="0"/>
                    </a:lnTo>
                    <a:lnTo>
                      <a:pt x="187" y="0"/>
                    </a:lnTo>
                    <a:lnTo>
                      <a:pt x="216" y="6"/>
                    </a:lnTo>
                    <a:lnTo>
                      <a:pt x="238" y="12"/>
                    </a:lnTo>
                    <a:lnTo>
                      <a:pt x="245" y="33"/>
                    </a:lnTo>
                    <a:lnTo>
                      <a:pt x="259" y="53"/>
                    </a:lnTo>
                    <a:lnTo>
                      <a:pt x="266" y="72"/>
                    </a:lnTo>
                    <a:lnTo>
                      <a:pt x="274" y="92"/>
                    </a:lnTo>
                    <a:lnTo>
                      <a:pt x="274" y="112"/>
                    </a:lnTo>
                    <a:lnTo>
                      <a:pt x="274" y="133"/>
                    </a:lnTo>
                    <a:lnTo>
                      <a:pt x="274" y="152"/>
                    </a:lnTo>
                    <a:lnTo>
                      <a:pt x="253" y="166"/>
                    </a:lnTo>
                    <a:lnTo>
                      <a:pt x="238" y="185"/>
                    </a:lnTo>
                    <a:lnTo>
                      <a:pt x="216" y="192"/>
                    </a:lnTo>
                    <a:lnTo>
                      <a:pt x="194" y="199"/>
                    </a:lnTo>
                    <a:lnTo>
                      <a:pt x="173" y="205"/>
                    </a:lnTo>
                    <a:lnTo>
                      <a:pt x="151" y="205"/>
                    </a:lnTo>
                    <a:lnTo>
                      <a:pt x="130" y="205"/>
                    </a:lnTo>
                    <a:lnTo>
                      <a:pt x="108" y="199"/>
                    </a:lnTo>
                    <a:lnTo>
                      <a:pt x="86" y="178"/>
                    </a:lnTo>
                    <a:lnTo>
                      <a:pt x="64" y="166"/>
                    </a:lnTo>
                    <a:lnTo>
                      <a:pt x="43" y="152"/>
                    </a:lnTo>
                    <a:lnTo>
                      <a:pt x="21" y="133"/>
                    </a:lnTo>
                    <a:lnTo>
                      <a:pt x="14" y="112"/>
                    </a:lnTo>
                    <a:lnTo>
                      <a:pt x="7" y="92"/>
                    </a:lnTo>
                    <a:lnTo>
                      <a:pt x="0" y="72"/>
                    </a:lnTo>
                    <a:lnTo>
                      <a:pt x="0" y="53"/>
                    </a:lnTo>
                    <a:lnTo>
                      <a:pt x="7" y="33"/>
                    </a:lnTo>
                    <a:lnTo>
                      <a:pt x="21" y="12"/>
                    </a:lnTo>
                    <a:lnTo>
                      <a:pt x="14" y="0"/>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56" name="Freeform 440"/>
              <p:cNvSpPr>
                <a:spLocks/>
              </p:cNvSpPr>
              <p:nvPr/>
            </p:nvSpPr>
            <p:spPr bwMode="auto">
              <a:xfrm>
                <a:off x="1287" y="913"/>
                <a:ext cx="232" cy="345"/>
              </a:xfrm>
              <a:custGeom>
                <a:avLst/>
                <a:gdLst/>
                <a:ahLst/>
                <a:cxnLst>
                  <a:cxn ang="0">
                    <a:pos x="15" y="72"/>
                  </a:cxn>
                  <a:cxn ang="0">
                    <a:pos x="15" y="53"/>
                  </a:cxn>
                  <a:cxn ang="0">
                    <a:pos x="23" y="33"/>
                  </a:cxn>
                  <a:cxn ang="0">
                    <a:pos x="44" y="20"/>
                  </a:cxn>
                  <a:cxn ang="0">
                    <a:pos x="65" y="6"/>
                  </a:cxn>
                  <a:cxn ang="0">
                    <a:pos x="87" y="6"/>
                  </a:cxn>
                  <a:cxn ang="0">
                    <a:pos x="108" y="0"/>
                  </a:cxn>
                  <a:cxn ang="0">
                    <a:pos x="131" y="0"/>
                  </a:cxn>
                  <a:cxn ang="0">
                    <a:pos x="152" y="0"/>
                  </a:cxn>
                  <a:cxn ang="0">
                    <a:pos x="174" y="0"/>
                  </a:cxn>
                  <a:cxn ang="0">
                    <a:pos x="195" y="0"/>
                  </a:cxn>
                  <a:cxn ang="0">
                    <a:pos x="203" y="20"/>
                  </a:cxn>
                  <a:cxn ang="0">
                    <a:pos x="216" y="39"/>
                  </a:cxn>
                  <a:cxn ang="0">
                    <a:pos x="224" y="59"/>
                  </a:cxn>
                  <a:cxn ang="0">
                    <a:pos x="224" y="80"/>
                  </a:cxn>
                  <a:cxn ang="0">
                    <a:pos x="231" y="99"/>
                  </a:cxn>
                  <a:cxn ang="0">
                    <a:pos x="231" y="119"/>
                  </a:cxn>
                  <a:cxn ang="0">
                    <a:pos x="231" y="138"/>
                  </a:cxn>
                  <a:cxn ang="0">
                    <a:pos x="231" y="158"/>
                  </a:cxn>
                  <a:cxn ang="0">
                    <a:pos x="224" y="179"/>
                  </a:cxn>
                  <a:cxn ang="0">
                    <a:pos x="216" y="198"/>
                  </a:cxn>
                  <a:cxn ang="0">
                    <a:pos x="210" y="218"/>
                  </a:cxn>
                  <a:cxn ang="0">
                    <a:pos x="203" y="238"/>
                  </a:cxn>
                  <a:cxn ang="0">
                    <a:pos x="195" y="257"/>
                  </a:cxn>
                  <a:cxn ang="0">
                    <a:pos x="195" y="278"/>
                  </a:cxn>
                  <a:cxn ang="0">
                    <a:pos x="188" y="298"/>
                  </a:cxn>
                  <a:cxn ang="0">
                    <a:pos x="180" y="317"/>
                  </a:cxn>
                  <a:cxn ang="0">
                    <a:pos x="159" y="331"/>
                  </a:cxn>
                  <a:cxn ang="0">
                    <a:pos x="137" y="344"/>
                  </a:cxn>
                  <a:cxn ang="0">
                    <a:pos x="116" y="344"/>
                  </a:cxn>
                  <a:cxn ang="0">
                    <a:pos x="95" y="344"/>
                  </a:cxn>
                  <a:cxn ang="0">
                    <a:pos x="72" y="323"/>
                  </a:cxn>
                  <a:cxn ang="0">
                    <a:pos x="59" y="304"/>
                  </a:cxn>
                  <a:cxn ang="0">
                    <a:pos x="51" y="284"/>
                  </a:cxn>
                  <a:cxn ang="0">
                    <a:pos x="44" y="264"/>
                  </a:cxn>
                  <a:cxn ang="0">
                    <a:pos x="36" y="245"/>
                  </a:cxn>
                  <a:cxn ang="0">
                    <a:pos x="29" y="224"/>
                  </a:cxn>
                  <a:cxn ang="0">
                    <a:pos x="23" y="205"/>
                  </a:cxn>
                  <a:cxn ang="0">
                    <a:pos x="8" y="185"/>
                  </a:cxn>
                  <a:cxn ang="0">
                    <a:pos x="0" y="165"/>
                  </a:cxn>
                  <a:cxn ang="0">
                    <a:pos x="0" y="146"/>
                  </a:cxn>
                  <a:cxn ang="0">
                    <a:pos x="0" y="125"/>
                  </a:cxn>
                  <a:cxn ang="0">
                    <a:pos x="0" y="105"/>
                  </a:cxn>
                  <a:cxn ang="0">
                    <a:pos x="0" y="86"/>
                  </a:cxn>
                  <a:cxn ang="0">
                    <a:pos x="23" y="66"/>
                  </a:cxn>
                  <a:cxn ang="0">
                    <a:pos x="23" y="46"/>
                  </a:cxn>
                  <a:cxn ang="0">
                    <a:pos x="15" y="72"/>
                  </a:cxn>
                </a:cxnLst>
                <a:rect l="0" t="0" r="r" b="b"/>
                <a:pathLst>
                  <a:path w="232" h="345">
                    <a:moveTo>
                      <a:pt x="15" y="72"/>
                    </a:moveTo>
                    <a:lnTo>
                      <a:pt x="15" y="53"/>
                    </a:lnTo>
                    <a:lnTo>
                      <a:pt x="23" y="33"/>
                    </a:lnTo>
                    <a:lnTo>
                      <a:pt x="44" y="20"/>
                    </a:lnTo>
                    <a:lnTo>
                      <a:pt x="65" y="6"/>
                    </a:lnTo>
                    <a:lnTo>
                      <a:pt x="87" y="6"/>
                    </a:lnTo>
                    <a:lnTo>
                      <a:pt x="108" y="0"/>
                    </a:lnTo>
                    <a:lnTo>
                      <a:pt x="131" y="0"/>
                    </a:lnTo>
                    <a:lnTo>
                      <a:pt x="152" y="0"/>
                    </a:lnTo>
                    <a:lnTo>
                      <a:pt x="174" y="0"/>
                    </a:lnTo>
                    <a:lnTo>
                      <a:pt x="195" y="0"/>
                    </a:lnTo>
                    <a:lnTo>
                      <a:pt x="203" y="20"/>
                    </a:lnTo>
                    <a:lnTo>
                      <a:pt x="216" y="39"/>
                    </a:lnTo>
                    <a:lnTo>
                      <a:pt x="224" y="59"/>
                    </a:lnTo>
                    <a:lnTo>
                      <a:pt x="224" y="80"/>
                    </a:lnTo>
                    <a:lnTo>
                      <a:pt x="231" y="99"/>
                    </a:lnTo>
                    <a:lnTo>
                      <a:pt x="231" y="119"/>
                    </a:lnTo>
                    <a:lnTo>
                      <a:pt x="231" y="138"/>
                    </a:lnTo>
                    <a:lnTo>
                      <a:pt x="231" y="158"/>
                    </a:lnTo>
                    <a:lnTo>
                      <a:pt x="224" y="179"/>
                    </a:lnTo>
                    <a:lnTo>
                      <a:pt x="216" y="198"/>
                    </a:lnTo>
                    <a:lnTo>
                      <a:pt x="210" y="218"/>
                    </a:lnTo>
                    <a:lnTo>
                      <a:pt x="203" y="238"/>
                    </a:lnTo>
                    <a:lnTo>
                      <a:pt x="195" y="257"/>
                    </a:lnTo>
                    <a:lnTo>
                      <a:pt x="195" y="278"/>
                    </a:lnTo>
                    <a:lnTo>
                      <a:pt x="188" y="298"/>
                    </a:lnTo>
                    <a:lnTo>
                      <a:pt x="180" y="317"/>
                    </a:lnTo>
                    <a:lnTo>
                      <a:pt x="159" y="331"/>
                    </a:lnTo>
                    <a:lnTo>
                      <a:pt x="137" y="344"/>
                    </a:lnTo>
                    <a:lnTo>
                      <a:pt x="116" y="344"/>
                    </a:lnTo>
                    <a:lnTo>
                      <a:pt x="95" y="344"/>
                    </a:lnTo>
                    <a:lnTo>
                      <a:pt x="72" y="323"/>
                    </a:lnTo>
                    <a:lnTo>
                      <a:pt x="59" y="304"/>
                    </a:lnTo>
                    <a:lnTo>
                      <a:pt x="51" y="284"/>
                    </a:lnTo>
                    <a:lnTo>
                      <a:pt x="44" y="264"/>
                    </a:lnTo>
                    <a:lnTo>
                      <a:pt x="36" y="245"/>
                    </a:lnTo>
                    <a:lnTo>
                      <a:pt x="29" y="224"/>
                    </a:lnTo>
                    <a:lnTo>
                      <a:pt x="23" y="205"/>
                    </a:lnTo>
                    <a:lnTo>
                      <a:pt x="8" y="185"/>
                    </a:lnTo>
                    <a:lnTo>
                      <a:pt x="0" y="165"/>
                    </a:lnTo>
                    <a:lnTo>
                      <a:pt x="0" y="146"/>
                    </a:lnTo>
                    <a:lnTo>
                      <a:pt x="0" y="125"/>
                    </a:lnTo>
                    <a:lnTo>
                      <a:pt x="0" y="105"/>
                    </a:lnTo>
                    <a:lnTo>
                      <a:pt x="0" y="86"/>
                    </a:lnTo>
                    <a:lnTo>
                      <a:pt x="23" y="66"/>
                    </a:lnTo>
                    <a:lnTo>
                      <a:pt x="23" y="46"/>
                    </a:lnTo>
                    <a:lnTo>
                      <a:pt x="15" y="72"/>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57" name="Freeform 441"/>
              <p:cNvSpPr>
                <a:spLocks/>
              </p:cNvSpPr>
              <p:nvPr/>
            </p:nvSpPr>
            <p:spPr bwMode="auto">
              <a:xfrm>
                <a:off x="472" y="940"/>
                <a:ext cx="211" cy="285"/>
              </a:xfrm>
              <a:custGeom>
                <a:avLst/>
                <a:gdLst/>
                <a:ahLst/>
                <a:cxnLst>
                  <a:cxn ang="0">
                    <a:pos x="0" y="126"/>
                  </a:cxn>
                  <a:cxn ang="0">
                    <a:pos x="0" y="106"/>
                  </a:cxn>
                  <a:cxn ang="0">
                    <a:pos x="8" y="86"/>
                  </a:cxn>
                  <a:cxn ang="0">
                    <a:pos x="23" y="66"/>
                  </a:cxn>
                  <a:cxn ang="0">
                    <a:pos x="29" y="46"/>
                  </a:cxn>
                  <a:cxn ang="0">
                    <a:pos x="44" y="27"/>
                  </a:cxn>
                  <a:cxn ang="0">
                    <a:pos x="65" y="20"/>
                  </a:cxn>
                  <a:cxn ang="0">
                    <a:pos x="87" y="13"/>
                  </a:cxn>
                  <a:cxn ang="0">
                    <a:pos x="108" y="7"/>
                  </a:cxn>
                  <a:cxn ang="0">
                    <a:pos x="131" y="0"/>
                  </a:cxn>
                  <a:cxn ang="0">
                    <a:pos x="152" y="0"/>
                  </a:cxn>
                  <a:cxn ang="0">
                    <a:pos x="174" y="7"/>
                  </a:cxn>
                  <a:cxn ang="0">
                    <a:pos x="195" y="20"/>
                  </a:cxn>
                  <a:cxn ang="0">
                    <a:pos x="203" y="40"/>
                  </a:cxn>
                  <a:cxn ang="0">
                    <a:pos x="203" y="60"/>
                  </a:cxn>
                  <a:cxn ang="0">
                    <a:pos x="210" y="80"/>
                  </a:cxn>
                  <a:cxn ang="0">
                    <a:pos x="210" y="99"/>
                  </a:cxn>
                  <a:cxn ang="0">
                    <a:pos x="195" y="119"/>
                  </a:cxn>
                  <a:cxn ang="0">
                    <a:pos x="181" y="139"/>
                  </a:cxn>
                  <a:cxn ang="0">
                    <a:pos x="167" y="159"/>
                  </a:cxn>
                  <a:cxn ang="0">
                    <a:pos x="159" y="179"/>
                  </a:cxn>
                  <a:cxn ang="0">
                    <a:pos x="152" y="198"/>
                  </a:cxn>
                  <a:cxn ang="0">
                    <a:pos x="152" y="218"/>
                  </a:cxn>
                  <a:cxn ang="0">
                    <a:pos x="145" y="239"/>
                  </a:cxn>
                  <a:cxn ang="0">
                    <a:pos x="138" y="258"/>
                  </a:cxn>
                  <a:cxn ang="0">
                    <a:pos x="116" y="272"/>
                  </a:cxn>
                  <a:cxn ang="0">
                    <a:pos x="95" y="284"/>
                  </a:cxn>
                  <a:cxn ang="0">
                    <a:pos x="72" y="284"/>
                  </a:cxn>
                  <a:cxn ang="0">
                    <a:pos x="51" y="284"/>
                  </a:cxn>
                  <a:cxn ang="0">
                    <a:pos x="36" y="264"/>
                  </a:cxn>
                  <a:cxn ang="0">
                    <a:pos x="23" y="245"/>
                  </a:cxn>
                  <a:cxn ang="0">
                    <a:pos x="15" y="225"/>
                  </a:cxn>
                  <a:cxn ang="0">
                    <a:pos x="15" y="206"/>
                  </a:cxn>
                  <a:cxn ang="0">
                    <a:pos x="8" y="185"/>
                  </a:cxn>
                  <a:cxn ang="0">
                    <a:pos x="8" y="165"/>
                  </a:cxn>
                  <a:cxn ang="0">
                    <a:pos x="8" y="146"/>
                  </a:cxn>
                  <a:cxn ang="0">
                    <a:pos x="0" y="126"/>
                  </a:cxn>
                  <a:cxn ang="0">
                    <a:pos x="0" y="126"/>
                  </a:cxn>
                </a:cxnLst>
                <a:rect l="0" t="0" r="r" b="b"/>
                <a:pathLst>
                  <a:path w="211" h="285">
                    <a:moveTo>
                      <a:pt x="0" y="126"/>
                    </a:moveTo>
                    <a:lnTo>
                      <a:pt x="0" y="106"/>
                    </a:lnTo>
                    <a:lnTo>
                      <a:pt x="8" y="86"/>
                    </a:lnTo>
                    <a:lnTo>
                      <a:pt x="23" y="66"/>
                    </a:lnTo>
                    <a:lnTo>
                      <a:pt x="29" y="46"/>
                    </a:lnTo>
                    <a:lnTo>
                      <a:pt x="44" y="27"/>
                    </a:lnTo>
                    <a:lnTo>
                      <a:pt x="65" y="20"/>
                    </a:lnTo>
                    <a:lnTo>
                      <a:pt x="87" y="13"/>
                    </a:lnTo>
                    <a:lnTo>
                      <a:pt x="108" y="7"/>
                    </a:lnTo>
                    <a:lnTo>
                      <a:pt x="131" y="0"/>
                    </a:lnTo>
                    <a:lnTo>
                      <a:pt x="152" y="0"/>
                    </a:lnTo>
                    <a:lnTo>
                      <a:pt x="174" y="7"/>
                    </a:lnTo>
                    <a:lnTo>
                      <a:pt x="195" y="20"/>
                    </a:lnTo>
                    <a:lnTo>
                      <a:pt x="203" y="40"/>
                    </a:lnTo>
                    <a:lnTo>
                      <a:pt x="203" y="60"/>
                    </a:lnTo>
                    <a:lnTo>
                      <a:pt x="210" y="80"/>
                    </a:lnTo>
                    <a:lnTo>
                      <a:pt x="210" y="99"/>
                    </a:lnTo>
                    <a:lnTo>
                      <a:pt x="195" y="119"/>
                    </a:lnTo>
                    <a:lnTo>
                      <a:pt x="181" y="139"/>
                    </a:lnTo>
                    <a:lnTo>
                      <a:pt x="167" y="159"/>
                    </a:lnTo>
                    <a:lnTo>
                      <a:pt x="159" y="179"/>
                    </a:lnTo>
                    <a:lnTo>
                      <a:pt x="152" y="198"/>
                    </a:lnTo>
                    <a:lnTo>
                      <a:pt x="152" y="218"/>
                    </a:lnTo>
                    <a:lnTo>
                      <a:pt x="145" y="239"/>
                    </a:lnTo>
                    <a:lnTo>
                      <a:pt x="138" y="258"/>
                    </a:lnTo>
                    <a:lnTo>
                      <a:pt x="116" y="272"/>
                    </a:lnTo>
                    <a:lnTo>
                      <a:pt x="95" y="284"/>
                    </a:lnTo>
                    <a:lnTo>
                      <a:pt x="72" y="284"/>
                    </a:lnTo>
                    <a:lnTo>
                      <a:pt x="51" y="284"/>
                    </a:lnTo>
                    <a:lnTo>
                      <a:pt x="36" y="264"/>
                    </a:lnTo>
                    <a:lnTo>
                      <a:pt x="23" y="245"/>
                    </a:lnTo>
                    <a:lnTo>
                      <a:pt x="15" y="225"/>
                    </a:lnTo>
                    <a:lnTo>
                      <a:pt x="15" y="206"/>
                    </a:lnTo>
                    <a:lnTo>
                      <a:pt x="8" y="185"/>
                    </a:lnTo>
                    <a:lnTo>
                      <a:pt x="8" y="165"/>
                    </a:lnTo>
                    <a:lnTo>
                      <a:pt x="8" y="146"/>
                    </a:lnTo>
                    <a:lnTo>
                      <a:pt x="0" y="126"/>
                    </a:lnTo>
                    <a:lnTo>
                      <a:pt x="0" y="126"/>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58" name="Freeform 442"/>
              <p:cNvSpPr>
                <a:spLocks/>
              </p:cNvSpPr>
              <p:nvPr/>
            </p:nvSpPr>
            <p:spPr bwMode="auto">
              <a:xfrm>
                <a:off x="1626" y="293"/>
                <a:ext cx="347" cy="166"/>
              </a:xfrm>
              <a:custGeom>
                <a:avLst/>
                <a:gdLst/>
                <a:ahLst/>
                <a:cxnLst>
                  <a:cxn ang="0">
                    <a:pos x="130" y="7"/>
                  </a:cxn>
                  <a:cxn ang="0">
                    <a:pos x="108" y="7"/>
                  </a:cxn>
                  <a:cxn ang="0">
                    <a:pos x="87" y="7"/>
                  </a:cxn>
                  <a:cxn ang="0">
                    <a:pos x="65" y="7"/>
                  </a:cxn>
                  <a:cxn ang="0">
                    <a:pos x="44" y="13"/>
                  </a:cxn>
                  <a:cxn ang="0">
                    <a:pos x="21" y="13"/>
                  </a:cxn>
                  <a:cxn ang="0">
                    <a:pos x="15" y="33"/>
                  </a:cxn>
                  <a:cxn ang="0">
                    <a:pos x="8" y="53"/>
                  </a:cxn>
                  <a:cxn ang="0">
                    <a:pos x="0" y="73"/>
                  </a:cxn>
                  <a:cxn ang="0">
                    <a:pos x="0" y="93"/>
                  </a:cxn>
                  <a:cxn ang="0">
                    <a:pos x="0" y="112"/>
                  </a:cxn>
                  <a:cxn ang="0">
                    <a:pos x="8" y="132"/>
                  </a:cxn>
                  <a:cxn ang="0">
                    <a:pos x="29" y="145"/>
                  </a:cxn>
                  <a:cxn ang="0">
                    <a:pos x="51" y="152"/>
                  </a:cxn>
                  <a:cxn ang="0">
                    <a:pos x="72" y="159"/>
                  </a:cxn>
                  <a:cxn ang="0">
                    <a:pos x="94" y="165"/>
                  </a:cxn>
                  <a:cxn ang="0">
                    <a:pos x="116" y="165"/>
                  </a:cxn>
                  <a:cxn ang="0">
                    <a:pos x="137" y="165"/>
                  </a:cxn>
                  <a:cxn ang="0">
                    <a:pos x="159" y="165"/>
                  </a:cxn>
                  <a:cxn ang="0">
                    <a:pos x="180" y="165"/>
                  </a:cxn>
                  <a:cxn ang="0">
                    <a:pos x="202" y="165"/>
                  </a:cxn>
                  <a:cxn ang="0">
                    <a:pos x="224" y="165"/>
                  </a:cxn>
                  <a:cxn ang="0">
                    <a:pos x="246" y="165"/>
                  </a:cxn>
                  <a:cxn ang="0">
                    <a:pos x="267" y="165"/>
                  </a:cxn>
                  <a:cxn ang="0">
                    <a:pos x="289" y="165"/>
                  </a:cxn>
                  <a:cxn ang="0">
                    <a:pos x="310" y="165"/>
                  </a:cxn>
                  <a:cxn ang="0">
                    <a:pos x="332" y="165"/>
                  </a:cxn>
                  <a:cxn ang="0">
                    <a:pos x="346" y="145"/>
                  </a:cxn>
                  <a:cxn ang="0">
                    <a:pos x="346" y="126"/>
                  </a:cxn>
                  <a:cxn ang="0">
                    <a:pos x="346" y="106"/>
                  </a:cxn>
                  <a:cxn ang="0">
                    <a:pos x="346" y="86"/>
                  </a:cxn>
                  <a:cxn ang="0">
                    <a:pos x="339" y="66"/>
                  </a:cxn>
                  <a:cxn ang="0">
                    <a:pos x="318" y="53"/>
                  </a:cxn>
                  <a:cxn ang="0">
                    <a:pos x="296" y="33"/>
                  </a:cxn>
                  <a:cxn ang="0">
                    <a:pos x="274" y="20"/>
                  </a:cxn>
                  <a:cxn ang="0">
                    <a:pos x="252" y="13"/>
                  </a:cxn>
                  <a:cxn ang="0">
                    <a:pos x="231" y="7"/>
                  </a:cxn>
                  <a:cxn ang="0">
                    <a:pos x="210" y="0"/>
                  </a:cxn>
                  <a:cxn ang="0">
                    <a:pos x="188" y="0"/>
                  </a:cxn>
                  <a:cxn ang="0">
                    <a:pos x="166" y="0"/>
                  </a:cxn>
                  <a:cxn ang="0">
                    <a:pos x="144" y="0"/>
                  </a:cxn>
                  <a:cxn ang="0">
                    <a:pos x="123" y="0"/>
                  </a:cxn>
                  <a:cxn ang="0">
                    <a:pos x="101" y="0"/>
                  </a:cxn>
                  <a:cxn ang="0">
                    <a:pos x="130" y="7"/>
                  </a:cxn>
                </a:cxnLst>
                <a:rect l="0" t="0" r="r" b="b"/>
                <a:pathLst>
                  <a:path w="347" h="166">
                    <a:moveTo>
                      <a:pt x="130" y="7"/>
                    </a:moveTo>
                    <a:lnTo>
                      <a:pt x="108" y="7"/>
                    </a:lnTo>
                    <a:lnTo>
                      <a:pt x="87" y="7"/>
                    </a:lnTo>
                    <a:lnTo>
                      <a:pt x="65" y="7"/>
                    </a:lnTo>
                    <a:lnTo>
                      <a:pt x="44" y="13"/>
                    </a:lnTo>
                    <a:lnTo>
                      <a:pt x="21" y="13"/>
                    </a:lnTo>
                    <a:lnTo>
                      <a:pt x="15" y="33"/>
                    </a:lnTo>
                    <a:lnTo>
                      <a:pt x="8" y="53"/>
                    </a:lnTo>
                    <a:lnTo>
                      <a:pt x="0" y="73"/>
                    </a:lnTo>
                    <a:lnTo>
                      <a:pt x="0" y="93"/>
                    </a:lnTo>
                    <a:lnTo>
                      <a:pt x="0" y="112"/>
                    </a:lnTo>
                    <a:lnTo>
                      <a:pt x="8" y="132"/>
                    </a:lnTo>
                    <a:lnTo>
                      <a:pt x="29" y="145"/>
                    </a:lnTo>
                    <a:lnTo>
                      <a:pt x="51" y="152"/>
                    </a:lnTo>
                    <a:lnTo>
                      <a:pt x="72" y="159"/>
                    </a:lnTo>
                    <a:lnTo>
                      <a:pt x="94" y="165"/>
                    </a:lnTo>
                    <a:lnTo>
                      <a:pt x="116" y="165"/>
                    </a:lnTo>
                    <a:lnTo>
                      <a:pt x="137" y="165"/>
                    </a:lnTo>
                    <a:lnTo>
                      <a:pt x="159" y="165"/>
                    </a:lnTo>
                    <a:lnTo>
                      <a:pt x="180" y="165"/>
                    </a:lnTo>
                    <a:lnTo>
                      <a:pt x="202" y="165"/>
                    </a:lnTo>
                    <a:lnTo>
                      <a:pt x="224" y="165"/>
                    </a:lnTo>
                    <a:lnTo>
                      <a:pt x="246" y="165"/>
                    </a:lnTo>
                    <a:lnTo>
                      <a:pt x="267" y="165"/>
                    </a:lnTo>
                    <a:lnTo>
                      <a:pt x="289" y="165"/>
                    </a:lnTo>
                    <a:lnTo>
                      <a:pt x="310" y="165"/>
                    </a:lnTo>
                    <a:lnTo>
                      <a:pt x="332" y="165"/>
                    </a:lnTo>
                    <a:lnTo>
                      <a:pt x="346" y="145"/>
                    </a:lnTo>
                    <a:lnTo>
                      <a:pt x="346" y="126"/>
                    </a:lnTo>
                    <a:lnTo>
                      <a:pt x="346" y="106"/>
                    </a:lnTo>
                    <a:lnTo>
                      <a:pt x="346" y="86"/>
                    </a:lnTo>
                    <a:lnTo>
                      <a:pt x="339" y="66"/>
                    </a:lnTo>
                    <a:lnTo>
                      <a:pt x="318" y="53"/>
                    </a:lnTo>
                    <a:lnTo>
                      <a:pt x="296" y="33"/>
                    </a:lnTo>
                    <a:lnTo>
                      <a:pt x="274" y="20"/>
                    </a:lnTo>
                    <a:lnTo>
                      <a:pt x="252" y="13"/>
                    </a:lnTo>
                    <a:lnTo>
                      <a:pt x="231" y="7"/>
                    </a:lnTo>
                    <a:lnTo>
                      <a:pt x="210" y="0"/>
                    </a:lnTo>
                    <a:lnTo>
                      <a:pt x="188" y="0"/>
                    </a:lnTo>
                    <a:lnTo>
                      <a:pt x="166" y="0"/>
                    </a:lnTo>
                    <a:lnTo>
                      <a:pt x="144" y="0"/>
                    </a:lnTo>
                    <a:lnTo>
                      <a:pt x="123" y="0"/>
                    </a:lnTo>
                    <a:lnTo>
                      <a:pt x="101" y="0"/>
                    </a:lnTo>
                    <a:lnTo>
                      <a:pt x="130" y="7"/>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59" name="Freeform 443"/>
              <p:cNvSpPr>
                <a:spLocks/>
              </p:cNvSpPr>
              <p:nvPr/>
            </p:nvSpPr>
            <p:spPr bwMode="auto">
              <a:xfrm>
                <a:off x="783" y="306"/>
                <a:ext cx="347" cy="166"/>
              </a:xfrm>
              <a:custGeom>
                <a:avLst/>
                <a:gdLst/>
                <a:ahLst/>
                <a:cxnLst>
                  <a:cxn ang="0">
                    <a:pos x="130" y="7"/>
                  </a:cxn>
                  <a:cxn ang="0">
                    <a:pos x="108" y="7"/>
                  </a:cxn>
                  <a:cxn ang="0">
                    <a:pos x="87" y="7"/>
                  </a:cxn>
                  <a:cxn ang="0">
                    <a:pos x="65" y="7"/>
                  </a:cxn>
                  <a:cxn ang="0">
                    <a:pos x="44" y="13"/>
                  </a:cxn>
                  <a:cxn ang="0">
                    <a:pos x="21" y="13"/>
                  </a:cxn>
                  <a:cxn ang="0">
                    <a:pos x="15" y="33"/>
                  </a:cxn>
                  <a:cxn ang="0">
                    <a:pos x="8" y="53"/>
                  </a:cxn>
                  <a:cxn ang="0">
                    <a:pos x="0" y="73"/>
                  </a:cxn>
                  <a:cxn ang="0">
                    <a:pos x="0" y="93"/>
                  </a:cxn>
                  <a:cxn ang="0">
                    <a:pos x="0" y="112"/>
                  </a:cxn>
                  <a:cxn ang="0">
                    <a:pos x="8" y="132"/>
                  </a:cxn>
                  <a:cxn ang="0">
                    <a:pos x="29" y="145"/>
                  </a:cxn>
                  <a:cxn ang="0">
                    <a:pos x="51" y="152"/>
                  </a:cxn>
                  <a:cxn ang="0">
                    <a:pos x="72" y="159"/>
                  </a:cxn>
                  <a:cxn ang="0">
                    <a:pos x="94" y="165"/>
                  </a:cxn>
                  <a:cxn ang="0">
                    <a:pos x="116" y="165"/>
                  </a:cxn>
                  <a:cxn ang="0">
                    <a:pos x="137" y="165"/>
                  </a:cxn>
                  <a:cxn ang="0">
                    <a:pos x="159" y="165"/>
                  </a:cxn>
                  <a:cxn ang="0">
                    <a:pos x="180" y="165"/>
                  </a:cxn>
                  <a:cxn ang="0">
                    <a:pos x="202" y="165"/>
                  </a:cxn>
                  <a:cxn ang="0">
                    <a:pos x="224" y="165"/>
                  </a:cxn>
                  <a:cxn ang="0">
                    <a:pos x="246" y="165"/>
                  </a:cxn>
                  <a:cxn ang="0">
                    <a:pos x="267" y="165"/>
                  </a:cxn>
                  <a:cxn ang="0">
                    <a:pos x="289" y="165"/>
                  </a:cxn>
                  <a:cxn ang="0">
                    <a:pos x="310" y="165"/>
                  </a:cxn>
                  <a:cxn ang="0">
                    <a:pos x="332" y="165"/>
                  </a:cxn>
                  <a:cxn ang="0">
                    <a:pos x="346" y="145"/>
                  </a:cxn>
                  <a:cxn ang="0">
                    <a:pos x="346" y="126"/>
                  </a:cxn>
                  <a:cxn ang="0">
                    <a:pos x="346" y="106"/>
                  </a:cxn>
                  <a:cxn ang="0">
                    <a:pos x="346" y="86"/>
                  </a:cxn>
                  <a:cxn ang="0">
                    <a:pos x="339" y="66"/>
                  </a:cxn>
                  <a:cxn ang="0">
                    <a:pos x="318" y="53"/>
                  </a:cxn>
                  <a:cxn ang="0">
                    <a:pos x="296" y="33"/>
                  </a:cxn>
                  <a:cxn ang="0">
                    <a:pos x="274" y="20"/>
                  </a:cxn>
                  <a:cxn ang="0">
                    <a:pos x="252" y="13"/>
                  </a:cxn>
                  <a:cxn ang="0">
                    <a:pos x="231" y="7"/>
                  </a:cxn>
                  <a:cxn ang="0">
                    <a:pos x="210" y="0"/>
                  </a:cxn>
                  <a:cxn ang="0">
                    <a:pos x="188" y="0"/>
                  </a:cxn>
                  <a:cxn ang="0">
                    <a:pos x="166" y="0"/>
                  </a:cxn>
                  <a:cxn ang="0">
                    <a:pos x="144" y="0"/>
                  </a:cxn>
                  <a:cxn ang="0">
                    <a:pos x="123" y="0"/>
                  </a:cxn>
                  <a:cxn ang="0">
                    <a:pos x="101" y="0"/>
                  </a:cxn>
                  <a:cxn ang="0">
                    <a:pos x="130" y="7"/>
                  </a:cxn>
                </a:cxnLst>
                <a:rect l="0" t="0" r="r" b="b"/>
                <a:pathLst>
                  <a:path w="347" h="166">
                    <a:moveTo>
                      <a:pt x="130" y="7"/>
                    </a:moveTo>
                    <a:lnTo>
                      <a:pt x="108" y="7"/>
                    </a:lnTo>
                    <a:lnTo>
                      <a:pt x="87" y="7"/>
                    </a:lnTo>
                    <a:lnTo>
                      <a:pt x="65" y="7"/>
                    </a:lnTo>
                    <a:lnTo>
                      <a:pt x="44" y="13"/>
                    </a:lnTo>
                    <a:lnTo>
                      <a:pt x="21" y="13"/>
                    </a:lnTo>
                    <a:lnTo>
                      <a:pt x="15" y="33"/>
                    </a:lnTo>
                    <a:lnTo>
                      <a:pt x="8" y="53"/>
                    </a:lnTo>
                    <a:lnTo>
                      <a:pt x="0" y="73"/>
                    </a:lnTo>
                    <a:lnTo>
                      <a:pt x="0" y="93"/>
                    </a:lnTo>
                    <a:lnTo>
                      <a:pt x="0" y="112"/>
                    </a:lnTo>
                    <a:lnTo>
                      <a:pt x="8" y="132"/>
                    </a:lnTo>
                    <a:lnTo>
                      <a:pt x="29" y="145"/>
                    </a:lnTo>
                    <a:lnTo>
                      <a:pt x="51" y="152"/>
                    </a:lnTo>
                    <a:lnTo>
                      <a:pt x="72" y="159"/>
                    </a:lnTo>
                    <a:lnTo>
                      <a:pt x="94" y="165"/>
                    </a:lnTo>
                    <a:lnTo>
                      <a:pt x="116" y="165"/>
                    </a:lnTo>
                    <a:lnTo>
                      <a:pt x="137" y="165"/>
                    </a:lnTo>
                    <a:lnTo>
                      <a:pt x="159" y="165"/>
                    </a:lnTo>
                    <a:lnTo>
                      <a:pt x="180" y="165"/>
                    </a:lnTo>
                    <a:lnTo>
                      <a:pt x="202" y="165"/>
                    </a:lnTo>
                    <a:lnTo>
                      <a:pt x="224" y="165"/>
                    </a:lnTo>
                    <a:lnTo>
                      <a:pt x="246" y="165"/>
                    </a:lnTo>
                    <a:lnTo>
                      <a:pt x="267" y="165"/>
                    </a:lnTo>
                    <a:lnTo>
                      <a:pt x="289" y="165"/>
                    </a:lnTo>
                    <a:lnTo>
                      <a:pt x="310" y="165"/>
                    </a:lnTo>
                    <a:lnTo>
                      <a:pt x="332" y="165"/>
                    </a:lnTo>
                    <a:lnTo>
                      <a:pt x="346" y="145"/>
                    </a:lnTo>
                    <a:lnTo>
                      <a:pt x="346" y="126"/>
                    </a:lnTo>
                    <a:lnTo>
                      <a:pt x="346" y="106"/>
                    </a:lnTo>
                    <a:lnTo>
                      <a:pt x="346" y="86"/>
                    </a:lnTo>
                    <a:lnTo>
                      <a:pt x="339" y="66"/>
                    </a:lnTo>
                    <a:lnTo>
                      <a:pt x="318" y="53"/>
                    </a:lnTo>
                    <a:lnTo>
                      <a:pt x="296" y="33"/>
                    </a:lnTo>
                    <a:lnTo>
                      <a:pt x="274" y="20"/>
                    </a:lnTo>
                    <a:lnTo>
                      <a:pt x="252" y="13"/>
                    </a:lnTo>
                    <a:lnTo>
                      <a:pt x="231" y="7"/>
                    </a:lnTo>
                    <a:lnTo>
                      <a:pt x="210" y="0"/>
                    </a:lnTo>
                    <a:lnTo>
                      <a:pt x="188" y="0"/>
                    </a:lnTo>
                    <a:lnTo>
                      <a:pt x="166" y="0"/>
                    </a:lnTo>
                    <a:lnTo>
                      <a:pt x="144" y="0"/>
                    </a:lnTo>
                    <a:lnTo>
                      <a:pt x="123" y="0"/>
                    </a:lnTo>
                    <a:lnTo>
                      <a:pt x="101" y="0"/>
                    </a:lnTo>
                    <a:lnTo>
                      <a:pt x="130" y="7"/>
                    </a:lnTo>
                  </a:path>
                </a:pathLst>
              </a:custGeom>
              <a:noFill/>
              <a:ln w="12700" cap="rnd" cmpd="sng">
                <a:solidFill>
                  <a:schemeClr val="bg1"/>
                </a:solidFill>
                <a:prstDash val="solid"/>
                <a:round/>
                <a:headEnd type="none" w="med" len="med"/>
                <a:tailEnd type="none" w="med" len="med"/>
              </a:ln>
              <a:effectLst/>
            </p:spPr>
            <p:txBody>
              <a:bodyPr/>
              <a:lstStyle/>
              <a:p>
                <a:endParaRPr lang="en-US"/>
              </a:p>
            </p:txBody>
          </p:sp>
          <p:sp>
            <p:nvSpPr>
              <p:cNvPr id="86460" name="Rectangle 444"/>
              <p:cNvSpPr>
                <a:spLocks noChangeArrowheads="1"/>
              </p:cNvSpPr>
              <p:nvPr/>
            </p:nvSpPr>
            <p:spPr bwMode="auto">
              <a:xfrm>
                <a:off x="598" y="310"/>
                <a:ext cx="285"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 1</a:t>
                </a:r>
              </a:p>
            </p:txBody>
          </p:sp>
          <p:sp>
            <p:nvSpPr>
              <p:cNvPr id="86461" name="Rectangle 445"/>
              <p:cNvSpPr>
                <a:spLocks noChangeArrowheads="1"/>
              </p:cNvSpPr>
              <p:nvPr/>
            </p:nvSpPr>
            <p:spPr bwMode="auto">
              <a:xfrm>
                <a:off x="490" y="632"/>
                <a:ext cx="293" cy="205"/>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2</a:t>
                </a:r>
              </a:p>
            </p:txBody>
          </p:sp>
          <p:sp>
            <p:nvSpPr>
              <p:cNvPr id="86462" name="Rectangle 446"/>
              <p:cNvSpPr>
                <a:spLocks noChangeArrowheads="1"/>
              </p:cNvSpPr>
              <p:nvPr/>
            </p:nvSpPr>
            <p:spPr bwMode="auto">
              <a:xfrm>
                <a:off x="281" y="993"/>
                <a:ext cx="301"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3</a:t>
                </a:r>
              </a:p>
            </p:txBody>
          </p:sp>
          <p:sp>
            <p:nvSpPr>
              <p:cNvPr id="86463" name="Rectangle 447"/>
              <p:cNvSpPr>
                <a:spLocks noChangeArrowheads="1"/>
              </p:cNvSpPr>
              <p:nvPr/>
            </p:nvSpPr>
            <p:spPr bwMode="auto">
              <a:xfrm>
                <a:off x="1536" y="861"/>
                <a:ext cx="300"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3</a:t>
                </a:r>
              </a:p>
            </p:txBody>
          </p:sp>
          <p:sp>
            <p:nvSpPr>
              <p:cNvPr id="86464" name="Rectangle 448"/>
              <p:cNvSpPr>
                <a:spLocks noChangeArrowheads="1"/>
              </p:cNvSpPr>
              <p:nvPr/>
            </p:nvSpPr>
            <p:spPr bwMode="auto">
              <a:xfrm>
                <a:off x="1765" y="670"/>
                <a:ext cx="301"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2</a:t>
                </a:r>
              </a:p>
            </p:txBody>
          </p:sp>
          <p:sp>
            <p:nvSpPr>
              <p:cNvPr id="86465" name="Rectangle 449"/>
              <p:cNvSpPr>
                <a:spLocks noChangeArrowheads="1"/>
              </p:cNvSpPr>
              <p:nvPr/>
            </p:nvSpPr>
            <p:spPr bwMode="auto">
              <a:xfrm>
                <a:off x="1456" y="302"/>
                <a:ext cx="300"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solidFill>
                      <a:schemeClr val="bg1"/>
                    </a:solidFill>
                    <a:latin typeface="Times New Roman" charset="0"/>
                  </a:rPr>
                  <a:t>1</a:t>
                </a:r>
              </a:p>
            </p:txBody>
          </p:sp>
          <p:sp>
            <p:nvSpPr>
              <p:cNvPr id="86466" name="Rectangle 450"/>
              <p:cNvSpPr>
                <a:spLocks noChangeArrowheads="1"/>
              </p:cNvSpPr>
              <p:nvPr/>
            </p:nvSpPr>
            <p:spPr bwMode="auto">
              <a:xfrm>
                <a:off x="1206" y="1333"/>
                <a:ext cx="658"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latin typeface="Times New Roman" charset="0"/>
                  </a:rPr>
                  <a:t>405/35 nm</a:t>
                </a:r>
              </a:p>
            </p:txBody>
          </p:sp>
          <p:sp>
            <p:nvSpPr>
              <p:cNvPr id="86467" name="Rectangle 451"/>
              <p:cNvSpPr>
                <a:spLocks noChangeArrowheads="1"/>
              </p:cNvSpPr>
              <p:nvPr/>
            </p:nvSpPr>
            <p:spPr bwMode="auto">
              <a:xfrm>
                <a:off x="500" y="1325"/>
                <a:ext cx="594" cy="204"/>
              </a:xfrm>
              <a:prstGeom prst="rect">
                <a:avLst/>
              </a:prstGeom>
              <a:noFill/>
              <a:ln w="12700">
                <a:noFill/>
                <a:miter lim="800000"/>
                <a:headEnd/>
                <a:tailEnd/>
              </a:ln>
              <a:effectLst/>
            </p:spPr>
            <p:txBody>
              <a:bodyPr lIns="117475" tIns="58738" rIns="117475" bIns="58738">
                <a:spAutoFit/>
              </a:bodyPr>
              <a:lstStyle/>
              <a:p>
                <a:pPr defTabSz="1473200" eaLnBrk="0" hangingPunct="0">
                  <a:spcBef>
                    <a:spcPct val="50000"/>
                  </a:spcBef>
                </a:pPr>
                <a:r>
                  <a:rPr lang="en-US" sz="1100">
                    <a:latin typeface="Times New Roman" charset="0"/>
                  </a:rPr>
                  <a:t>460 nm</a:t>
                </a:r>
              </a:p>
            </p:txBody>
          </p:sp>
          <p:sp>
            <p:nvSpPr>
              <p:cNvPr id="86468" name="Line 452"/>
              <p:cNvSpPr>
                <a:spLocks noChangeShapeType="1"/>
              </p:cNvSpPr>
              <p:nvPr/>
            </p:nvSpPr>
            <p:spPr bwMode="auto">
              <a:xfrm>
                <a:off x="1152" y="288"/>
                <a:ext cx="0" cy="1008"/>
              </a:xfrm>
              <a:prstGeom prst="line">
                <a:avLst/>
              </a:prstGeom>
              <a:noFill/>
              <a:ln w="12700">
                <a:solidFill>
                  <a:schemeClr val="bg1"/>
                </a:solidFill>
                <a:round/>
                <a:headEnd/>
                <a:tailEnd/>
              </a:ln>
              <a:effectLst/>
            </p:spPr>
            <p:txBody>
              <a:bodyPr wrap="none" anchor="ctr"/>
              <a:lstStyle/>
              <a:p>
                <a:endParaRPr lang="en-US"/>
              </a:p>
            </p:txBody>
          </p:sp>
        </p:grpSp>
      </p:grpSp>
      <p:sp>
        <p:nvSpPr>
          <p:cNvPr id="86469" name="Text Box 453"/>
          <p:cNvSpPr txBox="1">
            <a:spLocks noChangeArrowheads="1"/>
          </p:cNvSpPr>
          <p:nvPr/>
        </p:nvSpPr>
        <p:spPr bwMode="auto">
          <a:xfrm>
            <a:off x="152400" y="6324600"/>
            <a:ext cx="7848600" cy="378245"/>
          </a:xfrm>
          <a:prstGeom prst="rect">
            <a:avLst/>
          </a:prstGeom>
          <a:solidFill>
            <a:srgbClr val="CCFFFF"/>
          </a:solidFill>
          <a:ln w="9525">
            <a:noFill/>
            <a:miter lim="800000"/>
            <a:headEnd/>
            <a:tailEnd/>
          </a:ln>
          <a:effectLst/>
        </p:spPr>
        <p:txBody>
          <a:bodyPr wrap="square">
            <a:spAutoFit/>
          </a:bodyPr>
          <a:lstStyle/>
          <a:p>
            <a:pPr>
              <a:lnSpc>
                <a:spcPct val="65000"/>
              </a:lnSpc>
            </a:pPr>
            <a:r>
              <a:rPr lang="en-US" sz="1400" b="1" dirty="0"/>
              <a:t>So:</a:t>
            </a:r>
            <a:r>
              <a:rPr lang="en-US" sz="1400" dirty="0"/>
              <a:t> This is simple – it is very straightforward – explanation is </a:t>
            </a:r>
            <a:r>
              <a:rPr lang="en-US" sz="1400" dirty="0" smtClean="0"/>
              <a:t>easy but it will take some time – divide the slide into two parts, and run down the left, then move to the right side </a:t>
            </a:r>
            <a:endParaRPr lang="en-US" sz="1400" dirty="0"/>
          </a:p>
        </p:txBody>
      </p:sp>
      <p:sp>
        <p:nvSpPr>
          <p:cNvPr id="86470" name="Line 454"/>
          <p:cNvSpPr>
            <a:spLocks noChangeShapeType="1"/>
          </p:cNvSpPr>
          <p:nvPr/>
        </p:nvSpPr>
        <p:spPr bwMode="auto">
          <a:xfrm>
            <a:off x="4495800" y="914400"/>
            <a:ext cx="0" cy="5334000"/>
          </a:xfrm>
          <a:prstGeom prst="line">
            <a:avLst/>
          </a:prstGeom>
          <a:noFill/>
          <a:ln w="9525">
            <a:solidFill>
              <a:schemeClr val="tx1"/>
            </a:solidFill>
            <a:round/>
            <a:headEnd/>
            <a:tailEnd/>
          </a:ln>
          <a:effectLst/>
        </p:spPr>
        <p:txBody>
          <a:bodyPr wrap="none"/>
          <a:lstStyle/>
          <a:p>
            <a:endParaRPr lang="en-US"/>
          </a:p>
        </p:txBody>
      </p:sp>
      <p:sp>
        <p:nvSpPr>
          <p:cNvPr id="457" name="TextBox 456"/>
          <p:cNvSpPr txBox="1"/>
          <p:nvPr/>
        </p:nvSpPr>
        <p:spPr>
          <a:xfrm>
            <a:off x="6629400" y="5867400"/>
            <a:ext cx="1156086" cy="261610"/>
          </a:xfrm>
          <a:prstGeom prst="rect">
            <a:avLst/>
          </a:prstGeom>
          <a:noFill/>
        </p:spPr>
        <p:txBody>
          <a:bodyPr wrap="none" rtlCol="0">
            <a:spAutoFit/>
          </a:bodyPr>
          <a:lstStyle/>
          <a:p>
            <a:r>
              <a:rPr lang="en-US" sz="1100" dirty="0" smtClean="0"/>
              <a:t>Time (seconds)</a:t>
            </a:r>
            <a:endParaRPr lang="en-US" sz="1100" dirty="0"/>
          </a:p>
        </p:txBody>
      </p:sp>
      <p:sp>
        <p:nvSpPr>
          <p:cNvPr id="458" name="TextBox 457"/>
          <p:cNvSpPr txBox="1"/>
          <p:nvPr/>
        </p:nvSpPr>
        <p:spPr>
          <a:xfrm rot="16200000">
            <a:off x="4826362" y="4509311"/>
            <a:ext cx="514885" cy="261610"/>
          </a:xfrm>
          <a:prstGeom prst="rect">
            <a:avLst/>
          </a:prstGeom>
          <a:noFill/>
        </p:spPr>
        <p:txBody>
          <a:bodyPr wrap="none" rtlCol="0">
            <a:spAutoFit/>
          </a:bodyPr>
          <a:lstStyle/>
          <a:p>
            <a:r>
              <a:rPr lang="en-US" sz="1100" dirty="0" smtClean="0"/>
              <a:t>Ratio</a:t>
            </a:r>
            <a:endParaRPr lang="en-US" sz="1100" dirty="0"/>
          </a:p>
        </p:txBody>
      </p:sp>
      <p:sp>
        <p:nvSpPr>
          <p:cNvPr id="459" name="TextBox 458"/>
          <p:cNvSpPr txBox="1"/>
          <p:nvPr/>
        </p:nvSpPr>
        <p:spPr>
          <a:xfrm>
            <a:off x="4724400" y="762000"/>
            <a:ext cx="609600" cy="830997"/>
          </a:xfrm>
          <a:prstGeom prst="rect">
            <a:avLst/>
          </a:prstGeom>
          <a:noFill/>
        </p:spPr>
        <p:txBody>
          <a:bodyPr wrap="square" rtlCol="0">
            <a:spAutoFit/>
          </a:bodyPr>
          <a:lstStyle/>
          <a:p>
            <a:r>
              <a:rPr lang="en-US" sz="2400" b="1" dirty="0" smtClean="0">
                <a:latin typeface="Times New Roman" charset="0"/>
              </a:rPr>
              <a:t>B</a:t>
            </a:r>
          </a:p>
          <a:p>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2"/>
          <p:cNvSpPr>
            <a:spLocks noGrp="1"/>
          </p:cNvSpPr>
          <p:nvPr>
            <p:ph type="ftr" sz="quarter" idx="11"/>
          </p:nvPr>
        </p:nvSpPr>
        <p:spPr/>
        <p:txBody>
          <a:bodyPr/>
          <a:lstStyle/>
          <a:p>
            <a:r>
              <a:rPr lang="en-US"/>
              <a:t>© J. Paul Robinson, Purdue University</a:t>
            </a:r>
          </a:p>
        </p:txBody>
      </p:sp>
      <p:sp>
        <p:nvSpPr>
          <p:cNvPr id="76" name="Slide Number Placeholder 3"/>
          <p:cNvSpPr>
            <a:spLocks noGrp="1"/>
          </p:cNvSpPr>
          <p:nvPr>
            <p:ph type="sldNum" sz="quarter" idx="12"/>
          </p:nvPr>
        </p:nvSpPr>
        <p:spPr/>
        <p:txBody>
          <a:bodyPr/>
          <a:lstStyle/>
          <a:p>
            <a:fld id="{09358BB9-5909-4693-B533-55F153A05CC5}" type="slidenum">
              <a:rPr lang="en-US"/>
              <a:pPr/>
              <a:t>36</a:t>
            </a:fld>
            <a:r>
              <a:rPr lang="en-US" dirty="0"/>
              <a:t> of 46</a:t>
            </a:r>
          </a:p>
        </p:txBody>
      </p:sp>
      <p:sp>
        <p:nvSpPr>
          <p:cNvPr id="88066" name="Freeform 2"/>
          <p:cNvSpPr>
            <a:spLocks/>
          </p:cNvSpPr>
          <p:nvPr/>
        </p:nvSpPr>
        <p:spPr bwMode="auto">
          <a:xfrm>
            <a:off x="2124075" y="1957388"/>
            <a:ext cx="5799138" cy="3062287"/>
          </a:xfrm>
          <a:custGeom>
            <a:avLst/>
            <a:gdLst/>
            <a:ahLst/>
            <a:cxnLst>
              <a:cxn ang="0">
                <a:pos x="0" y="1928"/>
              </a:cxn>
              <a:cxn ang="0">
                <a:pos x="0" y="0"/>
              </a:cxn>
              <a:cxn ang="0">
                <a:pos x="3652" y="0"/>
              </a:cxn>
              <a:cxn ang="0">
                <a:pos x="3652" y="1928"/>
              </a:cxn>
              <a:cxn ang="0">
                <a:pos x="0" y="1928"/>
              </a:cxn>
            </a:cxnLst>
            <a:rect l="0" t="0" r="r" b="b"/>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a:effectLst/>
        </p:spPr>
        <p:txBody>
          <a:bodyPr/>
          <a:lstStyle/>
          <a:p>
            <a:endParaRPr lang="en-US"/>
          </a:p>
        </p:txBody>
      </p:sp>
      <p:sp>
        <p:nvSpPr>
          <p:cNvPr id="88067" name="Freeform 3"/>
          <p:cNvSpPr>
            <a:spLocks/>
          </p:cNvSpPr>
          <p:nvPr/>
        </p:nvSpPr>
        <p:spPr bwMode="auto">
          <a:xfrm>
            <a:off x="1946275" y="1957388"/>
            <a:ext cx="5980113" cy="131762"/>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88068" name="Line 4"/>
          <p:cNvSpPr>
            <a:spLocks noChangeShapeType="1"/>
          </p:cNvSpPr>
          <p:nvPr/>
        </p:nvSpPr>
        <p:spPr bwMode="auto">
          <a:xfrm>
            <a:off x="1952625" y="5151438"/>
            <a:ext cx="5788025" cy="0"/>
          </a:xfrm>
          <a:prstGeom prst="line">
            <a:avLst/>
          </a:prstGeom>
          <a:noFill/>
          <a:ln w="12700">
            <a:solidFill>
              <a:schemeClr val="tx1"/>
            </a:solidFill>
            <a:round/>
            <a:headEnd/>
            <a:tailEnd/>
          </a:ln>
          <a:effectLst/>
        </p:spPr>
        <p:txBody>
          <a:bodyPr wrap="none" anchor="ctr"/>
          <a:lstStyle/>
          <a:p>
            <a:endParaRPr lang="en-US"/>
          </a:p>
        </p:txBody>
      </p:sp>
      <p:sp>
        <p:nvSpPr>
          <p:cNvPr id="88069" name="Line 5"/>
          <p:cNvSpPr>
            <a:spLocks noChangeShapeType="1"/>
          </p:cNvSpPr>
          <p:nvPr/>
        </p:nvSpPr>
        <p:spPr bwMode="auto">
          <a:xfrm>
            <a:off x="194627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0" name="Line 6"/>
          <p:cNvSpPr>
            <a:spLocks noChangeShapeType="1"/>
          </p:cNvSpPr>
          <p:nvPr/>
        </p:nvSpPr>
        <p:spPr bwMode="auto">
          <a:xfrm>
            <a:off x="291465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1" name="Line 7"/>
          <p:cNvSpPr>
            <a:spLocks noChangeShapeType="1"/>
          </p:cNvSpPr>
          <p:nvPr/>
        </p:nvSpPr>
        <p:spPr bwMode="auto">
          <a:xfrm>
            <a:off x="388620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2" name="Line 8"/>
          <p:cNvSpPr>
            <a:spLocks noChangeShapeType="1"/>
          </p:cNvSpPr>
          <p:nvPr/>
        </p:nvSpPr>
        <p:spPr bwMode="auto">
          <a:xfrm>
            <a:off x="484822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3" name="Line 9"/>
          <p:cNvSpPr>
            <a:spLocks noChangeShapeType="1"/>
          </p:cNvSpPr>
          <p:nvPr/>
        </p:nvSpPr>
        <p:spPr bwMode="auto">
          <a:xfrm>
            <a:off x="581342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4" name="Line 10"/>
          <p:cNvSpPr>
            <a:spLocks noChangeShapeType="1"/>
          </p:cNvSpPr>
          <p:nvPr/>
        </p:nvSpPr>
        <p:spPr bwMode="auto">
          <a:xfrm>
            <a:off x="678180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5" name="Line 11"/>
          <p:cNvSpPr>
            <a:spLocks noChangeShapeType="1"/>
          </p:cNvSpPr>
          <p:nvPr/>
        </p:nvSpPr>
        <p:spPr bwMode="auto">
          <a:xfrm>
            <a:off x="774700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76" name="Freeform 12"/>
          <p:cNvSpPr>
            <a:spLocks/>
          </p:cNvSpPr>
          <p:nvPr/>
        </p:nvSpPr>
        <p:spPr bwMode="auto">
          <a:xfrm>
            <a:off x="2162175" y="2681288"/>
            <a:ext cx="531813" cy="2471737"/>
          </a:xfrm>
          <a:custGeom>
            <a:avLst/>
            <a:gdLst/>
            <a:ahLst/>
            <a:cxnLst>
              <a:cxn ang="0">
                <a:pos x="334" y="1556"/>
              </a:cxn>
              <a:cxn ang="0">
                <a:pos x="334" y="0"/>
              </a:cxn>
              <a:cxn ang="0">
                <a:pos x="0" y="0"/>
              </a:cxn>
              <a:cxn ang="0">
                <a:pos x="0" y="1556"/>
              </a:cxn>
              <a:cxn ang="0">
                <a:pos x="334" y="1556"/>
              </a:cxn>
            </a:cxnLst>
            <a:rect l="0" t="0" r="r" b="b"/>
            <a:pathLst>
              <a:path w="335" h="1557">
                <a:moveTo>
                  <a:pt x="334" y="1556"/>
                </a:moveTo>
                <a:lnTo>
                  <a:pt x="334" y="0"/>
                </a:lnTo>
                <a:lnTo>
                  <a:pt x="0" y="0"/>
                </a:lnTo>
                <a:lnTo>
                  <a:pt x="0" y="1556"/>
                </a:lnTo>
                <a:lnTo>
                  <a:pt x="334" y="155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77" name="Freeform 13"/>
          <p:cNvSpPr>
            <a:spLocks/>
          </p:cNvSpPr>
          <p:nvPr/>
        </p:nvSpPr>
        <p:spPr bwMode="auto">
          <a:xfrm>
            <a:off x="3133725" y="3935413"/>
            <a:ext cx="525463" cy="1217612"/>
          </a:xfrm>
          <a:custGeom>
            <a:avLst/>
            <a:gdLst/>
            <a:ahLst/>
            <a:cxnLst>
              <a:cxn ang="0">
                <a:pos x="330" y="766"/>
              </a:cxn>
              <a:cxn ang="0">
                <a:pos x="330" y="0"/>
              </a:cxn>
              <a:cxn ang="0">
                <a:pos x="0" y="0"/>
              </a:cxn>
              <a:cxn ang="0">
                <a:pos x="0" y="766"/>
              </a:cxn>
              <a:cxn ang="0">
                <a:pos x="330" y="766"/>
              </a:cxn>
            </a:cxnLst>
            <a:rect l="0" t="0" r="r" b="b"/>
            <a:pathLst>
              <a:path w="331" h="767">
                <a:moveTo>
                  <a:pt x="330" y="766"/>
                </a:moveTo>
                <a:lnTo>
                  <a:pt x="330" y="0"/>
                </a:lnTo>
                <a:lnTo>
                  <a:pt x="0" y="0"/>
                </a:lnTo>
                <a:lnTo>
                  <a:pt x="0" y="766"/>
                </a:lnTo>
                <a:lnTo>
                  <a:pt x="330" y="76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78" name="Freeform 14"/>
          <p:cNvSpPr>
            <a:spLocks/>
          </p:cNvSpPr>
          <p:nvPr/>
        </p:nvSpPr>
        <p:spPr bwMode="auto">
          <a:xfrm>
            <a:off x="4102100" y="2703513"/>
            <a:ext cx="525463" cy="2449512"/>
          </a:xfrm>
          <a:custGeom>
            <a:avLst/>
            <a:gdLst/>
            <a:ahLst/>
            <a:cxnLst>
              <a:cxn ang="0">
                <a:pos x="330" y="1542"/>
              </a:cxn>
              <a:cxn ang="0">
                <a:pos x="330" y="0"/>
              </a:cxn>
              <a:cxn ang="0">
                <a:pos x="0" y="0"/>
              </a:cxn>
              <a:cxn ang="0">
                <a:pos x="0" y="1542"/>
              </a:cxn>
              <a:cxn ang="0">
                <a:pos x="330" y="1542"/>
              </a:cxn>
            </a:cxnLst>
            <a:rect l="0" t="0" r="r" b="b"/>
            <a:pathLst>
              <a:path w="331" h="1543">
                <a:moveTo>
                  <a:pt x="330" y="1542"/>
                </a:moveTo>
                <a:lnTo>
                  <a:pt x="330" y="0"/>
                </a:lnTo>
                <a:lnTo>
                  <a:pt x="0" y="0"/>
                </a:lnTo>
                <a:lnTo>
                  <a:pt x="0" y="1542"/>
                </a:lnTo>
                <a:lnTo>
                  <a:pt x="330" y="154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79" name="Freeform 15"/>
          <p:cNvSpPr>
            <a:spLocks/>
          </p:cNvSpPr>
          <p:nvPr/>
        </p:nvSpPr>
        <p:spPr bwMode="auto">
          <a:xfrm>
            <a:off x="5064125" y="4386263"/>
            <a:ext cx="528638" cy="766762"/>
          </a:xfrm>
          <a:custGeom>
            <a:avLst/>
            <a:gdLst/>
            <a:ahLst/>
            <a:cxnLst>
              <a:cxn ang="0">
                <a:pos x="332" y="482"/>
              </a:cxn>
              <a:cxn ang="0">
                <a:pos x="332" y="0"/>
              </a:cxn>
              <a:cxn ang="0">
                <a:pos x="0" y="0"/>
              </a:cxn>
              <a:cxn ang="0">
                <a:pos x="0" y="482"/>
              </a:cxn>
              <a:cxn ang="0">
                <a:pos x="332" y="482"/>
              </a:cxn>
            </a:cxnLst>
            <a:rect l="0" t="0" r="r" b="b"/>
            <a:pathLst>
              <a:path w="333" h="483">
                <a:moveTo>
                  <a:pt x="332" y="482"/>
                </a:moveTo>
                <a:lnTo>
                  <a:pt x="332" y="0"/>
                </a:lnTo>
                <a:lnTo>
                  <a:pt x="0" y="0"/>
                </a:lnTo>
                <a:lnTo>
                  <a:pt x="0" y="482"/>
                </a:lnTo>
                <a:lnTo>
                  <a:pt x="332" y="48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80" name="Freeform 16"/>
          <p:cNvSpPr>
            <a:spLocks/>
          </p:cNvSpPr>
          <p:nvPr/>
        </p:nvSpPr>
        <p:spPr bwMode="auto">
          <a:xfrm>
            <a:off x="6035675" y="3148013"/>
            <a:ext cx="525463" cy="2005012"/>
          </a:xfrm>
          <a:custGeom>
            <a:avLst/>
            <a:gdLst/>
            <a:ahLst/>
            <a:cxnLst>
              <a:cxn ang="0">
                <a:pos x="330" y="1262"/>
              </a:cxn>
              <a:cxn ang="0">
                <a:pos x="330" y="0"/>
              </a:cxn>
              <a:cxn ang="0">
                <a:pos x="0" y="0"/>
              </a:cxn>
              <a:cxn ang="0">
                <a:pos x="0" y="1262"/>
              </a:cxn>
              <a:cxn ang="0">
                <a:pos x="330" y="1262"/>
              </a:cxn>
            </a:cxnLst>
            <a:rect l="0" t="0" r="r" b="b"/>
            <a:pathLst>
              <a:path w="331" h="1263">
                <a:moveTo>
                  <a:pt x="330" y="1262"/>
                </a:moveTo>
                <a:lnTo>
                  <a:pt x="330" y="0"/>
                </a:lnTo>
                <a:lnTo>
                  <a:pt x="0" y="0"/>
                </a:lnTo>
                <a:lnTo>
                  <a:pt x="0" y="1262"/>
                </a:lnTo>
                <a:lnTo>
                  <a:pt x="330" y="126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81" name="Freeform 17"/>
          <p:cNvSpPr>
            <a:spLocks/>
          </p:cNvSpPr>
          <p:nvPr/>
        </p:nvSpPr>
        <p:spPr bwMode="auto">
          <a:xfrm>
            <a:off x="7000875" y="2205038"/>
            <a:ext cx="525463" cy="2947987"/>
          </a:xfrm>
          <a:custGeom>
            <a:avLst/>
            <a:gdLst/>
            <a:ahLst/>
            <a:cxnLst>
              <a:cxn ang="0">
                <a:pos x="330" y="1856"/>
              </a:cxn>
              <a:cxn ang="0">
                <a:pos x="330" y="0"/>
              </a:cxn>
              <a:cxn ang="0">
                <a:pos x="0" y="0"/>
              </a:cxn>
              <a:cxn ang="0">
                <a:pos x="0" y="1856"/>
              </a:cxn>
              <a:cxn ang="0">
                <a:pos x="330" y="1856"/>
              </a:cxn>
            </a:cxnLst>
            <a:rect l="0" t="0" r="r" b="b"/>
            <a:pathLst>
              <a:path w="331" h="1857">
                <a:moveTo>
                  <a:pt x="330" y="1856"/>
                </a:moveTo>
                <a:lnTo>
                  <a:pt x="330" y="0"/>
                </a:lnTo>
                <a:lnTo>
                  <a:pt x="0" y="0"/>
                </a:lnTo>
                <a:lnTo>
                  <a:pt x="0" y="1856"/>
                </a:lnTo>
                <a:lnTo>
                  <a:pt x="330" y="185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88082" name="Line 18"/>
          <p:cNvSpPr>
            <a:spLocks noChangeShapeType="1"/>
          </p:cNvSpPr>
          <p:nvPr/>
        </p:nvSpPr>
        <p:spPr bwMode="auto">
          <a:xfrm flipV="1">
            <a:off x="1946275" y="2081213"/>
            <a:ext cx="0" cy="3076575"/>
          </a:xfrm>
          <a:prstGeom prst="line">
            <a:avLst/>
          </a:prstGeom>
          <a:noFill/>
          <a:ln w="12700">
            <a:solidFill>
              <a:schemeClr val="tx1"/>
            </a:solidFill>
            <a:round/>
            <a:headEnd/>
            <a:tailEnd/>
          </a:ln>
          <a:effectLst/>
        </p:spPr>
        <p:txBody>
          <a:bodyPr wrap="none" anchor="ctr"/>
          <a:lstStyle/>
          <a:p>
            <a:endParaRPr lang="en-US"/>
          </a:p>
        </p:txBody>
      </p:sp>
      <p:sp>
        <p:nvSpPr>
          <p:cNvPr id="88083" name="Line 19"/>
          <p:cNvSpPr>
            <a:spLocks noChangeShapeType="1"/>
          </p:cNvSpPr>
          <p:nvPr/>
        </p:nvSpPr>
        <p:spPr bwMode="auto">
          <a:xfrm flipH="1">
            <a:off x="1879600" y="5151438"/>
            <a:ext cx="73025" cy="0"/>
          </a:xfrm>
          <a:prstGeom prst="line">
            <a:avLst/>
          </a:prstGeom>
          <a:noFill/>
          <a:ln w="12700">
            <a:solidFill>
              <a:schemeClr val="tx1"/>
            </a:solidFill>
            <a:round/>
            <a:headEnd/>
            <a:tailEnd/>
          </a:ln>
          <a:effectLst/>
        </p:spPr>
        <p:txBody>
          <a:bodyPr wrap="none" anchor="ctr"/>
          <a:lstStyle/>
          <a:p>
            <a:endParaRPr lang="en-US"/>
          </a:p>
        </p:txBody>
      </p:sp>
      <p:sp>
        <p:nvSpPr>
          <p:cNvPr id="88084" name="Line 20"/>
          <p:cNvSpPr>
            <a:spLocks noChangeShapeType="1"/>
          </p:cNvSpPr>
          <p:nvPr/>
        </p:nvSpPr>
        <p:spPr bwMode="auto">
          <a:xfrm flipH="1">
            <a:off x="1879600" y="4643438"/>
            <a:ext cx="73025" cy="0"/>
          </a:xfrm>
          <a:prstGeom prst="line">
            <a:avLst/>
          </a:prstGeom>
          <a:noFill/>
          <a:ln w="12700">
            <a:solidFill>
              <a:schemeClr val="tx1"/>
            </a:solidFill>
            <a:round/>
            <a:headEnd/>
            <a:tailEnd/>
          </a:ln>
          <a:effectLst/>
        </p:spPr>
        <p:txBody>
          <a:bodyPr wrap="none" anchor="ctr"/>
          <a:lstStyle/>
          <a:p>
            <a:endParaRPr lang="en-US"/>
          </a:p>
        </p:txBody>
      </p:sp>
      <p:sp>
        <p:nvSpPr>
          <p:cNvPr id="88085" name="Line 21"/>
          <p:cNvSpPr>
            <a:spLocks noChangeShapeType="1"/>
          </p:cNvSpPr>
          <p:nvPr/>
        </p:nvSpPr>
        <p:spPr bwMode="auto">
          <a:xfrm flipH="1">
            <a:off x="1879600" y="4129088"/>
            <a:ext cx="73025" cy="0"/>
          </a:xfrm>
          <a:prstGeom prst="line">
            <a:avLst/>
          </a:prstGeom>
          <a:noFill/>
          <a:ln w="12700">
            <a:solidFill>
              <a:schemeClr val="tx1"/>
            </a:solidFill>
            <a:round/>
            <a:headEnd/>
            <a:tailEnd/>
          </a:ln>
          <a:effectLst/>
        </p:spPr>
        <p:txBody>
          <a:bodyPr wrap="none" anchor="ctr"/>
          <a:lstStyle/>
          <a:p>
            <a:endParaRPr lang="en-US"/>
          </a:p>
        </p:txBody>
      </p:sp>
      <p:sp>
        <p:nvSpPr>
          <p:cNvPr id="88086" name="Line 22"/>
          <p:cNvSpPr>
            <a:spLocks noChangeShapeType="1"/>
          </p:cNvSpPr>
          <p:nvPr/>
        </p:nvSpPr>
        <p:spPr bwMode="auto">
          <a:xfrm flipH="1">
            <a:off x="1879600" y="3621088"/>
            <a:ext cx="73025" cy="0"/>
          </a:xfrm>
          <a:prstGeom prst="line">
            <a:avLst/>
          </a:prstGeom>
          <a:noFill/>
          <a:ln w="12700">
            <a:solidFill>
              <a:schemeClr val="tx1"/>
            </a:solidFill>
            <a:round/>
            <a:headEnd/>
            <a:tailEnd/>
          </a:ln>
          <a:effectLst/>
        </p:spPr>
        <p:txBody>
          <a:bodyPr wrap="none" anchor="ctr"/>
          <a:lstStyle/>
          <a:p>
            <a:endParaRPr lang="en-US"/>
          </a:p>
        </p:txBody>
      </p:sp>
      <p:sp>
        <p:nvSpPr>
          <p:cNvPr id="88087" name="Line 23"/>
          <p:cNvSpPr>
            <a:spLocks noChangeShapeType="1"/>
          </p:cNvSpPr>
          <p:nvPr/>
        </p:nvSpPr>
        <p:spPr bwMode="auto">
          <a:xfrm flipH="1">
            <a:off x="1879600" y="3109913"/>
            <a:ext cx="73025" cy="0"/>
          </a:xfrm>
          <a:prstGeom prst="line">
            <a:avLst/>
          </a:prstGeom>
          <a:noFill/>
          <a:ln w="12700">
            <a:solidFill>
              <a:schemeClr val="tx1"/>
            </a:solidFill>
            <a:round/>
            <a:headEnd/>
            <a:tailEnd/>
          </a:ln>
          <a:effectLst/>
        </p:spPr>
        <p:txBody>
          <a:bodyPr wrap="none" anchor="ctr"/>
          <a:lstStyle/>
          <a:p>
            <a:endParaRPr lang="en-US"/>
          </a:p>
        </p:txBody>
      </p:sp>
      <p:sp>
        <p:nvSpPr>
          <p:cNvPr id="88088" name="Line 24"/>
          <p:cNvSpPr>
            <a:spLocks noChangeShapeType="1"/>
          </p:cNvSpPr>
          <p:nvPr/>
        </p:nvSpPr>
        <p:spPr bwMode="auto">
          <a:xfrm flipH="1">
            <a:off x="1879600" y="2595563"/>
            <a:ext cx="73025" cy="0"/>
          </a:xfrm>
          <a:prstGeom prst="line">
            <a:avLst/>
          </a:prstGeom>
          <a:noFill/>
          <a:ln w="12700">
            <a:solidFill>
              <a:schemeClr val="tx1"/>
            </a:solidFill>
            <a:round/>
            <a:headEnd/>
            <a:tailEnd/>
          </a:ln>
          <a:effectLst/>
        </p:spPr>
        <p:txBody>
          <a:bodyPr wrap="none" anchor="ctr"/>
          <a:lstStyle/>
          <a:p>
            <a:endParaRPr lang="en-US"/>
          </a:p>
        </p:txBody>
      </p:sp>
      <p:sp>
        <p:nvSpPr>
          <p:cNvPr id="88089" name="Line 25"/>
          <p:cNvSpPr>
            <a:spLocks noChangeShapeType="1"/>
          </p:cNvSpPr>
          <p:nvPr/>
        </p:nvSpPr>
        <p:spPr bwMode="auto">
          <a:xfrm flipH="1">
            <a:off x="1879600" y="2087563"/>
            <a:ext cx="73025" cy="0"/>
          </a:xfrm>
          <a:prstGeom prst="line">
            <a:avLst/>
          </a:prstGeom>
          <a:noFill/>
          <a:ln w="12700">
            <a:solidFill>
              <a:schemeClr val="tx1"/>
            </a:solidFill>
            <a:round/>
            <a:headEnd/>
            <a:tailEnd/>
          </a:ln>
          <a:effectLst/>
        </p:spPr>
        <p:txBody>
          <a:bodyPr wrap="none" anchor="ctr"/>
          <a:lstStyle/>
          <a:p>
            <a:endParaRPr lang="en-US"/>
          </a:p>
        </p:txBody>
      </p:sp>
      <p:pic>
        <p:nvPicPr>
          <p:cNvPr id="88090" name="Picture 26"/>
          <p:cNvPicPr>
            <a:picLocks noChangeArrowheads="1"/>
          </p:cNvPicPr>
          <p:nvPr/>
        </p:nvPicPr>
        <p:blipFill>
          <a:blip r:embed="rId3" cstate="print"/>
          <a:srcRect/>
          <a:stretch>
            <a:fillRect/>
          </a:stretch>
        </p:blipFill>
        <p:spPr bwMode="auto">
          <a:xfrm>
            <a:off x="739775" y="2135188"/>
            <a:ext cx="1012825" cy="2930525"/>
          </a:xfrm>
          <a:prstGeom prst="rect">
            <a:avLst/>
          </a:prstGeom>
          <a:noFill/>
          <a:ln w="12700">
            <a:noFill/>
            <a:miter lim="800000"/>
            <a:headEnd/>
            <a:tailEnd/>
          </a:ln>
          <a:effectLst/>
        </p:spPr>
      </p:pic>
      <p:sp>
        <p:nvSpPr>
          <p:cNvPr id="88091" name="Line 27"/>
          <p:cNvSpPr>
            <a:spLocks noChangeShapeType="1"/>
          </p:cNvSpPr>
          <p:nvPr/>
        </p:nvSpPr>
        <p:spPr bwMode="auto">
          <a:xfrm>
            <a:off x="1952625" y="5151438"/>
            <a:ext cx="5788025" cy="0"/>
          </a:xfrm>
          <a:prstGeom prst="line">
            <a:avLst/>
          </a:prstGeom>
          <a:noFill/>
          <a:ln w="12700">
            <a:solidFill>
              <a:schemeClr val="tx1"/>
            </a:solidFill>
            <a:round/>
            <a:headEnd/>
            <a:tailEnd/>
          </a:ln>
          <a:effectLst/>
        </p:spPr>
        <p:txBody>
          <a:bodyPr wrap="none" anchor="ctr"/>
          <a:lstStyle/>
          <a:p>
            <a:endParaRPr lang="en-US"/>
          </a:p>
        </p:txBody>
      </p:sp>
      <p:sp>
        <p:nvSpPr>
          <p:cNvPr id="88092" name="Line 28"/>
          <p:cNvSpPr>
            <a:spLocks noChangeShapeType="1"/>
          </p:cNvSpPr>
          <p:nvPr/>
        </p:nvSpPr>
        <p:spPr bwMode="auto">
          <a:xfrm>
            <a:off x="194627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3" name="Line 29"/>
          <p:cNvSpPr>
            <a:spLocks noChangeShapeType="1"/>
          </p:cNvSpPr>
          <p:nvPr/>
        </p:nvSpPr>
        <p:spPr bwMode="auto">
          <a:xfrm>
            <a:off x="291465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4" name="Line 30"/>
          <p:cNvSpPr>
            <a:spLocks noChangeShapeType="1"/>
          </p:cNvSpPr>
          <p:nvPr/>
        </p:nvSpPr>
        <p:spPr bwMode="auto">
          <a:xfrm>
            <a:off x="388620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5" name="Line 31"/>
          <p:cNvSpPr>
            <a:spLocks noChangeShapeType="1"/>
          </p:cNvSpPr>
          <p:nvPr/>
        </p:nvSpPr>
        <p:spPr bwMode="auto">
          <a:xfrm>
            <a:off x="484822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6" name="Line 32"/>
          <p:cNvSpPr>
            <a:spLocks noChangeShapeType="1"/>
          </p:cNvSpPr>
          <p:nvPr/>
        </p:nvSpPr>
        <p:spPr bwMode="auto">
          <a:xfrm>
            <a:off x="5813425"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7" name="Line 33"/>
          <p:cNvSpPr>
            <a:spLocks noChangeShapeType="1"/>
          </p:cNvSpPr>
          <p:nvPr/>
        </p:nvSpPr>
        <p:spPr bwMode="auto">
          <a:xfrm>
            <a:off x="6781800" y="5157788"/>
            <a:ext cx="0" cy="38100"/>
          </a:xfrm>
          <a:prstGeom prst="line">
            <a:avLst/>
          </a:prstGeom>
          <a:noFill/>
          <a:ln w="12700">
            <a:solidFill>
              <a:schemeClr val="tx1"/>
            </a:solidFill>
            <a:round/>
            <a:headEnd/>
            <a:tailEnd/>
          </a:ln>
          <a:effectLst/>
        </p:spPr>
        <p:txBody>
          <a:bodyPr wrap="none" anchor="ctr"/>
          <a:lstStyle/>
          <a:p>
            <a:endParaRPr lang="en-US"/>
          </a:p>
        </p:txBody>
      </p:sp>
      <p:sp>
        <p:nvSpPr>
          <p:cNvPr id="88098" name="Line 34"/>
          <p:cNvSpPr>
            <a:spLocks noChangeShapeType="1"/>
          </p:cNvSpPr>
          <p:nvPr/>
        </p:nvSpPr>
        <p:spPr bwMode="auto">
          <a:xfrm>
            <a:off x="7747000" y="5157788"/>
            <a:ext cx="0" cy="38100"/>
          </a:xfrm>
          <a:prstGeom prst="line">
            <a:avLst/>
          </a:prstGeom>
          <a:noFill/>
          <a:ln w="12700">
            <a:solidFill>
              <a:schemeClr val="tx1"/>
            </a:solidFill>
            <a:round/>
            <a:headEnd/>
            <a:tailEnd/>
          </a:ln>
          <a:effectLst/>
        </p:spPr>
        <p:txBody>
          <a:bodyPr wrap="none" anchor="ctr"/>
          <a:lstStyle/>
          <a:p>
            <a:endParaRPr lang="en-US"/>
          </a:p>
        </p:txBody>
      </p:sp>
      <p:grpSp>
        <p:nvGrpSpPr>
          <p:cNvPr id="88099" name="Group 35"/>
          <p:cNvGrpSpPr>
            <a:grpSpLocks/>
          </p:cNvGrpSpPr>
          <p:nvPr/>
        </p:nvGrpSpPr>
        <p:grpSpPr bwMode="auto">
          <a:xfrm>
            <a:off x="3276600" y="3846513"/>
            <a:ext cx="222250" cy="82550"/>
            <a:chOff x="2138" y="2387"/>
            <a:chExt cx="140" cy="52"/>
          </a:xfrm>
        </p:grpSpPr>
        <p:sp>
          <p:nvSpPr>
            <p:cNvPr id="88100" name="Line 36"/>
            <p:cNvSpPr>
              <a:spLocks noChangeShapeType="1"/>
            </p:cNvSpPr>
            <p:nvPr/>
          </p:nvSpPr>
          <p:spPr bwMode="auto">
            <a:xfrm flipV="1">
              <a:off x="2214" y="2387"/>
              <a:ext cx="0" cy="52"/>
            </a:xfrm>
            <a:prstGeom prst="line">
              <a:avLst/>
            </a:prstGeom>
            <a:noFill/>
            <a:ln w="25400">
              <a:solidFill>
                <a:schemeClr val="tx1"/>
              </a:solidFill>
              <a:round/>
              <a:headEnd/>
              <a:tailEnd/>
            </a:ln>
            <a:effectLst/>
          </p:spPr>
          <p:txBody>
            <a:bodyPr wrap="none" anchor="ctr"/>
            <a:lstStyle/>
            <a:p>
              <a:endParaRPr lang="en-US"/>
            </a:p>
          </p:txBody>
        </p:sp>
        <p:sp>
          <p:nvSpPr>
            <p:cNvPr id="88101" name="Line 37"/>
            <p:cNvSpPr>
              <a:spLocks noChangeShapeType="1"/>
            </p:cNvSpPr>
            <p:nvPr/>
          </p:nvSpPr>
          <p:spPr bwMode="auto">
            <a:xfrm>
              <a:off x="2138" y="2397"/>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88102" name="Group 38"/>
          <p:cNvGrpSpPr>
            <a:grpSpLocks/>
          </p:cNvGrpSpPr>
          <p:nvPr/>
        </p:nvGrpSpPr>
        <p:grpSpPr bwMode="auto">
          <a:xfrm>
            <a:off x="2292350" y="2549525"/>
            <a:ext cx="222250" cy="117475"/>
            <a:chOff x="1532" y="1575"/>
            <a:chExt cx="140" cy="74"/>
          </a:xfrm>
        </p:grpSpPr>
        <p:sp>
          <p:nvSpPr>
            <p:cNvPr id="88103" name="Line 39"/>
            <p:cNvSpPr>
              <a:spLocks noChangeShapeType="1"/>
            </p:cNvSpPr>
            <p:nvPr/>
          </p:nvSpPr>
          <p:spPr bwMode="auto">
            <a:xfrm flipV="1">
              <a:off x="1602" y="1575"/>
              <a:ext cx="0" cy="74"/>
            </a:xfrm>
            <a:prstGeom prst="line">
              <a:avLst/>
            </a:prstGeom>
            <a:noFill/>
            <a:ln w="25400">
              <a:solidFill>
                <a:schemeClr val="tx1"/>
              </a:solidFill>
              <a:round/>
              <a:headEnd/>
              <a:tailEnd/>
            </a:ln>
            <a:effectLst/>
          </p:spPr>
          <p:txBody>
            <a:bodyPr wrap="none" anchor="ctr"/>
            <a:lstStyle/>
            <a:p>
              <a:endParaRPr lang="en-US"/>
            </a:p>
          </p:txBody>
        </p:sp>
        <p:sp>
          <p:nvSpPr>
            <p:cNvPr id="88104" name="Line 40"/>
            <p:cNvSpPr>
              <a:spLocks noChangeShapeType="1"/>
            </p:cNvSpPr>
            <p:nvPr/>
          </p:nvSpPr>
          <p:spPr bwMode="auto">
            <a:xfrm>
              <a:off x="1532" y="1591"/>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88105" name="Group 41"/>
          <p:cNvGrpSpPr>
            <a:grpSpLocks/>
          </p:cNvGrpSpPr>
          <p:nvPr/>
        </p:nvGrpSpPr>
        <p:grpSpPr bwMode="auto">
          <a:xfrm>
            <a:off x="6197600" y="2917825"/>
            <a:ext cx="203200" cy="215900"/>
            <a:chOff x="3988" y="1789"/>
            <a:chExt cx="128" cy="136"/>
          </a:xfrm>
        </p:grpSpPr>
        <p:sp>
          <p:nvSpPr>
            <p:cNvPr id="88106" name="Line 42"/>
            <p:cNvSpPr>
              <a:spLocks noChangeShapeType="1"/>
            </p:cNvSpPr>
            <p:nvPr/>
          </p:nvSpPr>
          <p:spPr bwMode="auto">
            <a:xfrm flipV="1">
              <a:off x="4050" y="1789"/>
              <a:ext cx="0" cy="136"/>
            </a:xfrm>
            <a:prstGeom prst="line">
              <a:avLst/>
            </a:prstGeom>
            <a:noFill/>
            <a:ln w="25400">
              <a:solidFill>
                <a:schemeClr val="tx1"/>
              </a:solidFill>
              <a:round/>
              <a:headEnd/>
              <a:tailEnd/>
            </a:ln>
            <a:effectLst/>
          </p:spPr>
          <p:txBody>
            <a:bodyPr wrap="none" anchor="ctr"/>
            <a:lstStyle/>
            <a:p>
              <a:endParaRPr lang="en-US"/>
            </a:p>
          </p:txBody>
        </p:sp>
        <p:sp>
          <p:nvSpPr>
            <p:cNvPr id="88107" name="Line 43"/>
            <p:cNvSpPr>
              <a:spLocks noChangeShapeType="1"/>
            </p:cNvSpPr>
            <p:nvPr/>
          </p:nvSpPr>
          <p:spPr bwMode="auto">
            <a:xfrm>
              <a:off x="3988" y="1803"/>
              <a:ext cx="128" cy="0"/>
            </a:xfrm>
            <a:prstGeom prst="line">
              <a:avLst/>
            </a:prstGeom>
            <a:noFill/>
            <a:ln w="25400">
              <a:solidFill>
                <a:schemeClr val="tx1"/>
              </a:solidFill>
              <a:round/>
              <a:headEnd/>
              <a:tailEnd/>
            </a:ln>
            <a:effectLst/>
          </p:spPr>
          <p:txBody>
            <a:bodyPr wrap="none" anchor="ctr"/>
            <a:lstStyle/>
            <a:p>
              <a:endParaRPr lang="en-US"/>
            </a:p>
          </p:txBody>
        </p:sp>
      </p:grpSp>
      <p:grpSp>
        <p:nvGrpSpPr>
          <p:cNvPr id="88108" name="Group 44"/>
          <p:cNvGrpSpPr>
            <a:grpSpLocks/>
          </p:cNvGrpSpPr>
          <p:nvPr/>
        </p:nvGrpSpPr>
        <p:grpSpPr bwMode="auto">
          <a:xfrm>
            <a:off x="5203825" y="4275138"/>
            <a:ext cx="234950" cy="95250"/>
            <a:chOff x="3362" y="2651"/>
            <a:chExt cx="148" cy="60"/>
          </a:xfrm>
        </p:grpSpPr>
        <p:sp>
          <p:nvSpPr>
            <p:cNvPr id="88109" name="Line 45"/>
            <p:cNvSpPr>
              <a:spLocks noChangeShapeType="1"/>
            </p:cNvSpPr>
            <p:nvPr/>
          </p:nvSpPr>
          <p:spPr bwMode="auto">
            <a:xfrm flipV="1">
              <a:off x="3436" y="2651"/>
              <a:ext cx="0" cy="60"/>
            </a:xfrm>
            <a:prstGeom prst="line">
              <a:avLst/>
            </a:prstGeom>
            <a:noFill/>
            <a:ln w="25400">
              <a:solidFill>
                <a:schemeClr val="tx1"/>
              </a:solidFill>
              <a:round/>
              <a:headEnd/>
              <a:tailEnd/>
            </a:ln>
            <a:effectLst/>
          </p:spPr>
          <p:txBody>
            <a:bodyPr wrap="none" anchor="ctr"/>
            <a:lstStyle/>
            <a:p>
              <a:endParaRPr lang="en-US"/>
            </a:p>
          </p:txBody>
        </p:sp>
        <p:sp>
          <p:nvSpPr>
            <p:cNvPr id="88110" name="Line 46"/>
            <p:cNvSpPr>
              <a:spLocks noChangeShapeType="1"/>
            </p:cNvSpPr>
            <p:nvPr/>
          </p:nvSpPr>
          <p:spPr bwMode="auto">
            <a:xfrm>
              <a:off x="3362" y="2661"/>
              <a:ext cx="148" cy="0"/>
            </a:xfrm>
            <a:prstGeom prst="line">
              <a:avLst/>
            </a:prstGeom>
            <a:noFill/>
            <a:ln w="25400">
              <a:solidFill>
                <a:schemeClr val="tx1"/>
              </a:solidFill>
              <a:round/>
              <a:headEnd/>
              <a:tailEnd/>
            </a:ln>
            <a:effectLst/>
          </p:spPr>
          <p:txBody>
            <a:bodyPr wrap="none" anchor="ctr"/>
            <a:lstStyle/>
            <a:p>
              <a:endParaRPr lang="en-US"/>
            </a:p>
          </p:txBody>
        </p:sp>
      </p:grpSp>
      <p:grpSp>
        <p:nvGrpSpPr>
          <p:cNvPr id="88111" name="Group 47"/>
          <p:cNvGrpSpPr>
            <a:grpSpLocks/>
          </p:cNvGrpSpPr>
          <p:nvPr/>
        </p:nvGrpSpPr>
        <p:grpSpPr bwMode="auto">
          <a:xfrm>
            <a:off x="4244975" y="2551113"/>
            <a:ext cx="222250" cy="142875"/>
            <a:chOff x="2756" y="1579"/>
            <a:chExt cx="140" cy="90"/>
          </a:xfrm>
        </p:grpSpPr>
        <p:sp>
          <p:nvSpPr>
            <p:cNvPr id="88112" name="Line 48"/>
            <p:cNvSpPr>
              <a:spLocks noChangeShapeType="1"/>
            </p:cNvSpPr>
            <p:nvPr/>
          </p:nvSpPr>
          <p:spPr bwMode="auto">
            <a:xfrm flipV="1">
              <a:off x="2826" y="1579"/>
              <a:ext cx="0" cy="90"/>
            </a:xfrm>
            <a:prstGeom prst="line">
              <a:avLst/>
            </a:prstGeom>
            <a:noFill/>
            <a:ln w="25400">
              <a:solidFill>
                <a:schemeClr val="tx1"/>
              </a:solidFill>
              <a:round/>
              <a:headEnd/>
              <a:tailEnd/>
            </a:ln>
            <a:effectLst/>
          </p:spPr>
          <p:txBody>
            <a:bodyPr wrap="none" anchor="ctr"/>
            <a:lstStyle/>
            <a:p>
              <a:endParaRPr lang="en-US"/>
            </a:p>
          </p:txBody>
        </p:sp>
        <p:sp>
          <p:nvSpPr>
            <p:cNvPr id="88113" name="Line 49"/>
            <p:cNvSpPr>
              <a:spLocks noChangeShapeType="1"/>
            </p:cNvSpPr>
            <p:nvPr/>
          </p:nvSpPr>
          <p:spPr bwMode="auto">
            <a:xfrm>
              <a:off x="2756" y="1591"/>
              <a:ext cx="140" cy="0"/>
            </a:xfrm>
            <a:prstGeom prst="line">
              <a:avLst/>
            </a:prstGeom>
            <a:noFill/>
            <a:ln w="25400">
              <a:solidFill>
                <a:schemeClr val="tx1"/>
              </a:solidFill>
              <a:round/>
              <a:headEnd/>
              <a:tailEnd/>
            </a:ln>
            <a:effectLst/>
          </p:spPr>
          <p:txBody>
            <a:bodyPr wrap="none" anchor="ctr"/>
            <a:lstStyle/>
            <a:p>
              <a:endParaRPr lang="en-US"/>
            </a:p>
          </p:txBody>
        </p:sp>
      </p:grpSp>
      <p:sp>
        <p:nvSpPr>
          <p:cNvPr id="88114" name="Line 50"/>
          <p:cNvSpPr>
            <a:spLocks noChangeShapeType="1"/>
          </p:cNvSpPr>
          <p:nvPr/>
        </p:nvSpPr>
        <p:spPr bwMode="auto">
          <a:xfrm flipV="1">
            <a:off x="7256463" y="2011363"/>
            <a:ext cx="0" cy="171450"/>
          </a:xfrm>
          <a:prstGeom prst="line">
            <a:avLst/>
          </a:prstGeom>
          <a:noFill/>
          <a:ln w="25400">
            <a:solidFill>
              <a:schemeClr val="tx1"/>
            </a:solidFill>
            <a:round/>
            <a:headEnd/>
            <a:tailEnd/>
          </a:ln>
          <a:effectLst/>
        </p:spPr>
        <p:txBody>
          <a:bodyPr wrap="none" anchor="ctr"/>
          <a:lstStyle/>
          <a:p>
            <a:endParaRPr lang="en-US"/>
          </a:p>
        </p:txBody>
      </p:sp>
      <p:sp>
        <p:nvSpPr>
          <p:cNvPr id="88115" name="Line 51"/>
          <p:cNvSpPr>
            <a:spLocks noChangeShapeType="1"/>
          </p:cNvSpPr>
          <p:nvPr/>
        </p:nvSpPr>
        <p:spPr bwMode="auto">
          <a:xfrm>
            <a:off x="7138988" y="2036763"/>
            <a:ext cx="228600" cy="0"/>
          </a:xfrm>
          <a:prstGeom prst="line">
            <a:avLst/>
          </a:prstGeom>
          <a:noFill/>
          <a:ln w="25400">
            <a:solidFill>
              <a:schemeClr val="tx1"/>
            </a:solidFill>
            <a:round/>
            <a:headEnd/>
            <a:tailEnd/>
          </a:ln>
          <a:effectLst/>
        </p:spPr>
        <p:txBody>
          <a:bodyPr wrap="none" anchor="ctr"/>
          <a:lstStyle/>
          <a:p>
            <a:endParaRPr lang="en-US"/>
          </a:p>
        </p:txBody>
      </p:sp>
      <p:grpSp>
        <p:nvGrpSpPr>
          <p:cNvPr id="88116" name="Group 52"/>
          <p:cNvGrpSpPr>
            <a:grpSpLocks/>
          </p:cNvGrpSpPr>
          <p:nvPr/>
        </p:nvGrpSpPr>
        <p:grpSpPr bwMode="auto">
          <a:xfrm>
            <a:off x="1244600" y="1754188"/>
            <a:ext cx="692150" cy="3643312"/>
            <a:chOff x="784" y="1105"/>
            <a:chExt cx="436" cy="2295"/>
          </a:xfrm>
        </p:grpSpPr>
        <p:sp>
          <p:nvSpPr>
            <p:cNvPr id="88117" name="Rectangle 53"/>
            <p:cNvSpPr>
              <a:spLocks noChangeArrowheads="1"/>
            </p:cNvSpPr>
            <p:nvPr/>
          </p:nvSpPr>
          <p:spPr bwMode="auto">
            <a:xfrm>
              <a:off x="868" y="3055"/>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0</a:t>
              </a:r>
            </a:p>
          </p:txBody>
        </p:sp>
        <p:sp>
          <p:nvSpPr>
            <p:cNvPr id="88118" name="Rectangle 54"/>
            <p:cNvSpPr>
              <a:spLocks noChangeArrowheads="1"/>
            </p:cNvSpPr>
            <p:nvPr/>
          </p:nvSpPr>
          <p:spPr bwMode="auto">
            <a:xfrm>
              <a:off x="868" y="2399"/>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4</a:t>
              </a:r>
            </a:p>
          </p:txBody>
        </p:sp>
        <p:sp>
          <p:nvSpPr>
            <p:cNvPr id="88119" name="Rectangle 55"/>
            <p:cNvSpPr>
              <a:spLocks noChangeArrowheads="1"/>
            </p:cNvSpPr>
            <p:nvPr/>
          </p:nvSpPr>
          <p:spPr bwMode="auto">
            <a:xfrm>
              <a:off x="868" y="1757"/>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8</a:t>
              </a:r>
            </a:p>
          </p:txBody>
        </p:sp>
        <p:sp>
          <p:nvSpPr>
            <p:cNvPr id="88120" name="Rectangle 56"/>
            <p:cNvSpPr>
              <a:spLocks noChangeArrowheads="1"/>
            </p:cNvSpPr>
            <p:nvPr/>
          </p:nvSpPr>
          <p:spPr bwMode="auto">
            <a:xfrm>
              <a:off x="784" y="1105"/>
              <a:ext cx="436" cy="345"/>
            </a:xfrm>
            <a:prstGeom prst="rect">
              <a:avLst/>
            </a:prstGeom>
            <a:noFill/>
            <a:ln w="25400">
              <a:noFill/>
              <a:miter lim="800000"/>
              <a:headEnd/>
              <a:tailEnd/>
            </a:ln>
            <a:effectLst/>
          </p:spPr>
          <p:txBody>
            <a:bodyPr lIns="111125" tIns="60325" rIns="111125" bIns="60325">
              <a:spAutoFit/>
            </a:bodyPr>
            <a:lstStyle/>
            <a:p>
              <a:pPr defTabSz="1460500" eaLnBrk="0" hangingPunct="0"/>
              <a:r>
                <a:rPr lang="en-US" sz="2800" b="1">
                  <a:solidFill>
                    <a:schemeClr val="tx2"/>
                  </a:solidFill>
                </a:rPr>
                <a:t>12</a:t>
              </a:r>
            </a:p>
          </p:txBody>
        </p:sp>
      </p:grpSp>
      <p:sp>
        <p:nvSpPr>
          <p:cNvPr id="88121" name="Rectangle 57"/>
          <p:cNvSpPr>
            <a:spLocks noChangeArrowheads="1"/>
          </p:cNvSpPr>
          <p:nvPr/>
        </p:nvSpPr>
        <p:spPr bwMode="auto">
          <a:xfrm>
            <a:off x="3006725" y="5173663"/>
            <a:ext cx="857250"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88122" name="Rectangle 58"/>
          <p:cNvSpPr>
            <a:spLocks noChangeArrowheads="1"/>
          </p:cNvSpPr>
          <p:nvPr/>
        </p:nvSpPr>
        <p:spPr bwMode="auto">
          <a:xfrm>
            <a:off x="2066925" y="5173663"/>
            <a:ext cx="8572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HBSS</a:t>
            </a:r>
          </a:p>
        </p:txBody>
      </p:sp>
      <p:sp>
        <p:nvSpPr>
          <p:cNvPr id="88123" name="Rectangle 59"/>
          <p:cNvSpPr>
            <a:spLocks noChangeArrowheads="1"/>
          </p:cNvSpPr>
          <p:nvPr/>
        </p:nvSpPr>
        <p:spPr bwMode="auto">
          <a:xfrm>
            <a:off x="3984625" y="5173663"/>
            <a:ext cx="7937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L-arg</a:t>
            </a:r>
          </a:p>
        </p:txBody>
      </p:sp>
      <p:sp>
        <p:nvSpPr>
          <p:cNvPr id="88124" name="Rectangle 60"/>
          <p:cNvSpPr>
            <a:spLocks noChangeArrowheads="1"/>
          </p:cNvSpPr>
          <p:nvPr/>
        </p:nvSpPr>
        <p:spPr bwMode="auto">
          <a:xfrm>
            <a:off x="4926013" y="5173663"/>
            <a:ext cx="811212"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88125" name="Rectangle 61"/>
          <p:cNvSpPr>
            <a:spLocks noChangeArrowheads="1"/>
          </p:cNvSpPr>
          <p:nvPr/>
        </p:nvSpPr>
        <p:spPr bwMode="auto">
          <a:xfrm>
            <a:off x="5813425" y="5173663"/>
            <a:ext cx="11493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L-NMMA</a:t>
            </a:r>
          </a:p>
        </p:txBody>
      </p:sp>
      <p:sp>
        <p:nvSpPr>
          <p:cNvPr id="88126" name="Rectangle 62"/>
          <p:cNvSpPr>
            <a:spLocks noChangeArrowheads="1"/>
          </p:cNvSpPr>
          <p:nvPr/>
        </p:nvSpPr>
        <p:spPr bwMode="auto">
          <a:xfrm>
            <a:off x="6889750" y="5173663"/>
            <a:ext cx="1149350"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dirty="0"/>
              <a:t>L-NMMA</a:t>
            </a:r>
          </a:p>
          <a:p>
            <a:pPr algn="ctr" defTabSz="1460500" eaLnBrk="0" hangingPunct="0"/>
            <a:r>
              <a:rPr lang="en-US" b="1" dirty="0" smtClean="0"/>
              <a:t>ABC</a:t>
            </a:r>
            <a:endParaRPr lang="en-US" b="1" dirty="0">
              <a:latin typeface="Symbol" pitchFamily="18" charset="2"/>
            </a:endParaRPr>
          </a:p>
        </p:txBody>
      </p:sp>
      <p:sp>
        <p:nvSpPr>
          <p:cNvPr id="88127" name="Rectangle 63"/>
          <p:cNvSpPr>
            <a:spLocks noChangeArrowheads="1"/>
          </p:cNvSpPr>
          <p:nvPr/>
        </p:nvSpPr>
        <p:spPr bwMode="auto">
          <a:xfrm>
            <a:off x="4054475" y="262890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88128" name="Rectangle 64"/>
          <p:cNvSpPr>
            <a:spLocks noChangeArrowheads="1"/>
          </p:cNvSpPr>
          <p:nvPr/>
        </p:nvSpPr>
        <p:spPr bwMode="auto">
          <a:xfrm>
            <a:off x="5978525" y="305435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effectLst>
                  <a:outerShdw blurRad="38100" dist="38100" dir="2700000" algn="tl">
                    <a:srgbClr val="C0C0C0"/>
                  </a:outerShdw>
                </a:effectLst>
              </a:rPr>
              <a:t>a</a:t>
            </a:r>
          </a:p>
        </p:txBody>
      </p:sp>
      <p:sp>
        <p:nvSpPr>
          <p:cNvPr id="88129" name="Rectangle 65"/>
          <p:cNvSpPr>
            <a:spLocks noChangeArrowheads="1"/>
          </p:cNvSpPr>
          <p:nvPr/>
        </p:nvSpPr>
        <p:spPr bwMode="auto">
          <a:xfrm>
            <a:off x="2092325" y="2600325"/>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88130" name="Rectangle 66"/>
          <p:cNvSpPr>
            <a:spLocks noChangeArrowheads="1"/>
          </p:cNvSpPr>
          <p:nvPr/>
        </p:nvSpPr>
        <p:spPr bwMode="auto">
          <a:xfrm>
            <a:off x="3057525" y="387985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b</a:t>
            </a:r>
          </a:p>
        </p:txBody>
      </p:sp>
      <p:sp>
        <p:nvSpPr>
          <p:cNvPr id="88131" name="Rectangle 67"/>
          <p:cNvSpPr>
            <a:spLocks noChangeArrowheads="1"/>
          </p:cNvSpPr>
          <p:nvPr/>
        </p:nvSpPr>
        <p:spPr bwMode="auto">
          <a:xfrm>
            <a:off x="4984750" y="4321175"/>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c</a:t>
            </a:r>
          </a:p>
        </p:txBody>
      </p:sp>
      <p:sp>
        <p:nvSpPr>
          <p:cNvPr id="88132" name="Rectangle 68"/>
          <p:cNvSpPr>
            <a:spLocks noChangeArrowheads="1"/>
          </p:cNvSpPr>
          <p:nvPr/>
        </p:nvSpPr>
        <p:spPr bwMode="auto">
          <a:xfrm>
            <a:off x="6918325" y="213995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solidFill>
                  <a:srgbClr val="000000"/>
                </a:solidFill>
              </a:rPr>
              <a:t>d</a:t>
            </a:r>
          </a:p>
        </p:txBody>
      </p:sp>
      <p:sp>
        <p:nvSpPr>
          <p:cNvPr id="88133" name="Rectangle 69"/>
          <p:cNvSpPr>
            <a:spLocks noChangeArrowheads="1"/>
          </p:cNvSpPr>
          <p:nvPr/>
        </p:nvSpPr>
        <p:spPr bwMode="auto">
          <a:xfrm>
            <a:off x="6921500" y="214630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d</a:t>
            </a:r>
          </a:p>
        </p:txBody>
      </p:sp>
      <p:sp>
        <p:nvSpPr>
          <p:cNvPr id="88134" name="Rectangle 70"/>
          <p:cNvSpPr>
            <a:spLocks noChangeArrowheads="1"/>
          </p:cNvSpPr>
          <p:nvPr/>
        </p:nvSpPr>
        <p:spPr bwMode="auto">
          <a:xfrm>
            <a:off x="1776413" y="700088"/>
            <a:ext cx="6361112" cy="955675"/>
          </a:xfrm>
          <a:prstGeom prst="rect">
            <a:avLst/>
          </a:prstGeom>
          <a:noFill/>
          <a:ln w="12700">
            <a:noFill/>
            <a:miter lim="800000"/>
            <a:headEnd/>
            <a:tailEnd/>
          </a:ln>
          <a:effectLst/>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88135" name="Text Box 71"/>
          <p:cNvSpPr txBox="1">
            <a:spLocks noChangeArrowheads="1"/>
          </p:cNvSpPr>
          <p:nvPr/>
        </p:nvSpPr>
        <p:spPr bwMode="auto">
          <a:xfrm>
            <a:off x="1066800" y="5943600"/>
            <a:ext cx="6810375" cy="457200"/>
          </a:xfrm>
          <a:prstGeom prst="rect">
            <a:avLst/>
          </a:prstGeom>
          <a:noFill/>
          <a:ln w="9525">
            <a:noFill/>
            <a:miter lim="800000"/>
            <a:headEnd/>
            <a:tailEnd/>
          </a:ln>
          <a:effectLst/>
        </p:spPr>
        <p:txBody>
          <a:bodyPr wrap="none">
            <a:spAutoFit/>
          </a:bodyPr>
          <a:lstStyle/>
          <a:p>
            <a:pPr eaLnBrk="0" hangingPunct="0"/>
            <a:r>
              <a:rPr lang="en-US" sz="2400" dirty="0">
                <a:latin typeface="Times New Roman" charset="0"/>
              </a:rPr>
              <a:t>NO modulators increase superoxide, </a:t>
            </a:r>
            <a:r>
              <a:rPr lang="en-US" sz="2400" dirty="0" smtClean="0">
                <a:latin typeface="Times New Roman" charset="0"/>
              </a:rPr>
              <a:t>TNF </a:t>
            </a:r>
            <a:r>
              <a:rPr lang="en-US" sz="2400" dirty="0">
                <a:latin typeface="Times New Roman" charset="0"/>
              </a:rPr>
              <a:t>reduces O</a:t>
            </a:r>
            <a:r>
              <a:rPr lang="en-US" sz="2400" baseline="-25000" dirty="0">
                <a:latin typeface="Times New Roman" charset="0"/>
              </a:rPr>
              <a:t>2</a:t>
            </a:r>
            <a:r>
              <a:rPr lang="en-US" sz="2400" baseline="30000" dirty="0">
                <a:latin typeface="Times New Roman" charset="0"/>
              </a:rPr>
              <a:t>-</a:t>
            </a:r>
            <a:endParaRPr lang="en-US" sz="2400" dirty="0">
              <a:latin typeface="Times New Roman" charset="0"/>
            </a:endParaRPr>
          </a:p>
        </p:txBody>
      </p:sp>
      <p:sp>
        <p:nvSpPr>
          <p:cNvPr id="88136" name="Text Box 72"/>
          <p:cNvSpPr txBox="1">
            <a:spLocks noChangeArrowheads="1"/>
          </p:cNvSpPr>
          <p:nvPr/>
        </p:nvSpPr>
        <p:spPr bwMode="auto">
          <a:xfrm>
            <a:off x="4419600" y="2057400"/>
            <a:ext cx="2282825" cy="304800"/>
          </a:xfrm>
          <a:prstGeom prst="rect">
            <a:avLst/>
          </a:prstGeom>
          <a:noFill/>
          <a:ln w="9525">
            <a:noFill/>
            <a:miter lim="800000"/>
            <a:headEnd/>
            <a:tailEnd/>
          </a:ln>
          <a:effectLst/>
        </p:spPr>
        <p:txBody>
          <a:bodyPr wrap="none">
            <a:spAutoFit/>
          </a:bodyPr>
          <a:lstStyle/>
          <a:p>
            <a:r>
              <a:rPr lang="en-US" sz="1400" i="1"/>
              <a:t>Bars represent 1 SD mean</a:t>
            </a:r>
          </a:p>
        </p:txBody>
      </p:sp>
      <p:sp>
        <p:nvSpPr>
          <p:cNvPr id="88137" name="Text Box 73"/>
          <p:cNvSpPr txBox="1">
            <a:spLocks noChangeArrowheads="1"/>
          </p:cNvSpPr>
          <p:nvPr/>
        </p:nvSpPr>
        <p:spPr bwMode="auto">
          <a:xfrm>
            <a:off x="7772400" y="2667000"/>
            <a:ext cx="1111250" cy="1155700"/>
          </a:xfrm>
          <a:prstGeom prst="rect">
            <a:avLst/>
          </a:prstGeom>
          <a:noFill/>
          <a:ln w="9525">
            <a:noFill/>
            <a:miter lim="800000"/>
            <a:headEnd/>
            <a:tailEnd/>
          </a:ln>
          <a:effectLst/>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88138" name="Text Box 74"/>
          <p:cNvSpPr txBox="1">
            <a:spLocks noChangeArrowheads="1"/>
          </p:cNvSpPr>
          <p:nvPr/>
        </p:nvSpPr>
        <p:spPr bwMode="auto">
          <a:xfrm>
            <a:off x="2362200" y="6324600"/>
            <a:ext cx="3581400" cy="366713"/>
          </a:xfrm>
          <a:prstGeom prst="rect">
            <a:avLst/>
          </a:prstGeom>
          <a:solidFill>
            <a:srgbClr val="CCFFFF"/>
          </a:solidFill>
          <a:ln w="9525">
            <a:noFill/>
            <a:miter lim="800000"/>
            <a:headEnd/>
            <a:tailEnd/>
          </a:ln>
          <a:effectLst/>
        </p:spPr>
        <p:txBody>
          <a:bodyPr>
            <a:spAutoFit/>
          </a:bodyPr>
          <a:lstStyle/>
          <a:p>
            <a:r>
              <a:rPr lang="en-US" b="1" dirty="0"/>
              <a:t>So:</a:t>
            </a:r>
            <a:r>
              <a:rPr lang="en-US" dirty="0"/>
              <a:t> Basic data, very, very simple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2"/>
          <p:cNvSpPr>
            <a:spLocks noGrp="1"/>
          </p:cNvSpPr>
          <p:nvPr>
            <p:ph type="ftr" sz="quarter" idx="11"/>
          </p:nvPr>
        </p:nvSpPr>
        <p:spPr/>
        <p:txBody>
          <a:bodyPr/>
          <a:lstStyle/>
          <a:p>
            <a:r>
              <a:rPr lang="en-US"/>
              <a:t>© J. Paul Robinson, Purdue University</a:t>
            </a:r>
          </a:p>
        </p:txBody>
      </p:sp>
      <p:sp>
        <p:nvSpPr>
          <p:cNvPr id="76" name="Slide Number Placeholder 3"/>
          <p:cNvSpPr>
            <a:spLocks noGrp="1"/>
          </p:cNvSpPr>
          <p:nvPr>
            <p:ph type="sldNum" sz="quarter" idx="12"/>
          </p:nvPr>
        </p:nvSpPr>
        <p:spPr/>
        <p:txBody>
          <a:bodyPr/>
          <a:lstStyle/>
          <a:p>
            <a:fld id="{FE88503D-34B4-4DEB-AE35-32DDEC8930A5}" type="slidenum">
              <a:rPr lang="en-US"/>
              <a:pPr/>
              <a:t>37</a:t>
            </a:fld>
            <a:r>
              <a:rPr lang="en-US"/>
              <a:t> of 46</a:t>
            </a:r>
          </a:p>
        </p:txBody>
      </p:sp>
      <p:sp>
        <p:nvSpPr>
          <p:cNvPr id="90114" name="Freeform 2"/>
          <p:cNvSpPr>
            <a:spLocks/>
          </p:cNvSpPr>
          <p:nvPr/>
        </p:nvSpPr>
        <p:spPr bwMode="auto">
          <a:xfrm>
            <a:off x="1993900" y="1347788"/>
            <a:ext cx="5799138" cy="3062287"/>
          </a:xfrm>
          <a:custGeom>
            <a:avLst/>
            <a:gdLst/>
            <a:ahLst/>
            <a:cxnLst>
              <a:cxn ang="0">
                <a:pos x="0" y="1928"/>
              </a:cxn>
              <a:cxn ang="0">
                <a:pos x="0" y="0"/>
              </a:cxn>
              <a:cxn ang="0">
                <a:pos x="3652" y="0"/>
              </a:cxn>
              <a:cxn ang="0">
                <a:pos x="3652" y="1928"/>
              </a:cxn>
              <a:cxn ang="0">
                <a:pos x="0" y="1928"/>
              </a:cxn>
            </a:cxnLst>
            <a:rect l="0" t="0" r="r" b="b"/>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a:effectLst/>
        </p:spPr>
        <p:txBody>
          <a:bodyPr/>
          <a:lstStyle/>
          <a:p>
            <a:endParaRPr lang="en-US"/>
          </a:p>
        </p:txBody>
      </p:sp>
      <p:sp>
        <p:nvSpPr>
          <p:cNvPr id="90115" name="Freeform 3"/>
          <p:cNvSpPr>
            <a:spLocks/>
          </p:cNvSpPr>
          <p:nvPr/>
        </p:nvSpPr>
        <p:spPr bwMode="auto">
          <a:xfrm>
            <a:off x="1816100" y="1347788"/>
            <a:ext cx="5980113" cy="131762"/>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90116" name="Line 4"/>
          <p:cNvSpPr>
            <a:spLocks noChangeShapeType="1"/>
          </p:cNvSpPr>
          <p:nvPr/>
        </p:nvSpPr>
        <p:spPr bwMode="auto">
          <a:xfrm>
            <a:off x="1822450" y="4541838"/>
            <a:ext cx="5788025" cy="0"/>
          </a:xfrm>
          <a:prstGeom prst="line">
            <a:avLst/>
          </a:prstGeom>
          <a:noFill/>
          <a:ln w="12700">
            <a:solidFill>
              <a:schemeClr val="tx1"/>
            </a:solidFill>
            <a:round/>
            <a:headEnd/>
            <a:tailEnd/>
          </a:ln>
          <a:effectLst/>
        </p:spPr>
        <p:txBody>
          <a:bodyPr wrap="none" anchor="ctr"/>
          <a:lstStyle/>
          <a:p>
            <a:endParaRPr lang="en-US"/>
          </a:p>
        </p:txBody>
      </p:sp>
      <p:sp>
        <p:nvSpPr>
          <p:cNvPr id="90117" name="Line 5"/>
          <p:cNvSpPr>
            <a:spLocks noChangeShapeType="1"/>
          </p:cNvSpPr>
          <p:nvPr/>
        </p:nvSpPr>
        <p:spPr bwMode="auto">
          <a:xfrm>
            <a:off x="181610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18" name="Line 6"/>
          <p:cNvSpPr>
            <a:spLocks noChangeShapeType="1"/>
          </p:cNvSpPr>
          <p:nvPr/>
        </p:nvSpPr>
        <p:spPr bwMode="auto">
          <a:xfrm>
            <a:off x="278447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19" name="Line 7"/>
          <p:cNvSpPr>
            <a:spLocks noChangeShapeType="1"/>
          </p:cNvSpPr>
          <p:nvPr/>
        </p:nvSpPr>
        <p:spPr bwMode="auto">
          <a:xfrm>
            <a:off x="375602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20" name="Line 8"/>
          <p:cNvSpPr>
            <a:spLocks noChangeShapeType="1"/>
          </p:cNvSpPr>
          <p:nvPr/>
        </p:nvSpPr>
        <p:spPr bwMode="auto">
          <a:xfrm>
            <a:off x="471805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21" name="Line 9"/>
          <p:cNvSpPr>
            <a:spLocks noChangeShapeType="1"/>
          </p:cNvSpPr>
          <p:nvPr/>
        </p:nvSpPr>
        <p:spPr bwMode="auto">
          <a:xfrm>
            <a:off x="568325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22" name="Line 10"/>
          <p:cNvSpPr>
            <a:spLocks noChangeShapeType="1"/>
          </p:cNvSpPr>
          <p:nvPr/>
        </p:nvSpPr>
        <p:spPr bwMode="auto">
          <a:xfrm>
            <a:off x="665162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23" name="Line 11"/>
          <p:cNvSpPr>
            <a:spLocks noChangeShapeType="1"/>
          </p:cNvSpPr>
          <p:nvPr/>
        </p:nvSpPr>
        <p:spPr bwMode="auto">
          <a:xfrm>
            <a:off x="761682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24" name="Freeform 12"/>
          <p:cNvSpPr>
            <a:spLocks/>
          </p:cNvSpPr>
          <p:nvPr/>
        </p:nvSpPr>
        <p:spPr bwMode="auto">
          <a:xfrm>
            <a:off x="2032000" y="2071688"/>
            <a:ext cx="531813" cy="2471737"/>
          </a:xfrm>
          <a:custGeom>
            <a:avLst/>
            <a:gdLst/>
            <a:ahLst/>
            <a:cxnLst>
              <a:cxn ang="0">
                <a:pos x="334" y="1556"/>
              </a:cxn>
              <a:cxn ang="0">
                <a:pos x="334" y="0"/>
              </a:cxn>
              <a:cxn ang="0">
                <a:pos x="0" y="0"/>
              </a:cxn>
              <a:cxn ang="0">
                <a:pos x="0" y="1556"/>
              </a:cxn>
              <a:cxn ang="0">
                <a:pos x="334" y="1556"/>
              </a:cxn>
            </a:cxnLst>
            <a:rect l="0" t="0" r="r" b="b"/>
            <a:pathLst>
              <a:path w="335" h="1557">
                <a:moveTo>
                  <a:pt x="334" y="1556"/>
                </a:moveTo>
                <a:lnTo>
                  <a:pt x="334" y="0"/>
                </a:lnTo>
                <a:lnTo>
                  <a:pt x="0" y="0"/>
                </a:lnTo>
                <a:lnTo>
                  <a:pt x="0" y="1556"/>
                </a:lnTo>
                <a:lnTo>
                  <a:pt x="334" y="1556"/>
                </a:lnTo>
              </a:path>
            </a:pathLst>
          </a:custGeom>
          <a:solidFill>
            <a:srgbClr val="FFA000"/>
          </a:solidFill>
          <a:ln w="12700" cap="rnd" cmpd="sng">
            <a:solidFill>
              <a:srgbClr val="000000"/>
            </a:solidFill>
            <a:prstDash val="solid"/>
            <a:round/>
            <a:headEnd type="none" w="med" len="med"/>
            <a:tailEnd type="none" w="med" len="med"/>
          </a:ln>
          <a:effectLst/>
        </p:spPr>
        <p:txBody>
          <a:bodyPr/>
          <a:lstStyle/>
          <a:p>
            <a:endParaRPr lang="en-US"/>
          </a:p>
        </p:txBody>
      </p:sp>
      <p:sp>
        <p:nvSpPr>
          <p:cNvPr id="90125" name="Freeform 13"/>
          <p:cNvSpPr>
            <a:spLocks/>
          </p:cNvSpPr>
          <p:nvPr/>
        </p:nvSpPr>
        <p:spPr bwMode="auto">
          <a:xfrm>
            <a:off x="3003550" y="3325813"/>
            <a:ext cx="525463" cy="1217612"/>
          </a:xfrm>
          <a:custGeom>
            <a:avLst/>
            <a:gdLst/>
            <a:ahLst/>
            <a:cxnLst>
              <a:cxn ang="0">
                <a:pos x="330" y="766"/>
              </a:cxn>
              <a:cxn ang="0">
                <a:pos x="330" y="0"/>
              </a:cxn>
              <a:cxn ang="0">
                <a:pos x="0" y="0"/>
              </a:cxn>
              <a:cxn ang="0">
                <a:pos x="0" y="766"/>
              </a:cxn>
              <a:cxn ang="0">
                <a:pos x="330" y="766"/>
              </a:cxn>
            </a:cxnLst>
            <a:rect l="0" t="0" r="r" b="b"/>
            <a:pathLst>
              <a:path w="331" h="767">
                <a:moveTo>
                  <a:pt x="330" y="766"/>
                </a:moveTo>
                <a:lnTo>
                  <a:pt x="330" y="0"/>
                </a:lnTo>
                <a:lnTo>
                  <a:pt x="0" y="0"/>
                </a:lnTo>
                <a:lnTo>
                  <a:pt x="0" y="766"/>
                </a:lnTo>
                <a:lnTo>
                  <a:pt x="330" y="766"/>
                </a:lnTo>
              </a:path>
            </a:pathLst>
          </a:custGeom>
          <a:solidFill>
            <a:srgbClr val="FFA0C0"/>
          </a:solidFill>
          <a:ln w="12700" cap="rnd" cmpd="sng">
            <a:solidFill>
              <a:srgbClr val="000000"/>
            </a:solidFill>
            <a:prstDash val="solid"/>
            <a:round/>
            <a:headEnd type="none" w="med" len="med"/>
            <a:tailEnd type="none" w="med" len="med"/>
          </a:ln>
          <a:effectLst/>
        </p:spPr>
        <p:txBody>
          <a:bodyPr/>
          <a:lstStyle/>
          <a:p>
            <a:endParaRPr lang="en-US"/>
          </a:p>
        </p:txBody>
      </p:sp>
      <p:sp>
        <p:nvSpPr>
          <p:cNvPr id="90126" name="Freeform 14"/>
          <p:cNvSpPr>
            <a:spLocks/>
          </p:cNvSpPr>
          <p:nvPr/>
        </p:nvSpPr>
        <p:spPr bwMode="auto">
          <a:xfrm>
            <a:off x="3971925" y="2093913"/>
            <a:ext cx="525463" cy="2449512"/>
          </a:xfrm>
          <a:custGeom>
            <a:avLst/>
            <a:gdLst/>
            <a:ahLst/>
            <a:cxnLst>
              <a:cxn ang="0">
                <a:pos x="330" y="1542"/>
              </a:cxn>
              <a:cxn ang="0">
                <a:pos x="330" y="0"/>
              </a:cxn>
              <a:cxn ang="0">
                <a:pos x="0" y="0"/>
              </a:cxn>
              <a:cxn ang="0">
                <a:pos x="0" y="1542"/>
              </a:cxn>
              <a:cxn ang="0">
                <a:pos x="330" y="1542"/>
              </a:cxn>
            </a:cxnLst>
            <a:rect l="0" t="0" r="r" b="b"/>
            <a:pathLst>
              <a:path w="331" h="1543">
                <a:moveTo>
                  <a:pt x="330" y="1542"/>
                </a:moveTo>
                <a:lnTo>
                  <a:pt x="330" y="0"/>
                </a:lnTo>
                <a:lnTo>
                  <a:pt x="0" y="0"/>
                </a:lnTo>
                <a:lnTo>
                  <a:pt x="0" y="1542"/>
                </a:lnTo>
                <a:lnTo>
                  <a:pt x="330" y="1542"/>
                </a:lnTo>
              </a:path>
            </a:pathLst>
          </a:custGeom>
          <a:solidFill>
            <a:srgbClr val="00E0C0"/>
          </a:solidFill>
          <a:ln w="12700" cap="rnd" cmpd="sng">
            <a:solidFill>
              <a:srgbClr val="000000"/>
            </a:solidFill>
            <a:prstDash val="solid"/>
            <a:round/>
            <a:headEnd type="none" w="med" len="med"/>
            <a:tailEnd type="none" w="med" len="med"/>
          </a:ln>
          <a:effectLst/>
        </p:spPr>
        <p:txBody>
          <a:bodyPr/>
          <a:lstStyle/>
          <a:p>
            <a:endParaRPr lang="en-US"/>
          </a:p>
        </p:txBody>
      </p:sp>
      <p:sp>
        <p:nvSpPr>
          <p:cNvPr id="90127" name="Freeform 15"/>
          <p:cNvSpPr>
            <a:spLocks/>
          </p:cNvSpPr>
          <p:nvPr/>
        </p:nvSpPr>
        <p:spPr bwMode="auto">
          <a:xfrm>
            <a:off x="4933950" y="3776663"/>
            <a:ext cx="528638" cy="766762"/>
          </a:xfrm>
          <a:custGeom>
            <a:avLst/>
            <a:gdLst/>
            <a:ahLst/>
            <a:cxnLst>
              <a:cxn ang="0">
                <a:pos x="332" y="482"/>
              </a:cxn>
              <a:cxn ang="0">
                <a:pos x="332" y="0"/>
              </a:cxn>
              <a:cxn ang="0">
                <a:pos x="0" y="0"/>
              </a:cxn>
              <a:cxn ang="0">
                <a:pos x="0" y="482"/>
              </a:cxn>
              <a:cxn ang="0">
                <a:pos x="332" y="482"/>
              </a:cxn>
            </a:cxnLst>
            <a:rect l="0" t="0" r="r" b="b"/>
            <a:pathLst>
              <a:path w="333" h="483">
                <a:moveTo>
                  <a:pt x="332" y="482"/>
                </a:moveTo>
                <a:lnTo>
                  <a:pt x="332" y="0"/>
                </a:lnTo>
                <a:lnTo>
                  <a:pt x="0" y="0"/>
                </a:lnTo>
                <a:lnTo>
                  <a:pt x="0" y="482"/>
                </a:lnTo>
                <a:lnTo>
                  <a:pt x="332" y="482"/>
                </a:lnTo>
              </a:path>
            </a:pathLst>
          </a:custGeom>
          <a:solidFill>
            <a:srgbClr val="6080FF"/>
          </a:solidFill>
          <a:ln w="12700" cap="rnd" cmpd="sng">
            <a:solidFill>
              <a:srgbClr val="000000"/>
            </a:solidFill>
            <a:prstDash val="solid"/>
            <a:round/>
            <a:headEnd type="none" w="med" len="med"/>
            <a:tailEnd type="none" w="med" len="med"/>
          </a:ln>
          <a:effectLst/>
        </p:spPr>
        <p:txBody>
          <a:bodyPr/>
          <a:lstStyle/>
          <a:p>
            <a:endParaRPr lang="en-US"/>
          </a:p>
        </p:txBody>
      </p:sp>
      <p:sp>
        <p:nvSpPr>
          <p:cNvPr id="90128" name="Freeform 16"/>
          <p:cNvSpPr>
            <a:spLocks/>
          </p:cNvSpPr>
          <p:nvPr/>
        </p:nvSpPr>
        <p:spPr bwMode="auto">
          <a:xfrm>
            <a:off x="5905500" y="2538413"/>
            <a:ext cx="525463" cy="2005012"/>
          </a:xfrm>
          <a:custGeom>
            <a:avLst/>
            <a:gdLst/>
            <a:ahLst/>
            <a:cxnLst>
              <a:cxn ang="0">
                <a:pos x="330" y="1262"/>
              </a:cxn>
              <a:cxn ang="0">
                <a:pos x="330" y="0"/>
              </a:cxn>
              <a:cxn ang="0">
                <a:pos x="0" y="0"/>
              </a:cxn>
              <a:cxn ang="0">
                <a:pos x="0" y="1262"/>
              </a:cxn>
              <a:cxn ang="0">
                <a:pos x="330" y="1262"/>
              </a:cxn>
            </a:cxnLst>
            <a:rect l="0" t="0" r="r" b="b"/>
            <a:pathLst>
              <a:path w="331" h="1263">
                <a:moveTo>
                  <a:pt x="330" y="1262"/>
                </a:moveTo>
                <a:lnTo>
                  <a:pt x="330" y="0"/>
                </a:lnTo>
                <a:lnTo>
                  <a:pt x="0" y="0"/>
                </a:lnTo>
                <a:lnTo>
                  <a:pt x="0" y="1262"/>
                </a:lnTo>
                <a:lnTo>
                  <a:pt x="330" y="1262"/>
                </a:lnTo>
              </a:path>
            </a:pathLst>
          </a:custGeom>
          <a:solidFill>
            <a:srgbClr val="102060"/>
          </a:solidFill>
          <a:ln w="12700" cap="rnd" cmpd="sng">
            <a:solidFill>
              <a:srgbClr val="000000"/>
            </a:solidFill>
            <a:prstDash val="solid"/>
            <a:round/>
            <a:headEnd type="none" w="med" len="med"/>
            <a:tailEnd type="none" w="med" len="med"/>
          </a:ln>
          <a:effectLst/>
        </p:spPr>
        <p:txBody>
          <a:bodyPr/>
          <a:lstStyle/>
          <a:p>
            <a:endParaRPr lang="en-US"/>
          </a:p>
        </p:txBody>
      </p:sp>
      <p:sp>
        <p:nvSpPr>
          <p:cNvPr id="90129" name="Freeform 17"/>
          <p:cNvSpPr>
            <a:spLocks/>
          </p:cNvSpPr>
          <p:nvPr/>
        </p:nvSpPr>
        <p:spPr bwMode="auto">
          <a:xfrm>
            <a:off x="6870700" y="1595438"/>
            <a:ext cx="525463" cy="2947987"/>
          </a:xfrm>
          <a:custGeom>
            <a:avLst/>
            <a:gdLst/>
            <a:ahLst/>
            <a:cxnLst>
              <a:cxn ang="0">
                <a:pos x="330" y="1856"/>
              </a:cxn>
              <a:cxn ang="0">
                <a:pos x="330" y="0"/>
              </a:cxn>
              <a:cxn ang="0">
                <a:pos x="0" y="0"/>
              </a:cxn>
              <a:cxn ang="0">
                <a:pos x="0" y="1856"/>
              </a:cxn>
              <a:cxn ang="0">
                <a:pos x="330" y="1856"/>
              </a:cxn>
            </a:cxnLst>
            <a:rect l="0" t="0" r="r" b="b"/>
            <a:pathLst>
              <a:path w="331" h="1857">
                <a:moveTo>
                  <a:pt x="330" y="1856"/>
                </a:moveTo>
                <a:lnTo>
                  <a:pt x="330" y="0"/>
                </a:lnTo>
                <a:lnTo>
                  <a:pt x="0" y="0"/>
                </a:lnTo>
                <a:lnTo>
                  <a:pt x="0" y="1856"/>
                </a:lnTo>
                <a:lnTo>
                  <a:pt x="330" y="1856"/>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90130" name="Line 18"/>
          <p:cNvSpPr>
            <a:spLocks noChangeShapeType="1"/>
          </p:cNvSpPr>
          <p:nvPr/>
        </p:nvSpPr>
        <p:spPr bwMode="auto">
          <a:xfrm flipV="1">
            <a:off x="1816100" y="1471613"/>
            <a:ext cx="0" cy="3076575"/>
          </a:xfrm>
          <a:prstGeom prst="line">
            <a:avLst/>
          </a:prstGeom>
          <a:noFill/>
          <a:ln w="12700">
            <a:solidFill>
              <a:schemeClr val="tx1"/>
            </a:solidFill>
            <a:round/>
            <a:headEnd/>
            <a:tailEnd/>
          </a:ln>
          <a:effectLst/>
        </p:spPr>
        <p:txBody>
          <a:bodyPr wrap="none" anchor="ctr"/>
          <a:lstStyle/>
          <a:p>
            <a:endParaRPr lang="en-US"/>
          </a:p>
        </p:txBody>
      </p:sp>
      <p:sp>
        <p:nvSpPr>
          <p:cNvPr id="90131" name="Line 19"/>
          <p:cNvSpPr>
            <a:spLocks noChangeShapeType="1"/>
          </p:cNvSpPr>
          <p:nvPr/>
        </p:nvSpPr>
        <p:spPr bwMode="auto">
          <a:xfrm flipH="1">
            <a:off x="1749425" y="4541838"/>
            <a:ext cx="73025" cy="0"/>
          </a:xfrm>
          <a:prstGeom prst="line">
            <a:avLst/>
          </a:prstGeom>
          <a:noFill/>
          <a:ln w="12700">
            <a:solidFill>
              <a:schemeClr val="tx1"/>
            </a:solidFill>
            <a:round/>
            <a:headEnd/>
            <a:tailEnd/>
          </a:ln>
          <a:effectLst/>
        </p:spPr>
        <p:txBody>
          <a:bodyPr wrap="none" anchor="ctr"/>
          <a:lstStyle/>
          <a:p>
            <a:endParaRPr lang="en-US"/>
          </a:p>
        </p:txBody>
      </p:sp>
      <p:sp>
        <p:nvSpPr>
          <p:cNvPr id="90132" name="Line 20"/>
          <p:cNvSpPr>
            <a:spLocks noChangeShapeType="1"/>
          </p:cNvSpPr>
          <p:nvPr/>
        </p:nvSpPr>
        <p:spPr bwMode="auto">
          <a:xfrm flipH="1">
            <a:off x="1749425" y="4033838"/>
            <a:ext cx="73025" cy="0"/>
          </a:xfrm>
          <a:prstGeom prst="line">
            <a:avLst/>
          </a:prstGeom>
          <a:noFill/>
          <a:ln w="12700">
            <a:solidFill>
              <a:schemeClr val="tx1"/>
            </a:solidFill>
            <a:round/>
            <a:headEnd/>
            <a:tailEnd/>
          </a:ln>
          <a:effectLst/>
        </p:spPr>
        <p:txBody>
          <a:bodyPr wrap="none" anchor="ctr"/>
          <a:lstStyle/>
          <a:p>
            <a:endParaRPr lang="en-US"/>
          </a:p>
        </p:txBody>
      </p:sp>
      <p:sp>
        <p:nvSpPr>
          <p:cNvPr id="90133" name="Line 21"/>
          <p:cNvSpPr>
            <a:spLocks noChangeShapeType="1"/>
          </p:cNvSpPr>
          <p:nvPr/>
        </p:nvSpPr>
        <p:spPr bwMode="auto">
          <a:xfrm flipH="1">
            <a:off x="1749425" y="3519488"/>
            <a:ext cx="73025" cy="0"/>
          </a:xfrm>
          <a:prstGeom prst="line">
            <a:avLst/>
          </a:prstGeom>
          <a:noFill/>
          <a:ln w="12700">
            <a:solidFill>
              <a:schemeClr val="tx1"/>
            </a:solidFill>
            <a:round/>
            <a:headEnd/>
            <a:tailEnd/>
          </a:ln>
          <a:effectLst/>
        </p:spPr>
        <p:txBody>
          <a:bodyPr wrap="none" anchor="ctr"/>
          <a:lstStyle/>
          <a:p>
            <a:endParaRPr lang="en-US"/>
          </a:p>
        </p:txBody>
      </p:sp>
      <p:sp>
        <p:nvSpPr>
          <p:cNvPr id="90134" name="Line 22"/>
          <p:cNvSpPr>
            <a:spLocks noChangeShapeType="1"/>
          </p:cNvSpPr>
          <p:nvPr/>
        </p:nvSpPr>
        <p:spPr bwMode="auto">
          <a:xfrm flipH="1">
            <a:off x="1749425" y="3011488"/>
            <a:ext cx="73025" cy="0"/>
          </a:xfrm>
          <a:prstGeom prst="line">
            <a:avLst/>
          </a:prstGeom>
          <a:noFill/>
          <a:ln w="12700">
            <a:solidFill>
              <a:schemeClr val="tx1"/>
            </a:solidFill>
            <a:round/>
            <a:headEnd/>
            <a:tailEnd/>
          </a:ln>
          <a:effectLst/>
        </p:spPr>
        <p:txBody>
          <a:bodyPr wrap="none" anchor="ctr"/>
          <a:lstStyle/>
          <a:p>
            <a:endParaRPr lang="en-US"/>
          </a:p>
        </p:txBody>
      </p:sp>
      <p:sp>
        <p:nvSpPr>
          <p:cNvPr id="90135" name="Line 23"/>
          <p:cNvSpPr>
            <a:spLocks noChangeShapeType="1"/>
          </p:cNvSpPr>
          <p:nvPr/>
        </p:nvSpPr>
        <p:spPr bwMode="auto">
          <a:xfrm flipH="1">
            <a:off x="1749425" y="2500313"/>
            <a:ext cx="73025" cy="0"/>
          </a:xfrm>
          <a:prstGeom prst="line">
            <a:avLst/>
          </a:prstGeom>
          <a:noFill/>
          <a:ln w="12700">
            <a:solidFill>
              <a:schemeClr val="tx1"/>
            </a:solidFill>
            <a:round/>
            <a:headEnd/>
            <a:tailEnd/>
          </a:ln>
          <a:effectLst/>
        </p:spPr>
        <p:txBody>
          <a:bodyPr wrap="none" anchor="ctr"/>
          <a:lstStyle/>
          <a:p>
            <a:endParaRPr lang="en-US"/>
          </a:p>
        </p:txBody>
      </p:sp>
      <p:sp>
        <p:nvSpPr>
          <p:cNvPr id="90136" name="Line 24"/>
          <p:cNvSpPr>
            <a:spLocks noChangeShapeType="1"/>
          </p:cNvSpPr>
          <p:nvPr/>
        </p:nvSpPr>
        <p:spPr bwMode="auto">
          <a:xfrm flipH="1">
            <a:off x="1749425" y="1985963"/>
            <a:ext cx="73025" cy="0"/>
          </a:xfrm>
          <a:prstGeom prst="line">
            <a:avLst/>
          </a:prstGeom>
          <a:noFill/>
          <a:ln w="12700">
            <a:solidFill>
              <a:schemeClr val="tx1"/>
            </a:solidFill>
            <a:round/>
            <a:headEnd/>
            <a:tailEnd/>
          </a:ln>
          <a:effectLst/>
        </p:spPr>
        <p:txBody>
          <a:bodyPr wrap="none" anchor="ctr"/>
          <a:lstStyle/>
          <a:p>
            <a:endParaRPr lang="en-US"/>
          </a:p>
        </p:txBody>
      </p:sp>
      <p:sp>
        <p:nvSpPr>
          <p:cNvPr id="90137" name="Line 25"/>
          <p:cNvSpPr>
            <a:spLocks noChangeShapeType="1"/>
          </p:cNvSpPr>
          <p:nvPr/>
        </p:nvSpPr>
        <p:spPr bwMode="auto">
          <a:xfrm flipH="1">
            <a:off x="1749425" y="1477963"/>
            <a:ext cx="73025" cy="0"/>
          </a:xfrm>
          <a:prstGeom prst="line">
            <a:avLst/>
          </a:prstGeom>
          <a:noFill/>
          <a:ln w="12700">
            <a:solidFill>
              <a:schemeClr val="tx1"/>
            </a:solidFill>
            <a:round/>
            <a:headEnd/>
            <a:tailEnd/>
          </a:ln>
          <a:effectLst/>
        </p:spPr>
        <p:txBody>
          <a:bodyPr wrap="none" anchor="ctr"/>
          <a:lstStyle/>
          <a:p>
            <a:endParaRPr lang="en-US"/>
          </a:p>
        </p:txBody>
      </p:sp>
      <p:pic>
        <p:nvPicPr>
          <p:cNvPr id="90138" name="Picture 26"/>
          <p:cNvPicPr>
            <a:picLocks noChangeArrowheads="1"/>
          </p:cNvPicPr>
          <p:nvPr/>
        </p:nvPicPr>
        <p:blipFill>
          <a:blip r:embed="rId3" cstate="print"/>
          <a:srcRect/>
          <a:stretch>
            <a:fillRect/>
          </a:stretch>
        </p:blipFill>
        <p:spPr bwMode="auto">
          <a:xfrm>
            <a:off x="609600" y="1525588"/>
            <a:ext cx="1012825" cy="2930525"/>
          </a:xfrm>
          <a:prstGeom prst="rect">
            <a:avLst/>
          </a:prstGeom>
          <a:noFill/>
          <a:ln w="12700">
            <a:noFill/>
            <a:miter lim="800000"/>
            <a:headEnd/>
            <a:tailEnd/>
          </a:ln>
          <a:effectLst/>
        </p:spPr>
      </p:pic>
      <p:sp>
        <p:nvSpPr>
          <p:cNvPr id="90139" name="Line 27"/>
          <p:cNvSpPr>
            <a:spLocks noChangeShapeType="1"/>
          </p:cNvSpPr>
          <p:nvPr/>
        </p:nvSpPr>
        <p:spPr bwMode="auto">
          <a:xfrm>
            <a:off x="1822450" y="4541838"/>
            <a:ext cx="5788025" cy="0"/>
          </a:xfrm>
          <a:prstGeom prst="line">
            <a:avLst/>
          </a:prstGeom>
          <a:noFill/>
          <a:ln w="12700">
            <a:solidFill>
              <a:schemeClr val="tx1"/>
            </a:solidFill>
            <a:round/>
            <a:headEnd/>
            <a:tailEnd/>
          </a:ln>
          <a:effectLst/>
        </p:spPr>
        <p:txBody>
          <a:bodyPr wrap="none" anchor="ctr"/>
          <a:lstStyle/>
          <a:p>
            <a:endParaRPr lang="en-US"/>
          </a:p>
        </p:txBody>
      </p:sp>
      <p:sp>
        <p:nvSpPr>
          <p:cNvPr id="90140" name="Line 28"/>
          <p:cNvSpPr>
            <a:spLocks noChangeShapeType="1"/>
          </p:cNvSpPr>
          <p:nvPr/>
        </p:nvSpPr>
        <p:spPr bwMode="auto">
          <a:xfrm>
            <a:off x="181610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1" name="Line 29"/>
          <p:cNvSpPr>
            <a:spLocks noChangeShapeType="1"/>
          </p:cNvSpPr>
          <p:nvPr/>
        </p:nvSpPr>
        <p:spPr bwMode="auto">
          <a:xfrm>
            <a:off x="278447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2" name="Line 30"/>
          <p:cNvSpPr>
            <a:spLocks noChangeShapeType="1"/>
          </p:cNvSpPr>
          <p:nvPr/>
        </p:nvSpPr>
        <p:spPr bwMode="auto">
          <a:xfrm>
            <a:off x="375602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3" name="Line 31"/>
          <p:cNvSpPr>
            <a:spLocks noChangeShapeType="1"/>
          </p:cNvSpPr>
          <p:nvPr/>
        </p:nvSpPr>
        <p:spPr bwMode="auto">
          <a:xfrm>
            <a:off x="471805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4" name="Line 32"/>
          <p:cNvSpPr>
            <a:spLocks noChangeShapeType="1"/>
          </p:cNvSpPr>
          <p:nvPr/>
        </p:nvSpPr>
        <p:spPr bwMode="auto">
          <a:xfrm>
            <a:off x="5683250"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5" name="Line 33"/>
          <p:cNvSpPr>
            <a:spLocks noChangeShapeType="1"/>
          </p:cNvSpPr>
          <p:nvPr/>
        </p:nvSpPr>
        <p:spPr bwMode="auto">
          <a:xfrm>
            <a:off x="6651625" y="4548188"/>
            <a:ext cx="0" cy="38100"/>
          </a:xfrm>
          <a:prstGeom prst="line">
            <a:avLst/>
          </a:prstGeom>
          <a:noFill/>
          <a:ln w="12700">
            <a:solidFill>
              <a:schemeClr val="tx1"/>
            </a:solidFill>
            <a:round/>
            <a:headEnd/>
            <a:tailEnd/>
          </a:ln>
          <a:effectLst/>
        </p:spPr>
        <p:txBody>
          <a:bodyPr wrap="none" anchor="ctr"/>
          <a:lstStyle/>
          <a:p>
            <a:endParaRPr lang="en-US"/>
          </a:p>
        </p:txBody>
      </p:sp>
      <p:sp>
        <p:nvSpPr>
          <p:cNvPr id="90146" name="Line 34"/>
          <p:cNvSpPr>
            <a:spLocks noChangeShapeType="1"/>
          </p:cNvSpPr>
          <p:nvPr/>
        </p:nvSpPr>
        <p:spPr bwMode="auto">
          <a:xfrm>
            <a:off x="7616825" y="4548188"/>
            <a:ext cx="0" cy="38100"/>
          </a:xfrm>
          <a:prstGeom prst="line">
            <a:avLst/>
          </a:prstGeom>
          <a:noFill/>
          <a:ln w="12700">
            <a:solidFill>
              <a:schemeClr val="tx1"/>
            </a:solidFill>
            <a:round/>
            <a:headEnd/>
            <a:tailEnd/>
          </a:ln>
          <a:effectLst/>
        </p:spPr>
        <p:txBody>
          <a:bodyPr wrap="none" anchor="ctr"/>
          <a:lstStyle/>
          <a:p>
            <a:endParaRPr lang="en-US"/>
          </a:p>
        </p:txBody>
      </p:sp>
      <p:grpSp>
        <p:nvGrpSpPr>
          <p:cNvPr id="90147" name="Group 35"/>
          <p:cNvGrpSpPr>
            <a:grpSpLocks/>
          </p:cNvGrpSpPr>
          <p:nvPr/>
        </p:nvGrpSpPr>
        <p:grpSpPr bwMode="auto">
          <a:xfrm>
            <a:off x="3146425" y="3236913"/>
            <a:ext cx="222250" cy="82550"/>
            <a:chOff x="2138" y="2387"/>
            <a:chExt cx="140" cy="52"/>
          </a:xfrm>
        </p:grpSpPr>
        <p:sp>
          <p:nvSpPr>
            <p:cNvPr id="90148" name="Line 36"/>
            <p:cNvSpPr>
              <a:spLocks noChangeShapeType="1"/>
            </p:cNvSpPr>
            <p:nvPr/>
          </p:nvSpPr>
          <p:spPr bwMode="auto">
            <a:xfrm flipV="1">
              <a:off x="2214" y="2387"/>
              <a:ext cx="0" cy="52"/>
            </a:xfrm>
            <a:prstGeom prst="line">
              <a:avLst/>
            </a:prstGeom>
            <a:noFill/>
            <a:ln w="25400">
              <a:solidFill>
                <a:schemeClr val="tx1"/>
              </a:solidFill>
              <a:round/>
              <a:headEnd/>
              <a:tailEnd/>
            </a:ln>
            <a:effectLst/>
          </p:spPr>
          <p:txBody>
            <a:bodyPr wrap="none" anchor="ctr"/>
            <a:lstStyle/>
            <a:p>
              <a:endParaRPr lang="en-US"/>
            </a:p>
          </p:txBody>
        </p:sp>
        <p:sp>
          <p:nvSpPr>
            <p:cNvPr id="90149" name="Line 37"/>
            <p:cNvSpPr>
              <a:spLocks noChangeShapeType="1"/>
            </p:cNvSpPr>
            <p:nvPr/>
          </p:nvSpPr>
          <p:spPr bwMode="auto">
            <a:xfrm>
              <a:off x="2138" y="2397"/>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0150" name="Group 38"/>
          <p:cNvGrpSpPr>
            <a:grpSpLocks/>
          </p:cNvGrpSpPr>
          <p:nvPr/>
        </p:nvGrpSpPr>
        <p:grpSpPr bwMode="auto">
          <a:xfrm>
            <a:off x="2162175" y="1939925"/>
            <a:ext cx="222250" cy="117475"/>
            <a:chOff x="1532" y="1575"/>
            <a:chExt cx="140" cy="74"/>
          </a:xfrm>
        </p:grpSpPr>
        <p:sp>
          <p:nvSpPr>
            <p:cNvPr id="90151" name="Line 39"/>
            <p:cNvSpPr>
              <a:spLocks noChangeShapeType="1"/>
            </p:cNvSpPr>
            <p:nvPr/>
          </p:nvSpPr>
          <p:spPr bwMode="auto">
            <a:xfrm flipV="1">
              <a:off x="1602" y="1575"/>
              <a:ext cx="0" cy="74"/>
            </a:xfrm>
            <a:prstGeom prst="line">
              <a:avLst/>
            </a:prstGeom>
            <a:noFill/>
            <a:ln w="25400">
              <a:solidFill>
                <a:schemeClr val="tx1"/>
              </a:solidFill>
              <a:round/>
              <a:headEnd/>
              <a:tailEnd/>
            </a:ln>
            <a:effectLst/>
          </p:spPr>
          <p:txBody>
            <a:bodyPr wrap="none" anchor="ctr"/>
            <a:lstStyle/>
            <a:p>
              <a:endParaRPr lang="en-US"/>
            </a:p>
          </p:txBody>
        </p:sp>
        <p:sp>
          <p:nvSpPr>
            <p:cNvPr id="90152" name="Line 40"/>
            <p:cNvSpPr>
              <a:spLocks noChangeShapeType="1"/>
            </p:cNvSpPr>
            <p:nvPr/>
          </p:nvSpPr>
          <p:spPr bwMode="auto">
            <a:xfrm>
              <a:off x="1532" y="1591"/>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0153" name="Group 41"/>
          <p:cNvGrpSpPr>
            <a:grpSpLocks/>
          </p:cNvGrpSpPr>
          <p:nvPr/>
        </p:nvGrpSpPr>
        <p:grpSpPr bwMode="auto">
          <a:xfrm>
            <a:off x="6067425" y="2308225"/>
            <a:ext cx="203200" cy="215900"/>
            <a:chOff x="3988" y="1789"/>
            <a:chExt cx="128" cy="136"/>
          </a:xfrm>
        </p:grpSpPr>
        <p:sp>
          <p:nvSpPr>
            <p:cNvPr id="90154" name="Line 42"/>
            <p:cNvSpPr>
              <a:spLocks noChangeShapeType="1"/>
            </p:cNvSpPr>
            <p:nvPr/>
          </p:nvSpPr>
          <p:spPr bwMode="auto">
            <a:xfrm flipV="1">
              <a:off x="4050" y="1789"/>
              <a:ext cx="0" cy="136"/>
            </a:xfrm>
            <a:prstGeom prst="line">
              <a:avLst/>
            </a:prstGeom>
            <a:noFill/>
            <a:ln w="25400">
              <a:solidFill>
                <a:schemeClr val="tx1"/>
              </a:solidFill>
              <a:round/>
              <a:headEnd/>
              <a:tailEnd/>
            </a:ln>
            <a:effectLst/>
          </p:spPr>
          <p:txBody>
            <a:bodyPr wrap="none" anchor="ctr"/>
            <a:lstStyle/>
            <a:p>
              <a:endParaRPr lang="en-US"/>
            </a:p>
          </p:txBody>
        </p:sp>
        <p:sp>
          <p:nvSpPr>
            <p:cNvPr id="90155" name="Line 43"/>
            <p:cNvSpPr>
              <a:spLocks noChangeShapeType="1"/>
            </p:cNvSpPr>
            <p:nvPr/>
          </p:nvSpPr>
          <p:spPr bwMode="auto">
            <a:xfrm>
              <a:off x="3988" y="1803"/>
              <a:ext cx="128" cy="0"/>
            </a:xfrm>
            <a:prstGeom prst="line">
              <a:avLst/>
            </a:prstGeom>
            <a:noFill/>
            <a:ln w="25400">
              <a:solidFill>
                <a:schemeClr val="tx1"/>
              </a:solidFill>
              <a:round/>
              <a:headEnd/>
              <a:tailEnd/>
            </a:ln>
            <a:effectLst/>
          </p:spPr>
          <p:txBody>
            <a:bodyPr wrap="none" anchor="ctr"/>
            <a:lstStyle/>
            <a:p>
              <a:endParaRPr lang="en-US"/>
            </a:p>
          </p:txBody>
        </p:sp>
      </p:grpSp>
      <p:grpSp>
        <p:nvGrpSpPr>
          <p:cNvPr id="90156" name="Group 44"/>
          <p:cNvGrpSpPr>
            <a:grpSpLocks/>
          </p:cNvGrpSpPr>
          <p:nvPr/>
        </p:nvGrpSpPr>
        <p:grpSpPr bwMode="auto">
          <a:xfrm>
            <a:off x="5073650" y="3665538"/>
            <a:ext cx="234950" cy="95250"/>
            <a:chOff x="3362" y="2651"/>
            <a:chExt cx="148" cy="60"/>
          </a:xfrm>
        </p:grpSpPr>
        <p:sp>
          <p:nvSpPr>
            <p:cNvPr id="90157" name="Line 45"/>
            <p:cNvSpPr>
              <a:spLocks noChangeShapeType="1"/>
            </p:cNvSpPr>
            <p:nvPr/>
          </p:nvSpPr>
          <p:spPr bwMode="auto">
            <a:xfrm flipV="1">
              <a:off x="3436" y="2651"/>
              <a:ext cx="0" cy="60"/>
            </a:xfrm>
            <a:prstGeom prst="line">
              <a:avLst/>
            </a:prstGeom>
            <a:noFill/>
            <a:ln w="25400">
              <a:solidFill>
                <a:schemeClr val="tx1"/>
              </a:solidFill>
              <a:round/>
              <a:headEnd/>
              <a:tailEnd/>
            </a:ln>
            <a:effectLst/>
          </p:spPr>
          <p:txBody>
            <a:bodyPr wrap="none" anchor="ctr"/>
            <a:lstStyle/>
            <a:p>
              <a:endParaRPr lang="en-US"/>
            </a:p>
          </p:txBody>
        </p:sp>
        <p:sp>
          <p:nvSpPr>
            <p:cNvPr id="90158" name="Line 46"/>
            <p:cNvSpPr>
              <a:spLocks noChangeShapeType="1"/>
            </p:cNvSpPr>
            <p:nvPr/>
          </p:nvSpPr>
          <p:spPr bwMode="auto">
            <a:xfrm>
              <a:off x="3362" y="2661"/>
              <a:ext cx="148" cy="0"/>
            </a:xfrm>
            <a:prstGeom prst="line">
              <a:avLst/>
            </a:prstGeom>
            <a:noFill/>
            <a:ln w="25400">
              <a:solidFill>
                <a:schemeClr val="tx1"/>
              </a:solidFill>
              <a:round/>
              <a:headEnd/>
              <a:tailEnd/>
            </a:ln>
            <a:effectLst/>
          </p:spPr>
          <p:txBody>
            <a:bodyPr wrap="none" anchor="ctr"/>
            <a:lstStyle/>
            <a:p>
              <a:endParaRPr lang="en-US"/>
            </a:p>
          </p:txBody>
        </p:sp>
      </p:grpSp>
      <p:grpSp>
        <p:nvGrpSpPr>
          <p:cNvPr id="90159" name="Group 47"/>
          <p:cNvGrpSpPr>
            <a:grpSpLocks/>
          </p:cNvGrpSpPr>
          <p:nvPr/>
        </p:nvGrpSpPr>
        <p:grpSpPr bwMode="auto">
          <a:xfrm>
            <a:off x="4114800" y="1941513"/>
            <a:ext cx="222250" cy="142875"/>
            <a:chOff x="2756" y="1579"/>
            <a:chExt cx="140" cy="90"/>
          </a:xfrm>
        </p:grpSpPr>
        <p:sp>
          <p:nvSpPr>
            <p:cNvPr id="90160" name="Line 48"/>
            <p:cNvSpPr>
              <a:spLocks noChangeShapeType="1"/>
            </p:cNvSpPr>
            <p:nvPr/>
          </p:nvSpPr>
          <p:spPr bwMode="auto">
            <a:xfrm flipV="1">
              <a:off x="2826" y="1579"/>
              <a:ext cx="0" cy="90"/>
            </a:xfrm>
            <a:prstGeom prst="line">
              <a:avLst/>
            </a:prstGeom>
            <a:noFill/>
            <a:ln w="25400">
              <a:solidFill>
                <a:schemeClr val="tx1"/>
              </a:solidFill>
              <a:round/>
              <a:headEnd/>
              <a:tailEnd/>
            </a:ln>
            <a:effectLst/>
          </p:spPr>
          <p:txBody>
            <a:bodyPr wrap="none" anchor="ctr"/>
            <a:lstStyle/>
            <a:p>
              <a:endParaRPr lang="en-US"/>
            </a:p>
          </p:txBody>
        </p:sp>
        <p:sp>
          <p:nvSpPr>
            <p:cNvPr id="90161" name="Line 49"/>
            <p:cNvSpPr>
              <a:spLocks noChangeShapeType="1"/>
            </p:cNvSpPr>
            <p:nvPr/>
          </p:nvSpPr>
          <p:spPr bwMode="auto">
            <a:xfrm>
              <a:off x="2756" y="1591"/>
              <a:ext cx="140" cy="0"/>
            </a:xfrm>
            <a:prstGeom prst="line">
              <a:avLst/>
            </a:prstGeom>
            <a:noFill/>
            <a:ln w="25400">
              <a:solidFill>
                <a:schemeClr val="tx1"/>
              </a:solidFill>
              <a:round/>
              <a:headEnd/>
              <a:tailEnd/>
            </a:ln>
            <a:effectLst/>
          </p:spPr>
          <p:txBody>
            <a:bodyPr wrap="none" anchor="ctr"/>
            <a:lstStyle/>
            <a:p>
              <a:endParaRPr lang="en-US"/>
            </a:p>
          </p:txBody>
        </p:sp>
      </p:grpSp>
      <p:sp>
        <p:nvSpPr>
          <p:cNvPr id="90162" name="Line 50"/>
          <p:cNvSpPr>
            <a:spLocks noChangeShapeType="1"/>
          </p:cNvSpPr>
          <p:nvPr/>
        </p:nvSpPr>
        <p:spPr bwMode="auto">
          <a:xfrm flipV="1">
            <a:off x="7126288" y="1401763"/>
            <a:ext cx="0" cy="171450"/>
          </a:xfrm>
          <a:prstGeom prst="line">
            <a:avLst/>
          </a:prstGeom>
          <a:noFill/>
          <a:ln w="25400">
            <a:solidFill>
              <a:schemeClr val="tx1"/>
            </a:solidFill>
            <a:round/>
            <a:headEnd/>
            <a:tailEnd/>
          </a:ln>
          <a:effectLst/>
        </p:spPr>
        <p:txBody>
          <a:bodyPr wrap="none" anchor="ctr"/>
          <a:lstStyle/>
          <a:p>
            <a:endParaRPr lang="en-US"/>
          </a:p>
        </p:txBody>
      </p:sp>
      <p:sp>
        <p:nvSpPr>
          <p:cNvPr id="90163" name="Line 51"/>
          <p:cNvSpPr>
            <a:spLocks noChangeShapeType="1"/>
          </p:cNvSpPr>
          <p:nvPr/>
        </p:nvSpPr>
        <p:spPr bwMode="auto">
          <a:xfrm>
            <a:off x="7008813" y="1427163"/>
            <a:ext cx="228600" cy="0"/>
          </a:xfrm>
          <a:prstGeom prst="line">
            <a:avLst/>
          </a:prstGeom>
          <a:noFill/>
          <a:ln w="25400">
            <a:solidFill>
              <a:schemeClr val="tx1"/>
            </a:solidFill>
            <a:round/>
            <a:headEnd/>
            <a:tailEnd/>
          </a:ln>
          <a:effectLst/>
        </p:spPr>
        <p:txBody>
          <a:bodyPr wrap="none" anchor="ctr"/>
          <a:lstStyle/>
          <a:p>
            <a:endParaRPr lang="en-US"/>
          </a:p>
        </p:txBody>
      </p:sp>
      <p:grpSp>
        <p:nvGrpSpPr>
          <p:cNvPr id="90164" name="Group 52"/>
          <p:cNvGrpSpPr>
            <a:grpSpLocks/>
          </p:cNvGrpSpPr>
          <p:nvPr/>
        </p:nvGrpSpPr>
        <p:grpSpPr bwMode="auto">
          <a:xfrm>
            <a:off x="1114425" y="1144588"/>
            <a:ext cx="692150" cy="3643312"/>
            <a:chOff x="784" y="1105"/>
            <a:chExt cx="436" cy="2295"/>
          </a:xfrm>
        </p:grpSpPr>
        <p:sp>
          <p:nvSpPr>
            <p:cNvPr id="90165" name="Rectangle 53"/>
            <p:cNvSpPr>
              <a:spLocks noChangeArrowheads="1"/>
            </p:cNvSpPr>
            <p:nvPr/>
          </p:nvSpPr>
          <p:spPr bwMode="auto">
            <a:xfrm>
              <a:off x="868" y="3055"/>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0</a:t>
              </a:r>
            </a:p>
          </p:txBody>
        </p:sp>
        <p:sp>
          <p:nvSpPr>
            <p:cNvPr id="90166" name="Rectangle 54"/>
            <p:cNvSpPr>
              <a:spLocks noChangeArrowheads="1"/>
            </p:cNvSpPr>
            <p:nvPr/>
          </p:nvSpPr>
          <p:spPr bwMode="auto">
            <a:xfrm>
              <a:off x="868" y="2399"/>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4</a:t>
              </a:r>
            </a:p>
          </p:txBody>
        </p:sp>
        <p:sp>
          <p:nvSpPr>
            <p:cNvPr id="90167" name="Rectangle 55"/>
            <p:cNvSpPr>
              <a:spLocks noChangeArrowheads="1"/>
            </p:cNvSpPr>
            <p:nvPr/>
          </p:nvSpPr>
          <p:spPr bwMode="auto">
            <a:xfrm>
              <a:off x="868" y="1757"/>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8</a:t>
              </a:r>
            </a:p>
          </p:txBody>
        </p:sp>
        <p:sp>
          <p:nvSpPr>
            <p:cNvPr id="90168" name="Rectangle 56"/>
            <p:cNvSpPr>
              <a:spLocks noChangeArrowheads="1"/>
            </p:cNvSpPr>
            <p:nvPr/>
          </p:nvSpPr>
          <p:spPr bwMode="auto">
            <a:xfrm>
              <a:off x="784" y="1105"/>
              <a:ext cx="436" cy="345"/>
            </a:xfrm>
            <a:prstGeom prst="rect">
              <a:avLst/>
            </a:prstGeom>
            <a:noFill/>
            <a:ln w="25400">
              <a:noFill/>
              <a:miter lim="800000"/>
              <a:headEnd/>
              <a:tailEnd/>
            </a:ln>
            <a:effectLst/>
          </p:spPr>
          <p:txBody>
            <a:bodyPr lIns="111125" tIns="60325" rIns="111125" bIns="60325">
              <a:spAutoFit/>
            </a:bodyPr>
            <a:lstStyle/>
            <a:p>
              <a:pPr defTabSz="1460500" eaLnBrk="0" hangingPunct="0"/>
              <a:r>
                <a:rPr lang="en-US" sz="2800" b="1">
                  <a:solidFill>
                    <a:schemeClr val="tx2"/>
                  </a:solidFill>
                </a:rPr>
                <a:t>12</a:t>
              </a:r>
            </a:p>
          </p:txBody>
        </p:sp>
      </p:grpSp>
      <p:sp>
        <p:nvSpPr>
          <p:cNvPr id="90169" name="Rectangle 57"/>
          <p:cNvSpPr>
            <a:spLocks noChangeArrowheads="1"/>
          </p:cNvSpPr>
          <p:nvPr/>
        </p:nvSpPr>
        <p:spPr bwMode="auto">
          <a:xfrm>
            <a:off x="2876550" y="4564063"/>
            <a:ext cx="857250"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90170" name="Rectangle 58"/>
          <p:cNvSpPr>
            <a:spLocks noChangeArrowheads="1"/>
          </p:cNvSpPr>
          <p:nvPr/>
        </p:nvSpPr>
        <p:spPr bwMode="auto">
          <a:xfrm>
            <a:off x="1936750" y="4564063"/>
            <a:ext cx="8572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HBSS</a:t>
            </a:r>
          </a:p>
        </p:txBody>
      </p:sp>
      <p:sp>
        <p:nvSpPr>
          <p:cNvPr id="90171" name="Rectangle 59"/>
          <p:cNvSpPr>
            <a:spLocks noChangeArrowheads="1"/>
          </p:cNvSpPr>
          <p:nvPr/>
        </p:nvSpPr>
        <p:spPr bwMode="auto">
          <a:xfrm>
            <a:off x="3854450" y="4564063"/>
            <a:ext cx="7937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L-arg</a:t>
            </a:r>
          </a:p>
        </p:txBody>
      </p:sp>
      <p:sp>
        <p:nvSpPr>
          <p:cNvPr id="90172" name="Rectangle 60"/>
          <p:cNvSpPr>
            <a:spLocks noChangeArrowheads="1"/>
          </p:cNvSpPr>
          <p:nvPr/>
        </p:nvSpPr>
        <p:spPr bwMode="auto">
          <a:xfrm>
            <a:off x="4795838" y="4564063"/>
            <a:ext cx="811212"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90173" name="Rectangle 61"/>
          <p:cNvSpPr>
            <a:spLocks noChangeArrowheads="1"/>
          </p:cNvSpPr>
          <p:nvPr/>
        </p:nvSpPr>
        <p:spPr bwMode="auto">
          <a:xfrm>
            <a:off x="5683250" y="4564063"/>
            <a:ext cx="1149350" cy="395287"/>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L-NMMA</a:t>
            </a:r>
          </a:p>
        </p:txBody>
      </p:sp>
      <p:sp>
        <p:nvSpPr>
          <p:cNvPr id="90174" name="Rectangle 62"/>
          <p:cNvSpPr>
            <a:spLocks noChangeArrowheads="1"/>
          </p:cNvSpPr>
          <p:nvPr/>
        </p:nvSpPr>
        <p:spPr bwMode="auto">
          <a:xfrm>
            <a:off x="6759575" y="4564063"/>
            <a:ext cx="1149350" cy="669925"/>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dirty="0"/>
              <a:t>L-NMMA</a:t>
            </a:r>
          </a:p>
          <a:p>
            <a:pPr algn="ctr" defTabSz="1460500" eaLnBrk="0" hangingPunct="0"/>
            <a:r>
              <a:rPr lang="en-US" b="1" dirty="0" smtClean="0"/>
              <a:t>ABC</a:t>
            </a:r>
            <a:endParaRPr lang="en-US" b="1" dirty="0">
              <a:latin typeface="Symbol" pitchFamily="18" charset="2"/>
            </a:endParaRPr>
          </a:p>
        </p:txBody>
      </p:sp>
      <p:sp>
        <p:nvSpPr>
          <p:cNvPr id="90175" name="Rectangle 63"/>
          <p:cNvSpPr>
            <a:spLocks noChangeArrowheads="1"/>
          </p:cNvSpPr>
          <p:nvPr/>
        </p:nvSpPr>
        <p:spPr bwMode="auto">
          <a:xfrm>
            <a:off x="3924300" y="201930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90176" name="Rectangle 64"/>
          <p:cNvSpPr>
            <a:spLocks noChangeArrowheads="1"/>
          </p:cNvSpPr>
          <p:nvPr/>
        </p:nvSpPr>
        <p:spPr bwMode="auto">
          <a:xfrm>
            <a:off x="5848350" y="244475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solidFill>
                  <a:schemeClr val="bg1"/>
                </a:solidFill>
                <a:effectLst>
                  <a:outerShdw blurRad="38100" dist="38100" dir="2700000" algn="tl">
                    <a:srgbClr val="C0C0C0"/>
                  </a:outerShdw>
                </a:effectLst>
              </a:rPr>
              <a:t>a</a:t>
            </a:r>
          </a:p>
        </p:txBody>
      </p:sp>
      <p:sp>
        <p:nvSpPr>
          <p:cNvPr id="90177" name="Rectangle 65"/>
          <p:cNvSpPr>
            <a:spLocks noChangeArrowheads="1"/>
          </p:cNvSpPr>
          <p:nvPr/>
        </p:nvSpPr>
        <p:spPr bwMode="auto">
          <a:xfrm>
            <a:off x="1962150" y="1990725"/>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90178" name="Rectangle 66"/>
          <p:cNvSpPr>
            <a:spLocks noChangeArrowheads="1"/>
          </p:cNvSpPr>
          <p:nvPr/>
        </p:nvSpPr>
        <p:spPr bwMode="auto">
          <a:xfrm>
            <a:off x="2927350" y="327025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b</a:t>
            </a:r>
          </a:p>
        </p:txBody>
      </p:sp>
      <p:sp>
        <p:nvSpPr>
          <p:cNvPr id="90179" name="Rectangle 67"/>
          <p:cNvSpPr>
            <a:spLocks noChangeArrowheads="1"/>
          </p:cNvSpPr>
          <p:nvPr/>
        </p:nvSpPr>
        <p:spPr bwMode="auto">
          <a:xfrm>
            <a:off x="4854575" y="3711575"/>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c</a:t>
            </a:r>
          </a:p>
        </p:txBody>
      </p:sp>
      <p:sp>
        <p:nvSpPr>
          <p:cNvPr id="90180" name="Rectangle 68"/>
          <p:cNvSpPr>
            <a:spLocks noChangeArrowheads="1"/>
          </p:cNvSpPr>
          <p:nvPr/>
        </p:nvSpPr>
        <p:spPr bwMode="auto">
          <a:xfrm>
            <a:off x="6788150" y="153035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solidFill>
                  <a:srgbClr val="000000"/>
                </a:solidFill>
              </a:rPr>
              <a:t>d</a:t>
            </a:r>
          </a:p>
        </p:txBody>
      </p:sp>
      <p:sp>
        <p:nvSpPr>
          <p:cNvPr id="90181" name="Rectangle 69"/>
          <p:cNvSpPr>
            <a:spLocks noChangeArrowheads="1"/>
          </p:cNvSpPr>
          <p:nvPr/>
        </p:nvSpPr>
        <p:spPr bwMode="auto">
          <a:xfrm>
            <a:off x="6791325" y="1536700"/>
            <a:ext cx="407988" cy="48577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d</a:t>
            </a:r>
          </a:p>
        </p:txBody>
      </p:sp>
      <p:sp>
        <p:nvSpPr>
          <p:cNvPr id="90182" name="Rectangle 70"/>
          <p:cNvSpPr>
            <a:spLocks noChangeArrowheads="1"/>
          </p:cNvSpPr>
          <p:nvPr/>
        </p:nvSpPr>
        <p:spPr bwMode="auto">
          <a:xfrm>
            <a:off x="685800" y="228600"/>
            <a:ext cx="8077200" cy="955675"/>
          </a:xfrm>
          <a:prstGeom prst="rect">
            <a:avLst/>
          </a:prstGeom>
          <a:noFill/>
          <a:ln w="12700">
            <a:noFill/>
            <a:miter lim="800000"/>
            <a:headEnd/>
            <a:tailEnd/>
          </a:ln>
          <a:effectLst/>
        </p:spPr>
        <p:txBody>
          <a:bodyPr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90183" name="Text Box 71"/>
          <p:cNvSpPr txBox="1">
            <a:spLocks noChangeArrowheads="1"/>
          </p:cNvSpPr>
          <p:nvPr/>
        </p:nvSpPr>
        <p:spPr bwMode="auto">
          <a:xfrm>
            <a:off x="1165225" y="5257800"/>
            <a:ext cx="6810375" cy="457200"/>
          </a:xfrm>
          <a:prstGeom prst="rect">
            <a:avLst/>
          </a:prstGeom>
          <a:noFill/>
          <a:ln w="9525">
            <a:noFill/>
            <a:miter lim="800000"/>
            <a:headEnd/>
            <a:tailEnd/>
          </a:ln>
          <a:effectLst/>
        </p:spPr>
        <p:txBody>
          <a:bodyPr wrap="none">
            <a:spAutoFit/>
          </a:bodyPr>
          <a:lstStyle/>
          <a:p>
            <a:pPr eaLnBrk="0" hangingPunct="0"/>
            <a:r>
              <a:rPr lang="en-US" sz="2400" dirty="0">
                <a:latin typeface="Times New Roman" charset="0"/>
              </a:rPr>
              <a:t>NO modulators increase superoxide, </a:t>
            </a:r>
            <a:r>
              <a:rPr lang="en-US" sz="2400" dirty="0" smtClean="0">
                <a:latin typeface="Times New Roman" charset="0"/>
              </a:rPr>
              <a:t>TNF </a:t>
            </a:r>
            <a:r>
              <a:rPr lang="en-US" sz="2400" dirty="0">
                <a:latin typeface="Times New Roman" charset="0"/>
              </a:rPr>
              <a:t>reduces O</a:t>
            </a:r>
            <a:r>
              <a:rPr lang="en-US" sz="2400" baseline="-25000" dirty="0">
                <a:latin typeface="Times New Roman" charset="0"/>
              </a:rPr>
              <a:t>2</a:t>
            </a:r>
            <a:r>
              <a:rPr lang="en-US" sz="2400" baseline="30000" dirty="0">
                <a:latin typeface="Times New Roman" charset="0"/>
              </a:rPr>
              <a:t>-</a:t>
            </a:r>
            <a:endParaRPr lang="en-US" sz="2400" dirty="0">
              <a:latin typeface="Times New Roman" charset="0"/>
            </a:endParaRPr>
          </a:p>
        </p:txBody>
      </p:sp>
      <p:sp>
        <p:nvSpPr>
          <p:cNvPr id="90184" name="Text Box 72"/>
          <p:cNvSpPr txBox="1">
            <a:spLocks noChangeArrowheads="1"/>
          </p:cNvSpPr>
          <p:nvPr/>
        </p:nvSpPr>
        <p:spPr bwMode="auto">
          <a:xfrm>
            <a:off x="7642225" y="2057400"/>
            <a:ext cx="1111250" cy="1155700"/>
          </a:xfrm>
          <a:prstGeom prst="rect">
            <a:avLst/>
          </a:prstGeom>
          <a:noFill/>
          <a:ln w="9525">
            <a:noFill/>
            <a:miter lim="800000"/>
            <a:headEnd/>
            <a:tailEnd/>
          </a:ln>
          <a:effectLst/>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90185" name="Text Box 73"/>
          <p:cNvSpPr txBox="1">
            <a:spLocks noChangeArrowheads="1"/>
          </p:cNvSpPr>
          <p:nvPr/>
        </p:nvSpPr>
        <p:spPr bwMode="auto">
          <a:xfrm>
            <a:off x="381000" y="5867400"/>
            <a:ext cx="7543800" cy="641350"/>
          </a:xfrm>
          <a:prstGeom prst="rect">
            <a:avLst/>
          </a:prstGeom>
          <a:solidFill>
            <a:srgbClr val="CCFFFF"/>
          </a:solidFill>
          <a:ln w="9525">
            <a:noFill/>
            <a:miter lim="800000"/>
            <a:headEnd/>
            <a:tailEnd/>
          </a:ln>
          <a:effectLst/>
        </p:spPr>
        <p:txBody>
          <a:bodyPr>
            <a:spAutoFit/>
          </a:bodyPr>
          <a:lstStyle/>
          <a:p>
            <a:r>
              <a:rPr lang="en-US" b="1"/>
              <a:t>So:</a:t>
            </a:r>
            <a:r>
              <a:rPr lang="en-US"/>
              <a:t> Basic data, but color enhanced…careful tho’ not to confuse what you are trying to explain. Do the colors add value to the data? </a:t>
            </a:r>
          </a:p>
        </p:txBody>
      </p:sp>
      <p:sp>
        <p:nvSpPr>
          <p:cNvPr id="90186" name="Text Box 74"/>
          <p:cNvSpPr txBox="1">
            <a:spLocks noChangeArrowheads="1"/>
          </p:cNvSpPr>
          <p:nvPr/>
        </p:nvSpPr>
        <p:spPr bwMode="auto">
          <a:xfrm>
            <a:off x="4422775" y="1524000"/>
            <a:ext cx="2282825" cy="304800"/>
          </a:xfrm>
          <a:prstGeom prst="rect">
            <a:avLst/>
          </a:prstGeom>
          <a:noFill/>
          <a:ln w="9525">
            <a:noFill/>
            <a:miter lim="800000"/>
            <a:headEnd/>
            <a:tailEnd/>
          </a:ln>
          <a:effectLst/>
        </p:spPr>
        <p:txBody>
          <a:bodyPr wrap="none">
            <a:spAutoFit/>
          </a:bodyPr>
          <a:lstStyle/>
          <a:p>
            <a:r>
              <a:rPr lang="en-US" sz="1400" i="1"/>
              <a:t>Bars represent 1 SD mean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ooter Placeholder 2"/>
          <p:cNvSpPr>
            <a:spLocks noGrp="1"/>
          </p:cNvSpPr>
          <p:nvPr>
            <p:ph type="ftr" sz="quarter" idx="11"/>
          </p:nvPr>
        </p:nvSpPr>
        <p:spPr/>
        <p:txBody>
          <a:bodyPr/>
          <a:lstStyle/>
          <a:p>
            <a:r>
              <a:rPr lang="en-US"/>
              <a:t>© J. Paul Robinson, Purdue University</a:t>
            </a:r>
          </a:p>
        </p:txBody>
      </p:sp>
      <p:sp>
        <p:nvSpPr>
          <p:cNvPr id="98" name="Slide Number Placeholder 3"/>
          <p:cNvSpPr>
            <a:spLocks noGrp="1"/>
          </p:cNvSpPr>
          <p:nvPr>
            <p:ph type="sldNum" sz="quarter" idx="12"/>
          </p:nvPr>
        </p:nvSpPr>
        <p:spPr/>
        <p:txBody>
          <a:bodyPr/>
          <a:lstStyle/>
          <a:p>
            <a:fld id="{BC2EC281-A832-404D-B170-DB2CBCB97436}" type="slidenum">
              <a:rPr lang="en-US"/>
              <a:pPr/>
              <a:t>38</a:t>
            </a:fld>
            <a:r>
              <a:rPr lang="en-US"/>
              <a:t> of 46</a:t>
            </a:r>
          </a:p>
        </p:txBody>
      </p:sp>
      <p:grpSp>
        <p:nvGrpSpPr>
          <p:cNvPr id="92162" name="Group 2"/>
          <p:cNvGrpSpPr>
            <a:grpSpLocks/>
          </p:cNvGrpSpPr>
          <p:nvPr/>
        </p:nvGrpSpPr>
        <p:grpSpPr bwMode="auto">
          <a:xfrm>
            <a:off x="457200" y="228600"/>
            <a:ext cx="7397750" cy="5143500"/>
            <a:chOff x="466" y="441"/>
            <a:chExt cx="4660" cy="3240"/>
          </a:xfrm>
        </p:grpSpPr>
        <p:sp>
          <p:nvSpPr>
            <p:cNvPr id="92163" name="Freeform 3"/>
            <p:cNvSpPr>
              <a:spLocks/>
            </p:cNvSpPr>
            <p:nvPr/>
          </p:nvSpPr>
          <p:spPr bwMode="auto">
            <a:xfrm>
              <a:off x="1226" y="3163"/>
              <a:ext cx="3765" cy="77"/>
            </a:xfrm>
            <a:custGeom>
              <a:avLst/>
              <a:gdLst/>
              <a:ahLst/>
              <a:cxnLst>
                <a:cxn ang="0">
                  <a:pos x="3764" y="0"/>
                </a:cxn>
                <a:cxn ang="0">
                  <a:pos x="3651" y="76"/>
                </a:cxn>
                <a:cxn ang="0">
                  <a:pos x="0" y="76"/>
                </a:cxn>
                <a:cxn ang="0">
                  <a:pos x="113" y="0"/>
                </a:cxn>
                <a:cxn ang="0">
                  <a:pos x="3764" y="0"/>
                </a:cxn>
              </a:cxnLst>
              <a:rect l="0" t="0" r="r" b="b"/>
              <a:pathLst>
                <a:path w="3765" h="77">
                  <a:moveTo>
                    <a:pt x="3764" y="0"/>
                  </a:moveTo>
                  <a:lnTo>
                    <a:pt x="3651" y="76"/>
                  </a:lnTo>
                  <a:lnTo>
                    <a:pt x="0" y="76"/>
                  </a:lnTo>
                  <a:lnTo>
                    <a:pt x="113" y="0"/>
                  </a:lnTo>
                  <a:lnTo>
                    <a:pt x="3764" y="0"/>
                  </a:lnTo>
                </a:path>
              </a:pathLst>
            </a:custGeom>
            <a:solidFill>
              <a:srgbClr val="808080"/>
            </a:solidFill>
            <a:ln w="12700" cap="rnd" cmpd="sng">
              <a:solidFill>
                <a:schemeClr val="tx1"/>
              </a:solidFill>
              <a:prstDash val="solid"/>
              <a:round/>
              <a:headEnd type="none" w="med" len="med"/>
              <a:tailEnd type="none" w="med" len="med"/>
            </a:ln>
            <a:effectLst/>
          </p:spPr>
          <p:txBody>
            <a:bodyPr/>
            <a:lstStyle/>
            <a:p>
              <a:endParaRPr lang="en-US"/>
            </a:p>
          </p:txBody>
        </p:sp>
        <p:sp>
          <p:nvSpPr>
            <p:cNvPr id="92164" name="Freeform 4"/>
            <p:cNvSpPr>
              <a:spLocks/>
            </p:cNvSpPr>
            <p:nvPr/>
          </p:nvSpPr>
          <p:spPr bwMode="auto">
            <a:xfrm>
              <a:off x="1226" y="1233"/>
              <a:ext cx="109" cy="2007"/>
            </a:xfrm>
            <a:custGeom>
              <a:avLst/>
              <a:gdLst/>
              <a:ahLst/>
              <a:cxnLst>
                <a:cxn ang="0">
                  <a:pos x="0" y="2006"/>
                </a:cxn>
                <a:cxn ang="0">
                  <a:pos x="0" y="82"/>
                </a:cxn>
                <a:cxn ang="0">
                  <a:pos x="108" y="0"/>
                </a:cxn>
                <a:cxn ang="0">
                  <a:pos x="108" y="1924"/>
                </a:cxn>
                <a:cxn ang="0">
                  <a:pos x="0" y="2006"/>
                </a:cxn>
              </a:cxnLst>
              <a:rect l="0" t="0" r="r" b="b"/>
              <a:pathLst>
                <a:path w="109" h="2007">
                  <a:moveTo>
                    <a:pt x="0" y="2006"/>
                  </a:moveTo>
                  <a:lnTo>
                    <a:pt x="0" y="82"/>
                  </a:lnTo>
                  <a:lnTo>
                    <a:pt x="108" y="0"/>
                  </a:lnTo>
                  <a:lnTo>
                    <a:pt x="108" y="1924"/>
                  </a:lnTo>
                  <a:lnTo>
                    <a:pt x="0" y="2006"/>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65" name="Freeform 5"/>
            <p:cNvSpPr>
              <a:spLocks/>
            </p:cNvSpPr>
            <p:nvPr/>
          </p:nvSpPr>
          <p:spPr bwMode="auto">
            <a:xfrm>
              <a:off x="1338" y="1233"/>
              <a:ext cx="3653" cy="1929"/>
            </a:xfrm>
            <a:custGeom>
              <a:avLst/>
              <a:gdLst/>
              <a:ahLst/>
              <a:cxnLst>
                <a:cxn ang="0">
                  <a:pos x="0" y="1928"/>
                </a:cxn>
                <a:cxn ang="0">
                  <a:pos x="0" y="0"/>
                </a:cxn>
                <a:cxn ang="0">
                  <a:pos x="3652" y="0"/>
                </a:cxn>
                <a:cxn ang="0">
                  <a:pos x="3652" y="1928"/>
                </a:cxn>
                <a:cxn ang="0">
                  <a:pos x="0" y="1928"/>
                </a:cxn>
              </a:cxnLst>
              <a:rect l="0" t="0" r="r" b="b"/>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a:effectLst/>
          </p:spPr>
          <p:txBody>
            <a:bodyPr/>
            <a:lstStyle/>
            <a:p>
              <a:endParaRPr lang="en-US"/>
            </a:p>
          </p:txBody>
        </p:sp>
        <p:sp>
          <p:nvSpPr>
            <p:cNvPr id="92166" name="Freeform 6"/>
            <p:cNvSpPr>
              <a:spLocks/>
            </p:cNvSpPr>
            <p:nvPr/>
          </p:nvSpPr>
          <p:spPr bwMode="auto">
            <a:xfrm>
              <a:off x="1226" y="3163"/>
              <a:ext cx="3767" cy="83"/>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67" name="Freeform 7"/>
            <p:cNvSpPr>
              <a:spLocks/>
            </p:cNvSpPr>
            <p:nvPr/>
          </p:nvSpPr>
          <p:spPr bwMode="auto">
            <a:xfrm>
              <a:off x="1226" y="2521"/>
              <a:ext cx="3767" cy="81"/>
            </a:xfrm>
            <a:custGeom>
              <a:avLst/>
              <a:gdLst/>
              <a:ahLst/>
              <a:cxnLst>
                <a:cxn ang="0">
                  <a:pos x="0" y="80"/>
                </a:cxn>
                <a:cxn ang="0">
                  <a:pos x="113" y="0"/>
                </a:cxn>
                <a:cxn ang="0">
                  <a:pos x="3766" y="0"/>
                </a:cxn>
              </a:cxnLst>
              <a:rect l="0" t="0" r="r" b="b"/>
              <a:pathLst>
                <a:path w="3767" h="81">
                  <a:moveTo>
                    <a:pt x="0" y="80"/>
                  </a:moveTo>
                  <a:lnTo>
                    <a:pt x="113" y="0"/>
                  </a:lnTo>
                  <a:lnTo>
                    <a:pt x="3766"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68" name="Freeform 8"/>
            <p:cNvSpPr>
              <a:spLocks/>
            </p:cNvSpPr>
            <p:nvPr/>
          </p:nvSpPr>
          <p:spPr bwMode="auto">
            <a:xfrm>
              <a:off x="1226" y="1877"/>
              <a:ext cx="3767" cy="83"/>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69" name="Freeform 9"/>
            <p:cNvSpPr>
              <a:spLocks/>
            </p:cNvSpPr>
            <p:nvPr/>
          </p:nvSpPr>
          <p:spPr bwMode="auto">
            <a:xfrm>
              <a:off x="1226" y="1233"/>
              <a:ext cx="3767" cy="83"/>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92170" name="Freeform 10"/>
            <p:cNvSpPr>
              <a:spLocks/>
            </p:cNvSpPr>
            <p:nvPr/>
          </p:nvSpPr>
          <p:spPr bwMode="auto">
            <a:xfrm>
              <a:off x="1226" y="3163"/>
              <a:ext cx="3767" cy="83"/>
            </a:xfrm>
            <a:custGeom>
              <a:avLst/>
              <a:gdLst/>
              <a:ahLst/>
              <a:cxnLst>
                <a:cxn ang="0">
                  <a:pos x="3766" y="0"/>
                </a:cxn>
                <a:cxn ang="0">
                  <a:pos x="3653" y="82"/>
                </a:cxn>
                <a:cxn ang="0">
                  <a:pos x="0" y="82"/>
                </a:cxn>
                <a:cxn ang="0">
                  <a:pos x="113" y="0"/>
                </a:cxn>
                <a:cxn ang="0">
                  <a:pos x="3766" y="0"/>
                </a:cxn>
              </a:cxnLst>
              <a:rect l="0" t="0" r="r" b="b"/>
              <a:pathLst>
                <a:path w="3767" h="83">
                  <a:moveTo>
                    <a:pt x="3766" y="0"/>
                  </a:moveTo>
                  <a:lnTo>
                    <a:pt x="3653" y="82"/>
                  </a:lnTo>
                  <a:lnTo>
                    <a:pt x="0" y="82"/>
                  </a:lnTo>
                  <a:lnTo>
                    <a:pt x="113" y="0"/>
                  </a:lnTo>
                  <a:lnTo>
                    <a:pt x="3766"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71" name="Freeform 11"/>
            <p:cNvSpPr>
              <a:spLocks/>
            </p:cNvSpPr>
            <p:nvPr/>
          </p:nvSpPr>
          <p:spPr bwMode="auto">
            <a:xfrm>
              <a:off x="1226" y="1233"/>
              <a:ext cx="113" cy="2013"/>
            </a:xfrm>
            <a:custGeom>
              <a:avLst/>
              <a:gdLst/>
              <a:ahLst/>
              <a:cxnLst>
                <a:cxn ang="0">
                  <a:pos x="0" y="2012"/>
                </a:cxn>
                <a:cxn ang="0">
                  <a:pos x="0" y="83"/>
                </a:cxn>
                <a:cxn ang="0">
                  <a:pos x="112" y="0"/>
                </a:cxn>
                <a:cxn ang="0">
                  <a:pos x="112" y="1929"/>
                </a:cxn>
                <a:cxn ang="0">
                  <a:pos x="0" y="2012"/>
                </a:cxn>
              </a:cxnLst>
              <a:rect l="0" t="0" r="r" b="b"/>
              <a:pathLst>
                <a:path w="113" h="2013">
                  <a:moveTo>
                    <a:pt x="0" y="2012"/>
                  </a:moveTo>
                  <a:lnTo>
                    <a:pt x="0" y="83"/>
                  </a:lnTo>
                  <a:lnTo>
                    <a:pt x="112" y="0"/>
                  </a:lnTo>
                  <a:lnTo>
                    <a:pt x="112" y="1929"/>
                  </a:lnTo>
                  <a:lnTo>
                    <a:pt x="0" y="2012"/>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72" name="Freeform 12"/>
            <p:cNvSpPr>
              <a:spLocks/>
            </p:cNvSpPr>
            <p:nvPr/>
          </p:nvSpPr>
          <p:spPr bwMode="auto">
            <a:xfrm>
              <a:off x="1338" y="1233"/>
              <a:ext cx="3655" cy="1931"/>
            </a:xfrm>
            <a:custGeom>
              <a:avLst/>
              <a:gdLst/>
              <a:ahLst/>
              <a:cxnLst>
                <a:cxn ang="0">
                  <a:pos x="0" y="1930"/>
                </a:cxn>
                <a:cxn ang="0">
                  <a:pos x="0" y="0"/>
                </a:cxn>
                <a:cxn ang="0">
                  <a:pos x="3654" y="0"/>
                </a:cxn>
                <a:cxn ang="0">
                  <a:pos x="3654" y="1930"/>
                </a:cxn>
                <a:cxn ang="0">
                  <a:pos x="0" y="1930"/>
                </a:cxn>
              </a:cxnLst>
              <a:rect l="0" t="0" r="r" b="b"/>
              <a:pathLst>
                <a:path w="3655" h="1931">
                  <a:moveTo>
                    <a:pt x="0" y="1930"/>
                  </a:moveTo>
                  <a:lnTo>
                    <a:pt x="0" y="0"/>
                  </a:lnTo>
                  <a:lnTo>
                    <a:pt x="3654" y="0"/>
                  </a:lnTo>
                  <a:lnTo>
                    <a:pt x="3654" y="1930"/>
                  </a:lnTo>
                  <a:lnTo>
                    <a:pt x="0" y="193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92173" name="Line 13"/>
            <p:cNvSpPr>
              <a:spLocks noChangeShapeType="1"/>
            </p:cNvSpPr>
            <p:nvPr/>
          </p:nvSpPr>
          <p:spPr bwMode="auto">
            <a:xfrm>
              <a:off x="1230" y="3245"/>
              <a:ext cx="3646" cy="0"/>
            </a:xfrm>
            <a:prstGeom prst="line">
              <a:avLst/>
            </a:prstGeom>
            <a:noFill/>
            <a:ln w="12700">
              <a:solidFill>
                <a:schemeClr val="tx1"/>
              </a:solidFill>
              <a:round/>
              <a:headEnd/>
              <a:tailEnd/>
            </a:ln>
            <a:effectLst/>
          </p:spPr>
          <p:txBody>
            <a:bodyPr wrap="none" anchor="ctr"/>
            <a:lstStyle/>
            <a:p>
              <a:endParaRPr lang="en-US"/>
            </a:p>
          </p:txBody>
        </p:sp>
        <p:sp>
          <p:nvSpPr>
            <p:cNvPr id="92174" name="Line 14"/>
            <p:cNvSpPr>
              <a:spLocks noChangeShapeType="1"/>
            </p:cNvSpPr>
            <p:nvPr/>
          </p:nvSpPr>
          <p:spPr bwMode="auto">
            <a:xfrm>
              <a:off x="1226" y="3249"/>
              <a:ext cx="0" cy="24"/>
            </a:xfrm>
            <a:prstGeom prst="line">
              <a:avLst/>
            </a:prstGeom>
            <a:noFill/>
            <a:ln w="12700">
              <a:solidFill>
                <a:schemeClr val="tx1"/>
              </a:solidFill>
              <a:round/>
              <a:headEnd/>
              <a:tailEnd/>
            </a:ln>
            <a:effectLst/>
          </p:spPr>
          <p:txBody>
            <a:bodyPr wrap="none" anchor="ctr"/>
            <a:lstStyle/>
            <a:p>
              <a:endParaRPr lang="en-US"/>
            </a:p>
          </p:txBody>
        </p:sp>
        <p:sp>
          <p:nvSpPr>
            <p:cNvPr id="92175" name="Line 15"/>
            <p:cNvSpPr>
              <a:spLocks noChangeShapeType="1"/>
            </p:cNvSpPr>
            <p:nvPr/>
          </p:nvSpPr>
          <p:spPr bwMode="auto">
            <a:xfrm>
              <a:off x="1836" y="3249"/>
              <a:ext cx="0" cy="24"/>
            </a:xfrm>
            <a:prstGeom prst="line">
              <a:avLst/>
            </a:prstGeom>
            <a:noFill/>
            <a:ln w="12700">
              <a:solidFill>
                <a:schemeClr val="tx1"/>
              </a:solidFill>
              <a:round/>
              <a:headEnd/>
              <a:tailEnd/>
            </a:ln>
            <a:effectLst/>
          </p:spPr>
          <p:txBody>
            <a:bodyPr wrap="none" anchor="ctr"/>
            <a:lstStyle/>
            <a:p>
              <a:endParaRPr lang="en-US"/>
            </a:p>
          </p:txBody>
        </p:sp>
        <p:sp>
          <p:nvSpPr>
            <p:cNvPr id="92176" name="Line 16"/>
            <p:cNvSpPr>
              <a:spLocks noChangeShapeType="1"/>
            </p:cNvSpPr>
            <p:nvPr/>
          </p:nvSpPr>
          <p:spPr bwMode="auto">
            <a:xfrm>
              <a:off x="2448" y="3249"/>
              <a:ext cx="0" cy="24"/>
            </a:xfrm>
            <a:prstGeom prst="line">
              <a:avLst/>
            </a:prstGeom>
            <a:noFill/>
            <a:ln w="12700">
              <a:solidFill>
                <a:schemeClr val="tx1"/>
              </a:solidFill>
              <a:round/>
              <a:headEnd/>
              <a:tailEnd/>
            </a:ln>
            <a:effectLst/>
          </p:spPr>
          <p:txBody>
            <a:bodyPr wrap="none" anchor="ctr"/>
            <a:lstStyle/>
            <a:p>
              <a:endParaRPr lang="en-US"/>
            </a:p>
          </p:txBody>
        </p:sp>
        <p:sp>
          <p:nvSpPr>
            <p:cNvPr id="92177" name="Line 17"/>
            <p:cNvSpPr>
              <a:spLocks noChangeShapeType="1"/>
            </p:cNvSpPr>
            <p:nvPr/>
          </p:nvSpPr>
          <p:spPr bwMode="auto">
            <a:xfrm>
              <a:off x="3054" y="3249"/>
              <a:ext cx="0" cy="24"/>
            </a:xfrm>
            <a:prstGeom prst="line">
              <a:avLst/>
            </a:prstGeom>
            <a:noFill/>
            <a:ln w="12700">
              <a:solidFill>
                <a:schemeClr val="tx1"/>
              </a:solidFill>
              <a:round/>
              <a:headEnd/>
              <a:tailEnd/>
            </a:ln>
            <a:effectLst/>
          </p:spPr>
          <p:txBody>
            <a:bodyPr wrap="none" anchor="ctr"/>
            <a:lstStyle/>
            <a:p>
              <a:endParaRPr lang="en-US"/>
            </a:p>
          </p:txBody>
        </p:sp>
        <p:sp>
          <p:nvSpPr>
            <p:cNvPr id="92178" name="Line 18"/>
            <p:cNvSpPr>
              <a:spLocks noChangeShapeType="1"/>
            </p:cNvSpPr>
            <p:nvPr/>
          </p:nvSpPr>
          <p:spPr bwMode="auto">
            <a:xfrm>
              <a:off x="3662" y="3249"/>
              <a:ext cx="0" cy="24"/>
            </a:xfrm>
            <a:prstGeom prst="line">
              <a:avLst/>
            </a:prstGeom>
            <a:noFill/>
            <a:ln w="12700">
              <a:solidFill>
                <a:schemeClr val="tx1"/>
              </a:solidFill>
              <a:round/>
              <a:headEnd/>
              <a:tailEnd/>
            </a:ln>
            <a:effectLst/>
          </p:spPr>
          <p:txBody>
            <a:bodyPr wrap="none" anchor="ctr"/>
            <a:lstStyle/>
            <a:p>
              <a:endParaRPr lang="en-US"/>
            </a:p>
          </p:txBody>
        </p:sp>
        <p:sp>
          <p:nvSpPr>
            <p:cNvPr id="92179" name="Line 19"/>
            <p:cNvSpPr>
              <a:spLocks noChangeShapeType="1"/>
            </p:cNvSpPr>
            <p:nvPr/>
          </p:nvSpPr>
          <p:spPr bwMode="auto">
            <a:xfrm>
              <a:off x="4272" y="3249"/>
              <a:ext cx="0" cy="24"/>
            </a:xfrm>
            <a:prstGeom prst="line">
              <a:avLst/>
            </a:prstGeom>
            <a:noFill/>
            <a:ln w="12700">
              <a:solidFill>
                <a:schemeClr val="tx1"/>
              </a:solidFill>
              <a:round/>
              <a:headEnd/>
              <a:tailEnd/>
            </a:ln>
            <a:effectLst/>
          </p:spPr>
          <p:txBody>
            <a:bodyPr wrap="none" anchor="ctr"/>
            <a:lstStyle/>
            <a:p>
              <a:endParaRPr lang="en-US"/>
            </a:p>
          </p:txBody>
        </p:sp>
        <p:sp>
          <p:nvSpPr>
            <p:cNvPr id="92180" name="Line 20"/>
            <p:cNvSpPr>
              <a:spLocks noChangeShapeType="1"/>
            </p:cNvSpPr>
            <p:nvPr/>
          </p:nvSpPr>
          <p:spPr bwMode="auto">
            <a:xfrm>
              <a:off x="4880" y="3249"/>
              <a:ext cx="0" cy="24"/>
            </a:xfrm>
            <a:prstGeom prst="line">
              <a:avLst/>
            </a:prstGeom>
            <a:noFill/>
            <a:ln w="12700">
              <a:solidFill>
                <a:schemeClr val="tx1"/>
              </a:solidFill>
              <a:round/>
              <a:headEnd/>
              <a:tailEnd/>
            </a:ln>
            <a:effectLst/>
          </p:spPr>
          <p:txBody>
            <a:bodyPr wrap="none" anchor="ctr"/>
            <a:lstStyle/>
            <a:p>
              <a:endParaRPr lang="en-US"/>
            </a:p>
          </p:txBody>
        </p:sp>
        <p:sp>
          <p:nvSpPr>
            <p:cNvPr id="92181" name="Freeform 21"/>
            <p:cNvSpPr>
              <a:spLocks/>
            </p:cNvSpPr>
            <p:nvPr/>
          </p:nvSpPr>
          <p:spPr bwMode="auto">
            <a:xfrm>
              <a:off x="1696" y="1605"/>
              <a:ext cx="113" cy="1641"/>
            </a:xfrm>
            <a:custGeom>
              <a:avLst/>
              <a:gdLst/>
              <a:ahLst/>
              <a:cxnLst>
                <a:cxn ang="0">
                  <a:pos x="112" y="1557"/>
                </a:cxn>
                <a:cxn ang="0">
                  <a:pos x="112" y="0"/>
                </a:cxn>
                <a:cxn ang="0">
                  <a:pos x="0" y="82"/>
                </a:cxn>
                <a:cxn ang="0">
                  <a:pos x="0" y="1640"/>
                </a:cxn>
                <a:cxn ang="0">
                  <a:pos x="112" y="1557"/>
                </a:cxn>
              </a:cxnLst>
              <a:rect l="0" t="0" r="r" b="b"/>
              <a:pathLst>
                <a:path w="113" h="1641">
                  <a:moveTo>
                    <a:pt x="112" y="1557"/>
                  </a:moveTo>
                  <a:lnTo>
                    <a:pt x="112" y="0"/>
                  </a:lnTo>
                  <a:lnTo>
                    <a:pt x="0" y="82"/>
                  </a:lnTo>
                  <a:lnTo>
                    <a:pt x="0" y="1640"/>
                  </a:lnTo>
                  <a:lnTo>
                    <a:pt x="112" y="1557"/>
                  </a:lnTo>
                </a:path>
              </a:pathLst>
            </a:custGeom>
            <a:solidFill>
              <a:srgbClr val="805000"/>
            </a:solidFill>
            <a:ln w="12700" cap="rnd" cmpd="sng">
              <a:solidFill>
                <a:srgbClr val="000000"/>
              </a:solidFill>
              <a:prstDash val="solid"/>
              <a:round/>
              <a:headEnd type="none" w="med" len="med"/>
              <a:tailEnd type="none" w="med" len="med"/>
            </a:ln>
            <a:effectLst/>
          </p:spPr>
          <p:txBody>
            <a:bodyPr/>
            <a:lstStyle/>
            <a:p>
              <a:endParaRPr lang="en-US"/>
            </a:p>
          </p:txBody>
        </p:sp>
        <p:sp>
          <p:nvSpPr>
            <p:cNvPr id="92182" name="Freeform 22"/>
            <p:cNvSpPr>
              <a:spLocks/>
            </p:cNvSpPr>
            <p:nvPr/>
          </p:nvSpPr>
          <p:spPr bwMode="auto">
            <a:xfrm>
              <a:off x="1362" y="1689"/>
              <a:ext cx="335" cy="1557"/>
            </a:xfrm>
            <a:custGeom>
              <a:avLst/>
              <a:gdLst/>
              <a:ahLst/>
              <a:cxnLst>
                <a:cxn ang="0">
                  <a:pos x="334" y="1556"/>
                </a:cxn>
                <a:cxn ang="0">
                  <a:pos x="334" y="0"/>
                </a:cxn>
                <a:cxn ang="0">
                  <a:pos x="0" y="0"/>
                </a:cxn>
                <a:cxn ang="0">
                  <a:pos x="0" y="1556"/>
                </a:cxn>
                <a:cxn ang="0">
                  <a:pos x="334" y="1556"/>
                </a:cxn>
              </a:cxnLst>
              <a:rect l="0" t="0" r="r" b="b"/>
              <a:pathLst>
                <a:path w="335" h="1557">
                  <a:moveTo>
                    <a:pt x="334" y="1556"/>
                  </a:moveTo>
                  <a:lnTo>
                    <a:pt x="334" y="0"/>
                  </a:lnTo>
                  <a:lnTo>
                    <a:pt x="0" y="0"/>
                  </a:lnTo>
                  <a:lnTo>
                    <a:pt x="0" y="1556"/>
                  </a:lnTo>
                  <a:lnTo>
                    <a:pt x="334" y="1556"/>
                  </a:lnTo>
                </a:path>
              </a:pathLst>
            </a:custGeom>
            <a:solidFill>
              <a:srgbClr val="FFA000"/>
            </a:solidFill>
            <a:ln w="12700" cap="rnd" cmpd="sng">
              <a:solidFill>
                <a:srgbClr val="000000"/>
              </a:solidFill>
              <a:prstDash val="solid"/>
              <a:round/>
              <a:headEnd type="none" w="med" len="med"/>
              <a:tailEnd type="none" w="med" len="med"/>
            </a:ln>
            <a:effectLst/>
          </p:spPr>
          <p:txBody>
            <a:bodyPr/>
            <a:lstStyle/>
            <a:p>
              <a:endParaRPr lang="en-US"/>
            </a:p>
          </p:txBody>
        </p:sp>
        <p:sp>
          <p:nvSpPr>
            <p:cNvPr id="92183" name="Freeform 23"/>
            <p:cNvSpPr>
              <a:spLocks/>
            </p:cNvSpPr>
            <p:nvPr/>
          </p:nvSpPr>
          <p:spPr bwMode="auto">
            <a:xfrm>
              <a:off x="1362" y="1605"/>
              <a:ext cx="447" cy="85"/>
            </a:xfrm>
            <a:custGeom>
              <a:avLst/>
              <a:gdLst/>
              <a:ahLst/>
              <a:cxnLst>
                <a:cxn ang="0">
                  <a:pos x="446" y="0"/>
                </a:cxn>
                <a:cxn ang="0">
                  <a:pos x="333" y="84"/>
                </a:cxn>
                <a:cxn ang="0">
                  <a:pos x="0" y="84"/>
                </a:cxn>
                <a:cxn ang="0">
                  <a:pos x="114" y="0"/>
                </a:cxn>
                <a:cxn ang="0">
                  <a:pos x="446" y="0"/>
                </a:cxn>
              </a:cxnLst>
              <a:rect l="0" t="0" r="r" b="b"/>
              <a:pathLst>
                <a:path w="447" h="85">
                  <a:moveTo>
                    <a:pt x="446" y="0"/>
                  </a:moveTo>
                  <a:lnTo>
                    <a:pt x="333" y="84"/>
                  </a:lnTo>
                  <a:lnTo>
                    <a:pt x="0" y="84"/>
                  </a:lnTo>
                  <a:lnTo>
                    <a:pt x="114" y="0"/>
                  </a:lnTo>
                  <a:lnTo>
                    <a:pt x="446" y="0"/>
                  </a:lnTo>
                </a:path>
              </a:pathLst>
            </a:custGeom>
            <a:solidFill>
              <a:srgbClr val="C08000"/>
            </a:solidFill>
            <a:ln w="12700" cap="rnd" cmpd="sng">
              <a:solidFill>
                <a:srgbClr val="000000"/>
              </a:solidFill>
              <a:prstDash val="solid"/>
              <a:round/>
              <a:headEnd type="none" w="med" len="med"/>
              <a:tailEnd type="none" w="med" len="med"/>
            </a:ln>
            <a:effectLst/>
          </p:spPr>
          <p:txBody>
            <a:bodyPr/>
            <a:lstStyle/>
            <a:p>
              <a:endParaRPr lang="en-US"/>
            </a:p>
          </p:txBody>
        </p:sp>
        <p:sp>
          <p:nvSpPr>
            <p:cNvPr id="92184" name="Freeform 24"/>
            <p:cNvSpPr>
              <a:spLocks/>
            </p:cNvSpPr>
            <p:nvPr/>
          </p:nvSpPr>
          <p:spPr bwMode="auto">
            <a:xfrm>
              <a:off x="2304" y="2397"/>
              <a:ext cx="117" cy="849"/>
            </a:xfrm>
            <a:custGeom>
              <a:avLst/>
              <a:gdLst/>
              <a:ahLst/>
              <a:cxnLst>
                <a:cxn ang="0">
                  <a:pos x="116" y="765"/>
                </a:cxn>
                <a:cxn ang="0">
                  <a:pos x="116" y="0"/>
                </a:cxn>
                <a:cxn ang="0">
                  <a:pos x="0" y="83"/>
                </a:cxn>
                <a:cxn ang="0">
                  <a:pos x="0" y="848"/>
                </a:cxn>
                <a:cxn ang="0">
                  <a:pos x="116" y="765"/>
                </a:cxn>
              </a:cxnLst>
              <a:rect l="0" t="0" r="r" b="b"/>
              <a:pathLst>
                <a:path w="117" h="849">
                  <a:moveTo>
                    <a:pt x="116" y="765"/>
                  </a:moveTo>
                  <a:lnTo>
                    <a:pt x="116" y="0"/>
                  </a:lnTo>
                  <a:lnTo>
                    <a:pt x="0" y="83"/>
                  </a:lnTo>
                  <a:lnTo>
                    <a:pt x="0" y="848"/>
                  </a:lnTo>
                  <a:lnTo>
                    <a:pt x="116" y="765"/>
                  </a:lnTo>
                </a:path>
              </a:pathLst>
            </a:custGeom>
            <a:solidFill>
              <a:srgbClr val="AC5858"/>
            </a:solidFill>
            <a:ln w="12700" cap="rnd" cmpd="sng">
              <a:solidFill>
                <a:srgbClr val="000000"/>
              </a:solidFill>
              <a:prstDash val="solid"/>
              <a:round/>
              <a:headEnd type="none" w="med" len="med"/>
              <a:tailEnd type="none" w="med" len="med"/>
            </a:ln>
            <a:effectLst/>
          </p:spPr>
          <p:txBody>
            <a:bodyPr/>
            <a:lstStyle/>
            <a:p>
              <a:endParaRPr lang="en-US"/>
            </a:p>
          </p:txBody>
        </p:sp>
        <p:sp>
          <p:nvSpPr>
            <p:cNvPr id="92185" name="Freeform 25"/>
            <p:cNvSpPr>
              <a:spLocks/>
            </p:cNvSpPr>
            <p:nvPr/>
          </p:nvSpPr>
          <p:spPr bwMode="auto">
            <a:xfrm>
              <a:off x="1974" y="2479"/>
              <a:ext cx="331" cy="767"/>
            </a:xfrm>
            <a:custGeom>
              <a:avLst/>
              <a:gdLst/>
              <a:ahLst/>
              <a:cxnLst>
                <a:cxn ang="0">
                  <a:pos x="330" y="766"/>
                </a:cxn>
                <a:cxn ang="0">
                  <a:pos x="330" y="0"/>
                </a:cxn>
                <a:cxn ang="0">
                  <a:pos x="0" y="0"/>
                </a:cxn>
                <a:cxn ang="0">
                  <a:pos x="0" y="766"/>
                </a:cxn>
                <a:cxn ang="0">
                  <a:pos x="330" y="766"/>
                </a:cxn>
              </a:cxnLst>
              <a:rect l="0" t="0" r="r" b="b"/>
              <a:pathLst>
                <a:path w="331" h="767">
                  <a:moveTo>
                    <a:pt x="330" y="766"/>
                  </a:moveTo>
                  <a:lnTo>
                    <a:pt x="330" y="0"/>
                  </a:lnTo>
                  <a:lnTo>
                    <a:pt x="0" y="0"/>
                  </a:lnTo>
                  <a:lnTo>
                    <a:pt x="0" y="766"/>
                  </a:lnTo>
                  <a:lnTo>
                    <a:pt x="330" y="766"/>
                  </a:lnTo>
                </a:path>
              </a:pathLst>
            </a:custGeom>
            <a:solidFill>
              <a:srgbClr val="FFA0C0"/>
            </a:solidFill>
            <a:ln w="12700" cap="rnd" cmpd="sng">
              <a:solidFill>
                <a:srgbClr val="000000"/>
              </a:solidFill>
              <a:prstDash val="solid"/>
              <a:round/>
              <a:headEnd type="none" w="med" len="med"/>
              <a:tailEnd type="none" w="med" len="med"/>
            </a:ln>
            <a:effectLst/>
          </p:spPr>
          <p:txBody>
            <a:bodyPr/>
            <a:lstStyle/>
            <a:p>
              <a:endParaRPr lang="en-US"/>
            </a:p>
          </p:txBody>
        </p:sp>
        <p:sp>
          <p:nvSpPr>
            <p:cNvPr id="92186" name="Freeform 26"/>
            <p:cNvSpPr>
              <a:spLocks/>
            </p:cNvSpPr>
            <p:nvPr/>
          </p:nvSpPr>
          <p:spPr bwMode="auto">
            <a:xfrm>
              <a:off x="1974" y="2397"/>
              <a:ext cx="447" cy="83"/>
            </a:xfrm>
            <a:custGeom>
              <a:avLst/>
              <a:gdLst/>
              <a:ahLst/>
              <a:cxnLst>
                <a:cxn ang="0">
                  <a:pos x="446" y="0"/>
                </a:cxn>
                <a:cxn ang="0">
                  <a:pos x="332" y="82"/>
                </a:cxn>
                <a:cxn ang="0">
                  <a:pos x="0" y="82"/>
                </a:cxn>
                <a:cxn ang="0">
                  <a:pos x="114" y="0"/>
                </a:cxn>
                <a:cxn ang="0">
                  <a:pos x="446" y="0"/>
                </a:cxn>
              </a:cxnLst>
              <a:rect l="0" t="0" r="r" b="b"/>
              <a:pathLst>
                <a:path w="447" h="83">
                  <a:moveTo>
                    <a:pt x="446" y="0"/>
                  </a:moveTo>
                  <a:lnTo>
                    <a:pt x="332" y="82"/>
                  </a:lnTo>
                  <a:lnTo>
                    <a:pt x="0" y="82"/>
                  </a:lnTo>
                  <a:lnTo>
                    <a:pt x="114" y="0"/>
                  </a:lnTo>
                  <a:lnTo>
                    <a:pt x="446" y="0"/>
                  </a:lnTo>
                </a:path>
              </a:pathLst>
            </a:custGeom>
            <a:solidFill>
              <a:srgbClr val="C08080"/>
            </a:solidFill>
            <a:ln w="12700" cap="rnd" cmpd="sng">
              <a:solidFill>
                <a:srgbClr val="000000"/>
              </a:solidFill>
              <a:prstDash val="solid"/>
              <a:round/>
              <a:headEnd type="none" w="med" len="med"/>
              <a:tailEnd type="none" w="med" len="med"/>
            </a:ln>
            <a:effectLst/>
          </p:spPr>
          <p:txBody>
            <a:bodyPr/>
            <a:lstStyle/>
            <a:p>
              <a:endParaRPr lang="en-US"/>
            </a:p>
          </p:txBody>
        </p:sp>
        <p:sp>
          <p:nvSpPr>
            <p:cNvPr id="92187" name="Freeform 27"/>
            <p:cNvSpPr>
              <a:spLocks/>
            </p:cNvSpPr>
            <p:nvPr/>
          </p:nvSpPr>
          <p:spPr bwMode="auto">
            <a:xfrm>
              <a:off x="2914" y="1619"/>
              <a:ext cx="117" cy="1627"/>
            </a:xfrm>
            <a:custGeom>
              <a:avLst/>
              <a:gdLst/>
              <a:ahLst/>
              <a:cxnLst>
                <a:cxn ang="0">
                  <a:pos x="116" y="1543"/>
                </a:cxn>
                <a:cxn ang="0">
                  <a:pos x="116" y="0"/>
                </a:cxn>
                <a:cxn ang="0">
                  <a:pos x="0" y="83"/>
                </a:cxn>
                <a:cxn ang="0">
                  <a:pos x="0" y="1626"/>
                </a:cxn>
                <a:cxn ang="0">
                  <a:pos x="116" y="1543"/>
                </a:cxn>
              </a:cxnLst>
              <a:rect l="0" t="0" r="r" b="b"/>
              <a:pathLst>
                <a:path w="117" h="1627">
                  <a:moveTo>
                    <a:pt x="116" y="1543"/>
                  </a:moveTo>
                  <a:lnTo>
                    <a:pt x="116" y="0"/>
                  </a:lnTo>
                  <a:lnTo>
                    <a:pt x="0" y="83"/>
                  </a:lnTo>
                  <a:lnTo>
                    <a:pt x="0" y="1626"/>
                  </a:lnTo>
                  <a:lnTo>
                    <a:pt x="116" y="1543"/>
                  </a:lnTo>
                </a:path>
              </a:pathLst>
            </a:custGeom>
            <a:solidFill>
              <a:srgbClr val="008060"/>
            </a:solidFill>
            <a:ln w="12700" cap="rnd" cmpd="sng">
              <a:solidFill>
                <a:srgbClr val="000000"/>
              </a:solidFill>
              <a:prstDash val="solid"/>
              <a:round/>
              <a:headEnd type="none" w="med" len="med"/>
              <a:tailEnd type="none" w="med" len="med"/>
            </a:ln>
            <a:effectLst/>
          </p:spPr>
          <p:txBody>
            <a:bodyPr/>
            <a:lstStyle/>
            <a:p>
              <a:endParaRPr lang="en-US"/>
            </a:p>
          </p:txBody>
        </p:sp>
        <p:sp>
          <p:nvSpPr>
            <p:cNvPr id="92188" name="Freeform 28"/>
            <p:cNvSpPr>
              <a:spLocks/>
            </p:cNvSpPr>
            <p:nvPr/>
          </p:nvSpPr>
          <p:spPr bwMode="auto">
            <a:xfrm>
              <a:off x="2584" y="1703"/>
              <a:ext cx="331" cy="1543"/>
            </a:xfrm>
            <a:custGeom>
              <a:avLst/>
              <a:gdLst/>
              <a:ahLst/>
              <a:cxnLst>
                <a:cxn ang="0">
                  <a:pos x="330" y="1542"/>
                </a:cxn>
                <a:cxn ang="0">
                  <a:pos x="330" y="0"/>
                </a:cxn>
                <a:cxn ang="0">
                  <a:pos x="0" y="0"/>
                </a:cxn>
                <a:cxn ang="0">
                  <a:pos x="0" y="1542"/>
                </a:cxn>
                <a:cxn ang="0">
                  <a:pos x="330" y="1542"/>
                </a:cxn>
              </a:cxnLst>
              <a:rect l="0" t="0" r="r" b="b"/>
              <a:pathLst>
                <a:path w="331" h="1543">
                  <a:moveTo>
                    <a:pt x="330" y="1542"/>
                  </a:moveTo>
                  <a:lnTo>
                    <a:pt x="330" y="0"/>
                  </a:lnTo>
                  <a:lnTo>
                    <a:pt x="0" y="0"/>
                  </a:lnTo>
                  <a:lnTo>
                    <a:pt x="0" y="1542"/>
                  </a:lnTo>
                  <a:lnTo>
                    <a:pt x="330" y="1542"/>
                  </a:lnTo>
                </a:path>
              </a:pathLst>
            </a:custGeom>
            <a:solidFill>
              <a:srgbClr val="00E0C0"/>
            </a:solidFill>
            <a:ln w="12700" cap="rnd" cmpd="sng">
              <a:solidFill>
                <a:srgbClr val="000000"/>
              </a:solidFill>
              <a:prstDash val="solid"/>
              <a:round/>
              <a:headEnd type="none" w="med" len="med"/>
              <a:tailEnd type="none" w="med" len="med"/>
            </a:ln>
            <a:effectLst/>
          </p:spPr>
          <p:txBody>
            <a:bodyPr/>
            <a:lstStyle/>
            <a:p>
              <a:endParaRPr lang="en-US"/>
            </a:p>
          </p:txBody>
        </p:sp>
        <p:sp>
          <p:nvSpPr>
            <p:cNvPr id="92189" name="Freeform 29"/>
            <p:cNvSpPr>
              <a:spLocks/>
            </p:cNvSpPr>
            <p:nvPr/>
          </p:nvSpPr>
          <p:spPr bwMode="auto">
            <a:xfrm>
              <a:off x="2584" y="1619"/>
              <a:ext cx="447" cy="85"/>
            </a:xfrm>
            <a:custGeom>
              <a:avLst/>
              <a:gdLst/>
              <a:ahLst/>
              <a:cxnLst>
                <a:cxn ang="0">
                  <a:pos x="446" y="0"/>
                </a:cxn>
                <a:cxn ang="0">
                  <a:pos x="332" y="84"/>
                </a:cxn>
                <a:cxn ang="0">
                  <a:pos x="0" y="84"/>
                </a:cxn>
                <a:cxn ang="0">
                  <a:pos x="114" y="0"/>
                </a:cxn>
                <a:cxn ang="0">
                  <a:pos x="446" y="0"/>
                </a:cxn>
              </a:cxnLst>
              <a:rect l="0" t="0" r="r" b="b"/>
              <a:pathLst>
                <a:path w="447" h="85">
                  <a:moveTo>
                    <a:pt x="446" y="0"/>
                  </a:moveTo>
                  <a:lnTo>
                    <a:pt x="332" y="84"/>
                  </a:lnTo>
                  <a:lnTo>
                    <a:pt x="0" y="84"/>
                  </a:lnTo>
                  <a:lnTo>
                    <a:pt x="114" y="0"/>
                  </a:lnTo>
                  <a:lnTo>
                    <a:pt x="446" y="0"/>
                  </a:lnTo>
                </a:path>
              </a:pathLst>
            </a:custGeom>
            <a:solidFill>
              <a:srgbClr val="00A090"/>
            </a:solidFill>
            <a:ln w="12700" cap="rnd" cmpd="sng">
              <a:solidFill>
                <a:srgbClr val="000000"/>
              </a:solidFill>
              <a:prstDash val="solid"/>
              <a:round/>
              <a:headEnd type="none" w="med" len="med"/>
              <a:tailEnd type="none" w="med" len="med"/>
            </a:ln>
            <a:effectLst/>
          </p:spPr>
          <p:txBody>
            <a:bodyPr/>
            <a:lstStyle/>
            <a:p>
              <a:endParaRPr lang="en-US"/>
            </a:p>
          </p:txBody>
        </p:sp>
        <p:sp>
          <p:nvSpPr>
            <p:cNvPr id="92190" name="Freeform 30"/>
            <p:cNvSpPr>
              <a:spLocks/>
            </p:cNvSpPr>
            <p:nvPr/>
          </p:nvSpPr>
          <p:spPr bwMode="auto">
            <a:xfrm>
              <a:off x="3522" y="2679"/>
              <a:ext cx="117" cy="567"/>
            </a:xfrm>
            <a:custGeom>
              <a:avLst/>
              <a:gdLst/>
              <a:ahLst/>
              <a:cxnLst>
                <a:cxn ang="0">
                  <a:pos x="116" y="483"/>
                </a:cxn>
                <a:cxn ang="0">
                  <a:pos x="116" y="0"/>
                </a:cxn>
                <a:cxn ang="0">
                  <a:pos x="0" y="83"/>
                </a:cxn>
                <a:cxn ang="0">
                  <a:pos x="0" y="566"/>
                </a:cxn>
                <a:cxn ang="0">
                  <a:pos x="116" y="483"/>
                </a:cxn>
              </a:cxnLst>
              <a:rect l="0" t="0" r="r" b="b"/>
              <a:pathLst>
                <a:path w="117" h="567">
                  <a:moveTo>
                    <a:pt x="116" y="483"/>
                  </a:moveTo>
                  <a:lnTo>
                    <a:pt x="116" y="0"/>
                  </a:lnTo>
                  <a:lnTo>
                    <a:pt x="0" y="83"/>
                  </a:lnTo>
                  <a:lnTo>
                    <a:pt x="0" y="566"/>
                  </a:lnTo>
                  <a:lnTo>
                    <a:pt x="116" y="483"/>
                  </a:lnTo>
                </a:path>
              </a:pathLst>
            </a:custGeom>
            <a:solidFill>
              <a:srgbClr val="4366BC"/>
            </a:solidFill>
            <a:ln w="12700" cap="rnd" cmpd="sng">
              <a:solidFill>
                <a:srgbClr val="000000"/>
              </a:solidFill>
              <a:prstDash val="solid"/>
              <a:round/>
              <a:headEnd type="none" w="med" len="med"/>
              <a:tailEnd type="none" w="med" len="med"/>
            </a:ln>
            <a:effectLst/>
          </p:spPr>
          <p:txBody>
            <a:bodyPr/>
            <a:lstStyle/>
            <a:p>
              <a:endParaRPr lang="en-US"/>
            </a:p>
          </p:txBody>
        </p:sp>
        <p:sp>
          <p:nvSpPr>
            <p:cNvPr id="92191" name="Freeform 31"/>
            <p:cNvSpPr>
              <a:spLocks/>
            </p:cNvSpPr>
            <p:nvPr/>
          </p:nvSpPr>
          <p:spPr bwMode="auto">
            <a:xfrm>
              <a:off x="3190" y="2763"/>
              <a:ext cx="333" cy="483"/>
            </a:xfrm>
            <a:custGeom>
              <a:avLst/>
              <a:gdLst/>
              <a:ahLst/>
              <a:cxnLst>
                <a:cxn ang="0">
                  <a:pos x="332" y="482"/>
                </a:cxn>
                <a:cxn ang="0">
                  <a:pos x="332" y="0"/>
                </a:cxn>
                <a:cxn ang="0">
                  <a:pos x="0" y="0"/>
                </a:cxn>
                <a:cxn ang="0">
                  <a:pos x="0" y="482"/>
                </a:cxn>
                <a:cxn ang="0">
                  <a:pos x="332" y="482"/>
                </a:cxn>
              </a:cxnLst>
              <a:rect l="0" t="0" r="r" b="b"/>
              <a:pathLst>
                <a:path w="333" h="483">
                  <a:moveTo>
                    <a:pt x="332" y="482"/>
                  </a:moveTo>
                  <a:lnTo>
                    <a:pt x="332" y="0"/>
                  </a:lnTo>
                  <a:lnTo>
                    <a:pt x="0" y="0"/>
                  </a:lnTo>
                  <a:lnTo>
                    <a:pt x="0" y="482"/>
                  </a:lnTo>
                  <a:lnTo>
                    <a:pt x="332" y="482"/>
                  </a:lnTo>
                </a:path>
              </a:pathLst>
            </a:custGeom>
            <a:solidFill>
              <a:srgbClr val="6080FF"/>
            </a:solidFill>
            <a:ln w="12700" cap="rnd" cmpd="sng">
              <a:solidFill>
                <a:srgbClr val="000000"/>
              </a:solidFill>
              <a:prstDash val="solid"/>
              <a:round/>
              <a:headEnd type="none" w="med" len="med"/>
              <a:tailEnd type="none" w="med" len="med"/>
            </a:ln>
            <a:effectLst/>
          </p:spPr>
          <p:txBody>
            <a:bodyPr/>
            <a:lstStyle/>
            <a:p>
              <a:endParaRPr lang="en-US"/>
            </a:p>
          </p:txBody>
        </p:sp>
        <p:sp>
          <p:nvSpPr>
            <p:cNvPr id="92192" name="Freeform 32"/>
            <p:cNvSpPr>
              <a:spLocks/>
            </p:cNvSpPr>
            <p:nvPr/>
          </p:nvSpPr>
          <p:spPr bwMode="auto">
            <a:xfrm>
              <a:off x="3190" y="2679"/>
              <a:ext cx="449" cy="85"/>
            </a:xfrm>
            <a:custGeom>
              <a:avLst/>
              <a:gdLst/>
              <a:ahLst/>
              <a:cxnLst>
                <a:cxn ang="0">
                  <a:pos x="448" y="0"/>
                </a:cxn>
                <a:cxn ang="0">
                  <a:pos x="333" y="84"/>
                </a:cxn>
                <a:cxn ang="0">
                  <a:pos x="0" y="84"/>
                </a:cxn>
                <a:cxn ang="0">
                  <a:pos x="115" y="0"/>
                </a:cxn>
                <a:cxn ang="0">
                  <a:pos x="448" y="0"/>
                </a:cxn>
              </a:cxnLst>
              <a:rect l="0" t="0" r="r" b="b"/>
              <a:pathLst>
                <a:path w="449" h="85">
                  <a:moveTo>
                    <a:pt x="448" y="0"/>
                  </a:moveTo>
                  <a:lnTo>
                    <a:pt x="333" y="84"/>
                  </a:lnTo>
                  <a:lnTo>
                    <a:pt x="0" y="84"/>
                  </a:lnTo>
                  <a:lnTo>
                    <a:pt x="115" y="0"/>
                  </a:lnTo>
                  <a:lnTo>
                    <a:pt x="448" y="0"/>
                  </a:lnTo>
                </a:path>
              </a:pathLst>
            </a:custGeom>
            <a:solidFill>
              <a:srgbClr val="5070C0"/>
            </a:solidFill>
            <a:ln w="12700" cap="rnd" cmpd="sng">
              <a:solidFill>
                <a:srgbClr val="000000"/>
              </a:solidFill>
              <a:prstDash val="solid"/>
              <a:round/>
              <a:headEnd type="none" w="med" len="med"/>
              <a:tailEnd type="none" w="med" len="med"/>
            </a:ln>
            <a:effectLst/>
          </p:spPr>
          <p:txBody>
            <a:bodyPr/>
            <a:lstStyle/>
            <a:p>
              <a:endParaRPr lang="en-US"/>
            </a:p>
          </p:txBody>
        </p:sp>
        <p:sp>
          <p:nvSpPr>
            <p:cNvPr id="92193" name="Freeform 33"/>
            <p:cNvSpPr>
              <a:spLocks/>
            </p:cNvSpPr>
            <p:nvPr/>
          </p:nvSpPr>
          <p:spPr bwMode="auto">
            <a:xfrm>
              <a:off x="4132" y="1899"/>
              <a:ext cx="117" cy="1347"/>
            </a:xfrm>
            <a:custGeom>
              <a:avLst/>
              <a:gdLst/>
              <a:ahLst/>
              <a:cxnLst>
                <a:cxn ang="0">
                  <a:pos x="116" y="1263"/>
                </a:cxn>
                <a:cxn ang="0">
                  <a:pos x="116" y="0"/>
                </a:cxn>
                <a:cxn ang="0">
                  <a:pos x="0" y="82"/>
                </a:cxn>
                <a:cxn ang="0">
                  <a:pos x="0" y="1346"/>
                </a:cxn>
                <a:cxn ang="0">
                  <a:pos x="116" y="1263"/>
                </a:cxn>
              </a:cxnLst>
              <a:rect l="0" t="0" r="r" b="b"/>
              <a:pathLst>
                <a:path w="117" h="1347">
                  <a:moveTo>
                    <a:pt x="116" y="1263"/>
                  </a:moveTo>
                  <a:lnTo>
                    <a:pt x="116" y="0"/>
                  </a:lnTo>
                  <a:lnTo>
                    <a:pt x="0" y="82"/>
                  </a:lnTo>
                  <a:lnTo>
                    <a:pt x="0" y="1346"/>
                  </a:lnTo>
                  <a:lnTo>
                    <a:pt x="116" y="12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92194" name="Freeform 34"/>
            <p:cNvSpPr>
              <a:spLocks/>
            </p:cNvSpPr>
            <p:nvPr/>
          </p:nvSpPr>
          <p:spPr bwMode="auto">
            <a:xfrm>
              <a:off x="3802" y="1983"/>
              <a:ext cx="331" cy="1263"/>
            </a:xfrm>
            <a:custGeom>
              <a:avLst/>
              <a:gdLst/>
              <a:ahLst/>
              <a:cxnLst>
                <a:cxn ang="0">
                  <a:pos x="330" y="1262"/>
                </a:cxn>
                <a:cxn ang="0">
                  <a:pos x="330" y="0"/>
                </a:cxn>
                <a:cxn ang="0">
                  <a:pos x="0" y="0"/>
                </a:cxn>
                <a:cxn ang="0">
                  <a:pos x="0" y="1262"/>
                </a:cxn>
                <a:cxn ang="0">
                  <a:pos x="330" y="1262"/>
                </a:cxn>
              </a:cxnLst>
              <a:rect l="0" t="0" r="r" b="b"/>
              <a:pathLst>
                <a:path w="331" h="1263">
                  <a:moveTo>
                    <a:pt x="330" y="1262"/>
                  </a:moveTo>
                  <a:lnTo>
                    <a:pt x="330" y="0"/>
                  </a:lnTo>
                  <a:lnTo>
                    <a:pt x="0" y="0"/>
                  </a:lnTo>
                  <a:lnTo>
                    <a:pt x="0" y="1262"/>
                  </a:lnTo>
                  <a:lnTo>
                    <a:pt x="330" y="1262"/>
                  </a:lnTo>
                </a:path>
              </a:pathLst>
            </a:custGeom>
            <a:solidFill>
              <a:srgbClr val="102060"/>
            </a:solidFill>
            <a:ln w="12700" cap="rnd" cmpd="sng">
              <a:solidFill>
                <a:srgbClr val="000000"/>
              </a:solidFill>
              <a:prstDash val="solid"/>
              <a:round/>
              <a:headEnd type="none" w="med" len="med"/>
              <a:tailEnd type="none" w="med" len="med"/>
            </a:ln>
            <a:effectLst/>
          </p:spPr>
          <p:txBody>
            <a:bodyPr/>
            <a:lstStyle/>
            <a:p>
              <a:endParaRPr lang="en-US"/>
            </a:p>
          </p:txBody>
        </p:sp>
        <p:sp>
          <p:nvSpPr>
            <p:cNvPr id="92195" name="Freeform 35"/>
            <p:cNvSpPr>
              <a:spLocks/>
            </p:cNvSpPr>
            <p:nvPr/>
          </p:nvSpPr>
          <p:spPr bwMode="auto">
            <a:xfrm>
              <a:off x="3802" y="1899"/>
              <a:ext cx="447" cy="85"/>
            </a:xfrm>
            <a:custGeom>
              <a:avLst/>
              <a:gdLst/>
              <a:ahLst/>
              <a:cxnLst>
                <a:cxn ang="0">
                  <a:pos x="446" y="0"/>
                </a:cxn>
                <a:cxn ang="0">
                  <a:pos x="332" y="84"/>
                </a:cxn>
                <a:cxn ang="0">
                  <a:pos x="0" y="84"/>
                </a:cxn>
                <a:cxn ang="0">
                  <a:pos x="114" y="0"/>
                </a:cxn>
                <a:cxn ang="0">
                  <a:pos x="446" y="0"/>
                </a:cxn>
              </a:cxnLst>
              <a:rect l="0" t="0" r="r" b="b"/>
              <a:pathLst>
                <a:path w="447" h="85">
                  <a:moveTo>
                    <a:pt x="446" y="0"/>
                  </a:moveTo>
                  <a:lnTo>
                    <a:pt x="332" y="84"/>
                  </a:lnTo>
                  <a:lnTo>
                    <a:pt x="0" y="84"/>
                  </a:lnTo>
                  <a:lnTo>
                    <a:pt x="114" y="0"/>
                  </a:lnTo>
                  <a:lnTo>
                    <a:pt x="446" y="0"/>
                  </a:lnTo>
                </a:path>
              </a:pathLst>
            </a:custGeom>
            <a:solidFill>
              <a:srgbClr val="001040"/>
            </a:solidFill>
            <a:ln w="12700" cap="rnd" cmpd="sng">
              <a:solidFill>
                <a:srgbClr val="000000"/>
              </a:solidFill>
              <a:prstDash val="solid"/>
              <a:round/>
              <a:headEnd type="none" w="med" len="med"/>
              <a:tailEnd type="none" w="med" len="med"/>
            </a:ln>
            <a:effectLst/>
          </p:spPr>
          <p:txBody>
            <a:bodyPr/>
            <a:lstStyle/>
            <a:p>
              <a:endParaRPr lang="en-US"/>
            </a:p>
          </p:txBody>
        </p:sp>
        <p:grpSp>
          <p:nvGrpSpPr>
            <p:cNvPr id="92196" name="Group 36"/>
            <p:cNvGrpSpPr>
              <a:grpSpLocks/>
            </p:cNvGrpSpPr>
            <p:nvPr/>
          </p:nvGrpSpPr>
          <p:grpSpPr bwMode="auto">
            <a:xfrm>
              <a:off x="4410" y="1301"/>
              <a:ext cx="447" cy="1945"/>
              <a:chOff x="4410" y="1301"/>
              <a:chExt cx="447" cy="1945"/>
            </a:xfrm>
          </p:grpSpPr>
          <p:sp>
            <p:nvSpPr>
              <p:cNvPr id="92197" name="Freeform 37"/>
              <p:cNvSpPr>
                <a:spLocks/>
              </p:cNvSpPr>
              <p:nvPr/>
            </p:nvSpPr>
            <p:spPr bwMode="auto">
              <a:xfrm>
                <a:off x="4740" y="1301"/>
                <a:ext cx="117" cy="1945"/>
              </a:xfrm>
              <a:custGeom>
                <a:avLst/>
                <a:gdLst/>
                <a:ahLst/>
                <a:cxnLst>
                  <a:cxn ang="0">
                    <a:pos x="116" y="1858"/>
                  </a:cxn>
                  <a:cxn ang="0">
                    <a:pos x="116" y="0"/>
                  </a:cxn>
                  <a:cxn ang="0">
                    <a:pos x="0" y="86"/>
                  </a:cxn>
                  <a:cxn ang="0">
                    <a:pos x="0" y="1944"/>
                  </a:cxn>
                  <a:cxn ang="0">
                    <a:pos x="116" y="1858"/>
                  </a:cxn>
                </a:cxnLst>
                <a:rect l="0" t="0" r="r" b="b"/>
                <a:pathLst>
                  <a:path w="117" h="1945">
                    <a:moveTo>
                      <a:pt x="116" y="1858"/>
                    </a:moveTo>
                    <a:lnTo>
                      <a:pt x="116" y="0"/>
                    </a:lnTo>
                    <a:lnTo>
                      <a:pt x="0" y="86"/>
                    </a:lnTo>
                    <a:lnTo>
                      <a:pt x="0" y="1944"/>
                    </a:lnTo>
                    <a:lnTo>
                      <a:pt x="116" y="1858"/>
                    </a:lnTo>
                  </a:path>
                </a:pathLst>
              </a:custGeom>
              <a:solidFill>
                <a:srgbClr val="808000"/>
              </a:solidFill>
              <a:ln w="12700" cap="rnd" cmpd="sng">
                <a:solidFill>
                  <a:srgbClr val="000000"/>
                </a:solidFill>
                <a:prstDash val="solid"/>
                <a:round/>
                <a:headEnd type="none" w="med" len="med"/>
                <a:tailEnd type="none" w="med" len="med"/>
              </a:ln>
              <a:effectLst/>
            </p:spPr>
            <p:txBody>
              <a:bodyPr/>
              <a:lstStyle/>
              <a:p>
                <a:endParaRPr lang="en-US"/>
              </a:p>
            </p:txBody>
          </p:sp>
          <p:sp>
            <p:nvSpPr>
              <p:cNvPr id="92198" name="Freeform 38"/>
              <p:cNvSpPr>
                <a:spLocks/>
              </p:cNvSpPr>
              <p:nvPr/>
            </p:nvSpPr>
            <p:spPr bwMode="auto">
              <a:xfrm>
                <a:off x="4410" y="1389"/>
                <a:ext cx="331" cy="1857"/>
              </a:xfrm>
              <a:custGeom>
                <a:avLst/>
                <a:gdLst/>
                <a:ahLst/>
                <a:cxnLst>
                  <a:cxn ang="0">
                    <a:pos x="330" y="1856"/>
                  </a:cxn>
                  <a:cxn ang="0">
                    <a:pos x="330" y="0"/>
                  </a:cxn>
                  <a:cxn ang="0">
                    <a:pos x="0" y="0"/>
                  </a:cxn>
                  <a:cxn ang="0">
                    <a:pos x="0" y="1856"/>
                  </a:cxn>
                  <a:cxn ang="0">
                    <a:pos x="330" y="1856"/>
                  </a:cxn>
                </a:cxnLst>
                <a:rect l="0" t="0" r="r" b="b"/>
                <a:pathLst>
                  <a:path w="331" h="1857">
                    <a:moveTo>
                      <a:pt x="330" y="1856"/>
                    </a:moveTo>
                    <a:lnTo>
                      <a:pt x="330" y="0"/>
                    </a:lnTo>
                    <a:lnTo>
                      <a:pt x="0" y="0"/>
                    </a:lnTo>
                    <a:lnTo>
                      <a:pt x="0" y="1856"/>
                    </a:lnTo>
                    <a:lnTo>
                      <a:pt x="330" y="1856"/>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92199" name="Freeform 39"/>
              <p:cNvSpPr>
                <a:spLocks/>
              </p:cNvSpPr>
              <p:nvPr/>
            </p:nvSpPr>
            <p:spPr bwMode="auto">
              <a:xfrm>
                <a:off x="4410" y="1301"/>
                <a:ext cx="447" cy="89"/>
              </a:xfrm>
              <a:custGeom>
                <a:avLst/>
                <a:gdLst/>
                <a:ahLst/>
                <a:cxnLst>
                  <a:cxn ang="0">
                    <a:pos x="446" y="0"/>
                  </a:cxn>
                  <a:cxn ang="0">
                    <a:pos x="332" y="88"/>
                  </a:cxn>
                  <a:cxn ang="0">
                    <a:pos x="0" y="88"/>
                  </a:cxn>
                  <a:cxn ang="0">
                    <a:pos x="113" y="0"/>
                  </a:cxn>
                  <a:cxn ang="0">
                    <a:pos x="446" y="0"/>
                  </a:cxn>
                </a:cxnLst>
                <a:rect l="0" t="0" r="r" b="b"/>
                <a:pathLst>
                  <a:path w="447" h="89">
                    <a:moveTo>
                      <a:pt x="446" y="0"/>
                    </a:moveTo>
                    <a:lnTo>
                      <a:pt x="332" y="88"/>
                    </a:lnTo>
                    <a:lnTo>
                      <a:pt x="0" y="88"/>
                    </a:lnTo>
                    <a:lnTo>
                      <a:pt x="113" y="0"/>
                    </a:lnTo>
                    <a:lnTo>
                      <a:pt x="446"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92200" name="Line 40"/>
            <p:cNvSpPr>
              <a:spLocks noChangeShapeType="1"/>
            </p:cNvSpPr>
            <p:nvPr/>
          </p:nvSpPr>
          <p:spPr bwMode="auto">
            <a:xfrm flipV="1">
              <a:off x="1226" y="1311"/>
              <a:ext cx="0" cy="1938"/>
            </a:xfrm>
            <a:prstGeom prst="line">
              <a:avLst/>
            </a:prstGeom>
            <a:noFill/>
            <a:ln w="12700">
              <a:solidFill>
                <a:schemeClr val="tx1"/>
              </a:solidFill>
              <a:round/>
              <a:headEnd/>
              <a:tailEnd/>
            </a:ln>
            <a:effectLst/>
          </p:spPr>
          <p:txBody>
            <a:bodyPr wrap="none" anchor="ctr"/>
            <a:lstStyle/>
            <a:p>
              <a:endParaRPr lang="en-US"/>
            </a:p>
          </p:txBody>
        </p:sp>
        <p:sp>
          <p:nvSpPr>
            <p:cNvPr id="92201" name="Line 41"/>
            <p:cNvSpPr>
              <a:spLocks noChangeShapeType="1"/>
            </p:cNvSpPr>
            <p:nvPr/>
          </p:nvSpPr>
          <p:spPr bwMode="auto">
            <a:xfrm flipH="1">
              <a:off x="1184" y="3245"/>
              <a:ext cx="46" cy="0"/>
            </a:xfrm>
            <a:prstGeom prst="line">
              <a:avLst/>
            </a:prstGeom>
            <a:noFill/>
            <a:ln w="12700">
              <a:solidFill>
                <a:schemeClr val="tx1"/>
              </a:solidFill>
              <a:round/>
              <a:headEnd/>
              <a:tailEnd/>
            </a:ln>
            <a:effectLst/>
          </p:spPr>
          <p:txBody>
            <a:bodyPr wrap="none" anchor="ctr"/>
            <a:lstStyle/>
            <a:p>
              <a:endParaRPr lang="en-US"/>
            </a:p>
          </p:txBody>
        </p:sp>
        <p:sp>
          <p:nvSpPr>
            <p:cNvPr id="92202" name="Line 42"/>
            <p:cNvSpPr>
              <a:spLocks noChangeShapeType="1"/>
            </p:cNvSpPr>
            <p:nvPr/>
          </p:nvSpPr>
          <p:spPr bwMode="auto">
            <a:xfrm flipH="1">
              <a:off x="1184" y="2925"/>
              <a:ext cx="46" cy="0"/>
            </a:xfrm>
            <a:prstGeom prst="line">
              <a:avLst/>
            </a:prstGeom>
            <a:noFill/>
            <a:ln w="12700">
              <a:solidFill>
                <a:schemeClr val="tx1"/>
              </a:solidFill>
              <a:round/>
              <a:headEnd/>
              <a:tailEnd/>
            </a:ln>
            <a:effectLst/>
          </p:spPr>
          <p:txBody>
            <a:bodyPr wrap="none" anchor="ctr"/>
            <a:lstStyle/>
            <a:p>
              <a:endParaRPr lang="en-US"/>
            </a:p>
          </p:txBody>
        </p:sp>
        <p:sp>
          <p:nvSpPr>
            <p:cNvPr id="92203" name="Line 43"/>
            <p:cNvSpPr>
              <a:spLocks noChangeShapeType="1"/>
            </p:cNvSpPr>
            <p:nvPr/>
          </p:nvSpPr>
          <p:spPr bwMode="auto">
            <a:xfrm flipH="1">
              <a:off x="1184" y="2601"/>
              <a:ext cx="46" cy="0"/>
            </a:xfrm>
            <a:prstGeom prst="line">
              <a:avLst/>
            </a:prstGeom>
            <a:noFill/>
            <a:ln w="12700">
              <a:solidFill>
                <a:schemeClr val="tx1"/>
              </a:solidFill>
              <a:round/>
              <a:headEnd/>
              <a:tailEnd/>
            </a:ln>
            <a:effectLst/>
          </p:spPr>
          <p:txBody>
            <a:bodyPr wrap="none" anchor="ctr"/>
            <a:lstStyle/>
            <a:p>
              <a:endParaRPr lang="en-US"/>
            </a:p>
          </p:txBody>
        </p:sp>
        <p:sp>
          <p:nvSpPr>
            <p:cNvPr id="92204" name="Line 44"/>
            <p:cNvSpPr>
              <a:spLocks noChangeShapeType="1"/>
            </p:cNvSpPr>
            <p:nvPr/>
          </p:nvSpPr>
          <p:spPr bwMode="auto">
            <a:xfrm flipH="1">
              <a:off x="1184" y="2281"/>
              <a:ext cx="46" cy="0"/>
            </a:xfrm>
            <a:prstGeom prst="line">
              <a:avLst/>
            </a:prstGeom>
            <a:noFill/>
            <a:ln w="12700">
              <a:solidFill>
                <a:schemeClr val="tx1"/>
              </a:solidFill>
              <a:round/>
              <a:headEnd/>
              <a:tailEnd/>
            </a:ln>
            <a:effectLst/>
          </p:spPr>
          <p:txBody>
            <a:bodyPr wrap="none" anchor="ctr"/>
            <a:lstStyle/>
            <a:p>
              <a:endParaRPr lang="en-US"/>
            </a:p>
          </p:txBody>
        </p:sp>
        <p:sp>
          <p:nvSpPr>
            <p:cNvPr id="92205" name="Line 45"/>
            <p:cNvSpPr>
              <a:spLocks noChangeShapeType="1"/>
            </p:cNvSpPr>
            <p:nvPr/>
          </p:nvSpPr>
          <p:spPr bwMode="auto">
            <a:xfrm flipH="1">
              <a:off x="1184" y="1959"/>
              <a:ext cx="46" cy="0"/>
            </a:xfrm>
            <a:prstGeom prst="line">
              <a:avLst/>
            </a:prstGeom>
            <a:noFill/>
            <a:ln w="12700">
              <a:solidFill>
                <a:schemeClr val="tx1"/>
              </a:solidFill>
              <a:round/>
              <a:headEnd/>
              <a:tailEnd/>
            </a:ln>
            <a:effectLst/>
          </p:spPr>
          <p:txBody>
            <a:bodyPr wrap="none" anchor="ctr"/>
            <a:lstStyle/>
            <a:p>
              <a:endParaRPr lang="en-US"/>
            </a:p>
          </p:txBody>
        </p:sp>
        <p:sp>
          <p:nvSpPr>
            <p:cNvPr id="92206" name="Line 46"/>
            <p:cNvSpPr>
              <a:spLocks noChangeShapeType="1"/>
            </p:cNvSpPr>
            <p:nvPr/>
          </p:nvSpPr>
          <p:spPr bwMode="auto">
            <a:xfrm flipH="1">
              <a:off x="1184" y="1635"/>
              <a:ext cx="46" cy="0"/>
            </a:xfrm>
            <a:prstGeom prst="line">
              <a:avLst/>
            </a:prstGeom>
            <a:noFill/>
            <a:ln w="12700">
              <a:solidFill>
                <a:schemeClr val="tx1"/>
              </a:solidFill>
              <a:round/>
              <a:headEnd/>
              <a:tailEnd/>
            </a:ln>
            <a:effectLst/>
          </p:spPr>
          <p:txBody>
            <a:bodyPr wrap="none" anchor="ctr"/>
            <a:lstStyle/>
            <a:p>
              <a:endParaRPr lang="en-US"/>
            </a:p>
          </p:txBody>
        </p:sp>
        <p:sp>
          <p:nvSpPr>
            <p:cNvPr id="92207" name="Line 47"/>
            <p:cNvSpPr>
              <a:spLocks noChangeShapeType="1"/>
            </p:cNvSpPr>
            <p:nvPr/>
          </p:nvSpPr>
          <p:spPr bwMode="auto">
            <a:xfrm flipH="1">
              <a:off x="1184" y="1315"/>
              <a:ext cx="46" cy="0"/>
            </a:xfrm>
            <a:prstGeom prst="line">
              <a:avLst/>
            </a:prstGeom>
            <a:noFill/>
            <a:ln w="12700">
              <a:solidFill>
                <a:schemeClr val="tx1"/>
              </a:solidFill>
              <a:round/>
              <a:headEnd/>
              <a:tailEnd/>
            </a:ln>
            <a:effectLst/>
          </p:spPr>
          <p:txBody>
            <a:bodyPr wrap="none" anchor="ctr"/>
            <a:lstStyle/>
            <a:p>
              <a:endParaRPr lang="en-US"/>
            </a:p>
          </p:txBody>
        </p:sp>
        <p:pic>
          <p:nvPicPr>
            <p:cNvPr id="92208" name="Picture 48"/>
            <p:cNvPicPr>
              <a:picLocks noChangeArrowheads="1"/>
            </p:cNvPicPr>
            <p:nvPr/>
          </p:nvPicPr>
          <p:blipFill>
            <a:blip r:embed="rId3" cstate="print"/>
            <a:srcRect/>
            <a:stretch>
              <a:fillRect/>
            </a:stretch>
          </p:blipFill>
          <p:spPr bwMode="auto">
            <a:xfrm>
              <a:off x="466" y="1345"/>
              <a:ext cx="638" cy="1846"/>
            </a:xfrm>
            <a:prstGeom prst="rect">
              <a:avLst/>
            </a:prstGeom>
            <a:noFill/>
            <a:ln w="12700">
              <a:noFill/>
              <a:miter lim="800000"/>
              <a:headEnd/>
              <a:tailEnd/>
            </a:ln>
            <a:effectLst/>
          </p:spPr>
        </p:pic>
        <p:sp>
          <p:nvSpPr>
            <p:cNvPr id="92209" name="Line 49"/>
            <p:cNvSpPr>
              <a:spLocks noChangeShapeType="1"/>
            </p:cNvSpPr>
            <p:nvPr/>
          </p:nvSpPr>
          <p:spPr bwMode="auto">
            <a:xfrm>
              <a:off x="1230" y="3245"/>
              <a:ext cx="3646" cy="0"/>
            </a:xfrm>
            <a:prstGeom prst="line">
              <a:avLst/>
            </a:prstGeom>
            <a:noFill/>
            <a:ln w="12700">
              <a:solidFill>
                <a:schemeClr val="tx1"/>
              </a:solidFill>
              <a:round/>
              <a:headEnd/>
              <a:tailEnd/>
            </a:ln>
            <a:effectLst/>
          </p:spPr>
          <p:txBody>
            <a:bodyPr wrap="none" anchor="ctr"/>
            <a:lstStyle/>
            <a:p>
              <a:endParaRPr lang="en-US"/>
            </a:p>
          </p:txBody>
        </p:sp>
        <p:sp>
          <p:nvSpPr>
            <p:cNvPr id="92210" name="Line 50"/>
            <p:cNvSpPr>
              <a:spLocks noChangeShapeType="1"/>
            </p:cNvSpPr>
            <p:nvPr/>
          </p:nvSpPr>
          <p:spPr bwMode="auto">
            <a:xfrm>
              <a:off x="1226" y="3249"/>
              <a:ext cx="0" cy="24"/>
            </a:xfrm>
            <a:prstGeom prst="line">
              <a:avLst/>
            </a:prstGeom>
            <a:noFill/>
            <a:ln w="12700">
              <a:solidFill>
                <a:schemeClr val="tx1"/>
              </a:solidFill>
              <a:round/>
              <a:headEnd/>
              <a:tailEnd/>
            </a:ln>
            <a:effectLst/>
          </p:spPr>
          <p:txBody>
            <a:bodyPr wrap="none" anchor="ctr"/>
            <a:lstStyle/>
            <a:p>
              <a:endParaRPr lang="en-US"/>
            </a:p>
          </p:txBody>
        </p:sp>
        <p:sp>
          <p:nvSpPr>
            <p:cNvPr id="92211" name="Line 51"/>
            <p:cNvSpPr>
              <a:spLocks noChangeShapeType="1"/>
            </p:cNvSpPr>
            <p:nvPr/>
          </p:nvSpPr>
          <p:spPr bwMode="auto">
            <a:xfrm>
              <a:off x="1836" y="3249"/>
              <a:ext cx="0" cy="24"/>
            </a:xfrm>
            <a:prstGeom prst="line">
              <a:avLst/>
            </a:prstGeom>
            <a:noFill/>
            <a:ln w="12700">
              <a:solidFill>
                <a:schemeClr val="tx1"/>
              </a:solidFill>
              <a:round/>
              <a:headEnd/>
              <a:tailEnd/>
            </a:ln>
            <a:effectLst/>
          </p:spPr>
          <p:txBody>
            <a:bodyPr wrap="none" anchor="ctr"/>
            <a:lstStyle/>
            <a:p>
              <a:endParaRPr lang="en-US"/>
            </a:p>
          </p:txBody>
        </p:sp>
        <p:sp>
          <p:nvSpPr>
            <p:cNvPr id="92212" name="Line 52"/>
            <p:cNvSpPr>
              <a:spLocks noChangeShapeType="1"/>
            </p:cNvSpPr>
            <p:nvPr/>
          </p:nvSpPr>
          <p:spPr bwMode="auto">
            <a:xfrm>
              <a:off x="2448" y="3249"/>
              <a:ext cx="0" cy="24"/>
            </a:xfrm>
            <a:prstGeom prst="line">
              <a:avLst/>
            </a:prstGeom>
            <a:noFill/>
            <a:ln w="12700">
              <a:solidFill>
                <a:schemeClr val="tx1"/>
              </a:solidFill>
              <a:round/>
              <a:headEnd/>
              <a:tailEnd/>
            </a:ln>
            <a:effectLst/>
          </p:spPr>
          <p:txBody>
            <a:bodyPr wrap="none" anchor="ctr"/>
            <a:lstStyle/>
            <a:p>
              <a:endParaRPr lang="en-US"/>
            </a:p>
          </p:txBody>
        </p:sp>
        <p:sp>
          <p:nvSpPr>
            <p:cNvPr id="92213" name="Line 53"/>
            <p:cNvSpPr>
              <a:spLocks noChangeShapeType="1"/>
            </p:cNvSpPr>
            <p:nvPr/>
          </p:nvSpPr>
          <p:spPr bwMode="auto">
            <a:xfrm>
              <a:off x="3054" y="3249"/>
              <a:ext cx="0" cy="24"/>
            </a:xfrm>
            <a:prstGeom prst="line">
              <a:avLst/>
            </a:prstGeom>
            <a:noFill/>
            <a:ln w="12700">
              <a:solidFill>
                <a:schemeClr val="tx1"/>
              </a:solidFill>
              <a:round/>
              <a:headEnd/>
              <a:tailEnd/>
            </a:ln>
            <a:effectLst/>
          </p:spPr>
          <p:txBody>
            <a:bodyPr wrap="none" anchor="ctr"/>
            <a:lstStyle/>
            <a:p>
              <a:endParaRPr lang="en-US"/>
            </a:p>
          </p:txBody>
        </p:sp>
        <p:sp>
          <p:nvSpPr>
            <p:cNvPr id="92214" name="Line 54"/>
            <p:cNvSpPr>
              <a:spLocks noChangeShapeType="1"/>
            </p:cNvSpPr>
            <p:nvPr/>
          </p:nvSpPr>
          <p:spPr bwMode="auto">
            <a:xfrm>
              <a:off x="3662" y="3249"/>
              <a:ext cx="0" cy="24"/>
            </a:xfrm>
            <a:prstGeom prst="line">
              <a:avLst/>
            </a:prstGeom>
            <a:noFill/>
            <a:ln w="12700">
              <a:solidFill>
                <a:schemeClr val="tx1"/>
              </a:solidFill>
              <a:round/>
              <a:headEnd/>
              <a:tailEnd/>
            </a:ln>
            <a:effectLst/>
          </p:spPr>
          <p:txBody>
            <a:bodyPr wrap="none" anchor="ctr"/>
            <a:lstStyle/>
            <a:p>
              <a:endParaRPr lang="en-US"/>
            </a:p>
          </p:txBody>
        </p:sp>
        <p:sp>
          <p:nvSpPr>
            <p:cNvPr id="92215" name="Line 55"/>
            <p:cNvSpPr>
              <a:spLocks noChangeShapeType="1"/>
            </p:cNvSpPr>
            <p:nvPr/>
          </p:nvSpPr>
          <p:spPr bwMode="auto">
            <a:xfrm>
              <a:off x="4272" y="3249"/>
              <a:ext cx="0" cy="24"/>
            </a:xfrm>
            <a:prstGeom prst="line">
              <a:avLst/>
            </a:prstGeom>
            <a:noFill/>
            <a:ln w="12700">
              <a:solidFill>
                <a:schemeClr val="tx1"/>
              </a:solidFill>
              <a:round/>
              <a:headEnd/>
              <a:tailEnd/>
            </a:ln>
            <a:effectLst/>
          </p:spPr>
          <p:txBody>
            <a:bodyPr wrap="none" anchor="ctr"/>
            <a:lstStyle/>
            <a:p>
              <a:endParaRPr lang="en-US"/>
            </a:p>
          </p:txBody>
        </p:sp>
        <p:sp>
          <p:nvSpPr>
            <p:cNvPr id="92216" name="Line 56"/>
            <p:cNvSpPr>
              <a:spLocks noChangeShapeType="1"/>
            </p:cNvSpPr>
            <p:nvPr/>
          </p:nvSpPr>
          <p:spPr bwMode="auto">
            <a:xfrm>
              <a:off x="4880" y="3249"/>
              <a:ext cx="0" cy="24"/>
            </a:xfrm>
            <a:prstGeom prst="line">
              <a:avLst/>
            </a:prstGeom>
            <a:noFill/>
            <a:ln w="12700">
              <a:solidFill>
                <a:schemeClr val="tx1"/>
              </a:solidFill>
              <a:round/>
              <a:headEnd/>
              <a:tailEnd/>
            </a:ln>
            <a:effectLst/>
          </p:spPr>
          <p:txBody>
            <a:bodyPr wrap="none" anchor="ctr"/>
            <a:lstStyle/>
            <a:p>
              <a:endParaRPr lang="en-US"/>
            </a:p>
          </p:txBody>
        </p:sp>
        <p:grpSp>
          <p:nvGrpSpPr>
            <p:cNvPr id="92217" name="Group 57"/>
            <p:cNvGrpSpPr>
              <a:grpSpLocks/>
            </p:cNvGrpSpPr>
            <p:nvPr/>
          </p:nvGrpSpPr>
          <p:grpSpPr bwMode="auto">
            <a:xfrm>
              <a:off x="2138" y="2387"/>
              <a:ext cx="140" cy="52"/>
              <a:chOff x="2138" y="2387"/>
              <a:chExt cx="140" cy="52"/>
            </a:xfrm>
          </p:grpSpPr>
          <p:sp>
            <p:nvSpPr>
              <p:cNvPr id="92218" name="Line 58"/>
              <p:cNvSpPr>
                <a:spLocks noChangeShapeType="1"/>
              </p:cNvSpPr>
              <p:nvPr/>
            </p:nvSpPr>
            <p:spPr bwMode="auto">
              <a:xfrm flipV="1">
                <a:off x="2214" y="2387"/>
                <a:ext cx="0" cy="52"/>
              </a:xfrm>
              <a:prstGeom prst="line">
                <a:avLst/>
              </a:prstGeom>
              <a:noFill/>
              <a:ln w="25400">
                <a:solidFill>
                  <a:schemeClr val="tx1"/>
                </a:solidFill>
                <a:round/>
                <a:headEnd/>
                <a:tailEnd/>
              </a:ln>
              <a:effectLst/>
            </p:spPr>
            <p:txBody>
              <a:bodyPr wrap="none" anchor="ctr"/>
              <a:lstStyle/>
              <a:p>
                <a:endParaRPr lang="en-US"/>
              </a:p>
            </p:txBody>
          </p:sp>
          <p:sp>
            <p:nvSpPr>
              <p:cNvPr id="92219" name="Line 59"/>
              <p:cNvSpPr>
                <a:spLocks noChangeShapeType="1"/>
              </p:cNvSpPr>
              <p:nvPr/>
            </p:nvSpPr>
            <p:spPr bwMode="auto">
              <a:xfrm>
                <a:off x="2138" y="2397"/>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2220" name="Group 60"/>
            <p:cNvGrpSpPr>
              <a:grpSpLocks/>
            </p:cNvGrpSpPr>
            <p:nvPr/>
          </p:nvGrpSpPr>
          <p:grpSpPr bwMode="auto">
            <a:xfrm>
              <a:off x="1532" y="1575"/>
              <a:ext cx="140" cy="74"/>
              <a:chOff x="1532" y="1575"/>
              <a:chExt cx="140" cy="74"/>
            </a:xfrm>
          </p:grpSpPr>
          <p:sp>
            <p:nvSpPr>
              <p:cNvPr id="92221" name="Line 61"/>
              <p:cNvSpPr>
                <a:spLocks noChangeShapeType="1"/>
              </p:cNvSpPr>
              <p:nvPr/>
            </p:nvSpPr>
            <p:spPr bwMode="auto">
              <a:xfrm flipV="1">
                <a:off x="1602" y="1575"/>
                <a:ext cx="0" cy="74"/>
              </a:xfrm>
              <a:prstGeom prst="line">
                <a:avLst/>
              </a:prstGeom>
              <a:noFill/>
              <a:ln w="25400">
                <a:solidFill>
                  <a:schemeClr val="tx1"/>
                </a:solidFill>
                <a:round/>
                <a:headEnd/>
                <a:tailEnd/>
              </a:ln>
              <a:effectLst/>
            </p:spPr>
            <p:txBody>
              <a:bodyPr wrap="none" anchor="ctr"/>
              <a:lstStyle/>
              <a:p>
                <a:endParaRPr lang="en-US"/>
              </a:p>
            </p:txBody>
          </p:sp>
          <p:sp>
            <p:nvSpPr>
              <p:cNvPr id="92222" name="Line 62"/>
              <p:cNvSpPr>
                <a:spLocks noChangeShapeType="1"/>
              </p:cNvSpPr>
              <p:nvPr/>
            </p:nvSpPr>
            <p:spPr bwMode="auto">
              <a:xfrm>
                <a:off x="1532" y="1591"/>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2223" name="Group 63"/>
            <p:cNvGrpSpPr>
              <a:grpSpLocks/>
            </p:cNvGrpSpPr>
            <p:nvPr/>
          </p:nvGrpSpPr>
          <p:grpSpPr bwMode="auto">
            <a:xfrm>
              <a:off x="3988" y="1789"/>
              <a:ext cx="128" cy="136"/>
              <a:chOff x="3988" y="1789"/>
              <a:chExt cx="128" cy="136"/>
            </a:xfrm>
          </p:grpSpPr>
          <p:sp>
            <p:nvSpPr>
              <p:cNvPr id="92224" name="Line 64"/>
              <p:cNvSpPr>
                <a:spLocks noChangeShapeType="1"/>
              </p:cNvSpPr>
              <p:nvPr/>
            </p:nvSpPr>
            <p:spPr bwMode="auto">
              <a:xfrm flipV="1">
                <a:off x="4050" y="1789"/>
                <a:ext cx="0" cy="136"/>
              </a:xfrm>
              <a:prstGeom prst="line">
                <a:avLst/>
              </a:prstGeom>
              <a:noFill/>
              <a:ln w="25400">
                <a:solidFill>
                  <a:schemeClr val="tx1"/>
                </a:solidFill>
                <a:round/>
                <a:headEnd/>
                <a:tailEnd/>
              </a:ln>
              <a:effectLst/>
            </p:spPr>
            <p:txBody>
              <a:bodyPr wrap="none" anchor="ctr"/>
              <a:lstStyle/>
              <a:p>
                <a:endParaRPr lang="en-US"/>
              </a:p>
            </p:txBody>
          </p:sp>
          <p:sp>
            <p:nvSpPr>
              <p:cNvPr id="92225" name="Line 65"/>
              <p:cNvSpPr>
                <a:spLocks noChangeShapeType="1"/>
              </p:cNvSpPr>
              <p:nvPr/>
            </p:nvSpPr>
            <p:spPr bwMode="auto">
              <a:xfrm>
                <a:off x="3988" y="1803"/>
                <a:ext cx="128" cy="0"/>
              </a:xfrm>
              <a:prstGeom prst="line">
                <a:avLst/>
              </a:prstGeom>
              <a:noFill/>
              <a:ln w="25400">
                <a:solidFill>
                  <a:schemeClr val="tx1"/>
                </a:solidFill>
                <a:round/>
                <a:headEnd/>
                <a:tailEnd/>
              </a:ln>
              <a:effectLst/>
            </p:spPr>
            <p:txBody>
              <a:bodyPr wrap="none" anchor="ctr"/>
              <a:lstStyle/>
              <a:p>
                <a:endParaRPr lang="en-US"/>
              </a:p>
            </p:txBody>
          </p:sp>
        </p:grpSp>
        <p:grpSp>
          <p:nvGrpSpPr>
            <p:cNvPr id="92226" name="Group 66"/>
            <p:cNvGrpSpPr>
              <a:grpSpLocks/>
            </p:cNvGrpSpPr>
            <p:nvPr/>
          </p:nvGrpSpPr>
          <p:grpSpPr bwMode="auto">
            <a:xfrm>
              <a:off x="3362" y="2651"/>
              <a:ext cx="148" cy="60"/>
              <a:chOff x="3362" y="2651"/>
              <a:chExt cx="148" cy="60"/>
            </a:xfrm>
          </p:grpSpPr>
          <p:sp>
            <p:nvSpPr>
              <p:cNvPr id="92227" name="Line 67"/>
              <p:cNvSpPr>
                <a:spLocks noChangeShapeType="1"/>
              </p:cNvSpPr>
              <p:nvPr/>
            </p:nvSpPr>
            <p:spPr bwMode="auto">
              <a:xfrm flipV="1">
                <a:off x="3436" y="2651"/>
                <a:ext cx="0" cy="60"/>
              </a:xfrm>
              <a:prstGeom prst="line">
                <a:avLst/>
              </a:prstGeom>
              <a:noFill/>
              <a:ln w="25400">
                <a:solidFill>
                  <a:schemeClr val="tx1"/>
                </a:solidFill>
                <a:round/>
                <a:headEnd/>
                <a:tailEnd/>
              </a:ln>
              <a:effectLst/>
            </p:spPr>
            <p:txBody>
              <a:bodyPr wrap="none" anchor="ctr"/>
              <a:lstStyle/>
              <a:p>
                <a:endParaRPr lang="en-US"/>
              </a:p>
            </p:txBody>
          </p:sp>
          <p:sp>
            <p:nvSpPr>
              <p:cNvPr id="92228" name="Line 68"/>
              <p:cNvSpPr>
                <a:spLocks noChangeShapeType="1"/>
              </p:cNvSpPr>
              <p:nvPr/>
            </p:nvSpPr>
            <p:spPr bwMode="auto">
              <a:xfrm>
                <a:off x="3362" y="2661"/>
                <a:ext cx="148" cy="0"/>
              </a:xfrm>
              <a:prstGeom prst="line">
                <a:avLst/>
              </a:prstGeom>
              <a:noFill/>
              <a:ln w="25400">
                <a:solidFill>
                  <a:schemeClr val="tx1"/>
                </a:solidFill>
                <a:round/>
                <a:headEnd/>
                <a:tailEnd/>
              </a:ln>
              <a:effectLst/>
            </p:spPr>
            <p:txBody>
              <a:bodyPr wrap="none" anchor="ctr"/>
              <a:lstStyle/>
              <a:p>
                <a:endParaRPr lang="en-US"/>
              </a:p>
            </p:txBody>
          </p:sp>
        </p:grpSp>
        <p:grpSp>
          <p:nvGrpSpPr>
            <p:cNvPr id="92229" name="Group 69"/>
            <p:cNvGrpSpPr>
              <a:grpSpLocks/>
            </p:cNvGrpSpPr>
            <p:nvPr/>
          </p:nvGrpSpPr>
          <p:grpSpPr bwMode="auto">
            <a:xfrm>
              <a:off x="2756" y="1579"/>
              <a:ext cx="140" cy="90"/>
              <a:chOff x="2756" y="1579"/>
              <a:chExt cx="140" cy="90"/>
            </a:xfrm>
          </p:grpSpPr>
          <p:sp>
            <p:nvSpPr>
              <p:cNvPr id="92230" name="Line 70"/>
              <p:cNvSpPr>
                <a:spLocks noChangeShapeType="1"/>
              </p:cNvSpPr>
              <p:nvPr/>
            </p:nvSpPr>
            <p:spPr bwMode="auto">
              <a:xfrm flipV="1">
                <a:off x="2826" y="1579"/>
                <a:ext cx="0" cy="90"/>
              </a:xfrm>
              <a:prstGeom prst="line">
                <a:avLst/>
              </a:prstGeom>
              <a:noFill/>
              <a:ln w="25400">
                <a:solidFill>
                  <a:schemeClr val="tx1"/>
                </a:solidFill>
                <a:round/>
                <a:headEnd/>
                <a:tailEnd/>
              </a:ln>
              <a:effectLst/>
            </p:spPr>
            <p:txBody>
              <a:bodyPr wrap="none" anchor="ctr"/>
              <a:lstStyle/>
              <a:p>
                <a:endParaRPr lang="en-US"/>
              </a:p>
            </p:txBody>
          </p:sp>
          <p:sp>
            <p:nvSpPr>
              <p:cNvPr id="92231" name="Line 71"/>
              <p:cNvSpPr>
                <a:spLocks noChangeShapeType="1"/>
              </p:cNvSpPr>
              <p:nvPr/>
            </p:nvSpPr>
            <p:spPr bwMode="auto">
              <a:xfrm>
                <a:off x="2756" y="1591"/>
                <a:ext cx="140" cy="0"/>
              </a:xfrm>
              <a:prstGeom prst="line">
                <a:avLst/>
              </a:prstGeom>
              <a:noFill/>
              <a:ln w="25400">
                <a:solidFill>
                  <a:schemeClr val="tx1"/>
                </a:solidFill>
                <a:round/>
                <a:headEnd/>
                <a:tailEnd/>
              </a:ln>
              <a:effectLst/>
            </p:spPr>
            <p:txBody>
              <a:bodyPr wrap="none" anchor="ctr"/>
              <a:lstStyle/>
              <a:p>
                <a:endParaRPr lang="en-US"/>
              </a:p>
            </p:txBody>
          </p:sp>
        </p:grpSp>
        <p:sp>
          <p:nvSpPr>
            <p:cNvPr id="92232" name="Line 72"/>
            <p:cNvSpPr>
              <a:spLocks noChangeShapeType="1"/>
            </p:cNvSpPr>
            <p:nvPr/>
          </p:nvSpPr>
          <p:spPr bwMode="auto">
            <a:xfrm flipV="1">
              <a:off x="4662" y="1239"/>
              <a:ext cx="0" cy="108"/>
            </a:xfrm>
            <a:prstGeom prst="line">
              <a:avLst/>
            </a:prstGeom>
            <a:noFill/>
            <a:ln w="25400">
              <a:solidFill>
                <a:schemeClr val="tx1"/>
              </a:solidFill>
              <a:round/>
              <a:headEnd/>
              <a:tailEnd/>
            </a:ln>
            <a:effectLst/>
          </p:spPr>
          <p:txBody>
            <a:bodyPr wrap="none" anchor="ctr"/>
            <a:lstStyle/>
            <a:p>
              <a:endParaRPr lang="en-US"/>
            </a:p>
          </p:txBody>
        </p:sp>
        <p:sp>
          <p:nvSpPr>
            <p:cNvPr id="92233" name="Line 73"/>
            <p:cNvSpPr>
              <a:spLocks noChangeShapeType="1"/>
            </p:cNvSpPr>
            <p:nvPr/>
          </p:nvSpPr>
          <p:spPr bwMode="auto">
            <a:xfrm>
              <a:off x="4588" y="1255"/>
              <a:ext cx="144" cy="0"/>
            </a:xfrm>
            <a:prstGeom prst="line">
              <a:avLst/>
            </a:prstGeom>
            <a:noFill/>
            <a:ln w="25400">
              <a:solidFill>
                <a:schemeClr val="tx1"/>
              </a:solidFill>
              <a:round/>
              <a:headEnd/>
              <a:tailEnd/>
            </a:ln>
            <a:effectLst/>
          </p:spPr>
          <p:txBody>
            <a:bodyPr wrap="none" anchor="ctr"/>
            <a:lstStyle/>
            <a:p>
              <a:endParaRPr lang="en-US"/>
            </a:p>
          </p:txBody>
        </p:sp>
        <p:grpSp>
          <p:nvGrpSpPr>
            <p:cNvPr id="92234" name="Group 74"/>
            <p:cNvGrpSpPr>
              <a:grpSpLocks/>
            </p:cNvGrpSpPr>
            <p:nvPr/>
          </p:nvGrpSpPr>
          <p:grpSpPr bwMode="auto">
            <a:xfrm>
              <a:off x="784" y="1105"/>
              <a:ext cx="436" cy="2295"/>
              <a:chOff x="784" y="1105"/>
              <a:chExt cx="436" cy="2295"/>
            </a:xfrm>
          </p:grpSpPr>
          <p:sp>
            <p:nvSpPr>
              <p:cNvPr id="92235" name="Rectangle 75"/>
              <p:cNvSpPr>
                <a:spLocks noChangeArrowheads="1"/>
              </p:cNvSpPr>
              <p:nvPr/>
            </p:nvSpPr>
            <p:spPr bwMode="auto">
              <a:xfrm>
                <a:off x="868" y="3055"/>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0</a:t>
                </a:r>
              </a:p>
            </p:txBody>
          </p:sp>
          <p:sp>
            <p:nvSpPr>
              <p:cNvPr id="92236" name="Rectangle 76"/>
              <p:cNvSpPr>
                <a:spLocks noChangeArrowheads="1"/>
              </p:cNvSpPr>
              <p:nvPr/>
            </p:nvSpPr>
            <p:spPr bwMode="auto">
              <a:xfrm>
                <a:off x="868" y="2399"/>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4</a:t>
                </a:r>
              </a:p>
            </p:txBody>
          </p:sp>
          <p:sp>
            <p:nvSpPr>
              <p:cNvPr id="92237" name="Rectangle 77"/>
              <p:cNvSpPr>
                <a:spLocks noChangeArrowheads="1"/>
              </p:cNvSpPr>
              <p:nvPr/>
            </p:nvSpPr>
            <p:spPr bwMode="auto">
              <a:xfrm>
                <a:off x="868" y="1757"/>
                <a:ext cx="265" cy="345"/>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800" b="1">
                    <a:solidFill>
                      <a:schemeClr val="tx2"/>
                    </a:solidFill>
                  </a:rPr>
                  <a:t>8</a:t>
                </a:r>
              </a:p>
            </p:txBody>
          </p:sp>
          <p:sp>
            <p:nvSpPr>
              <p:cNvPr id="92238" name="Rectangle 78"/>
              <p:cNvSpPr>
                <a:spLocks noChangeArrowheads="1"/>
              </p:cNvSpPr>
              <p:nvPr/>
            </p:nvSpPr>
            <p:spPr bwMode="auto">
              <a:xfrm>
                <a:off x="784" y="1105"/>
                <a:ext cx="436" cy="345"/>
              </a:xfrm>
              <a:prstGeom prst="rect">
                <a:avLst/>
              </a:prstGeom>
              <a:noFill/>
              <a:ln w="25400">
                <a:noFill/>
                <a:miter lim="800000"/>
                <a:headEnd/>
                <a:tailEnd/>
              </a:ln>
              <a:effectLst/>
            </p:spPr>
            <p:txBody>
              <a:bodyPr lIns="111125" tIns="60325" rIns="111125" bIns="60325">
                <a:spAutoFit/>
              </a:bodyPr>
              <a:lstStyle/>
              <a:p>
                <a:pPr defTabSz="1460500" eaLnBrk="0" hangingPunct="0"/>
                <a:r>
                  <a:rPr lang="en-US" sz="2800" b="1">
                    <a:solidFill>
                      <a:schemeClr val="tx2"/>
                    </a:solidFill>
                  </a:rPr>
                  <a:t>12</a:t>
                </a:r>
              </a:p>
            </p:txBody>
          </p:sp>
        </p:grpSp>
        <p:sp>
          <p:nvSpPr>
            <p:cNvPr id="92239" name="Rectangle 79"/>
            <p:cNvSpPr>
              <a:spLocks noChangeArrowheads="1"/>
            </p:cNvSpPr>
            <p:nvPr/>
          </p:nvSpPr>
          <p:spPr bwMode="auto">
            <a:xfrm>
              <a:off x="1894" y="3259"/>
              <a:ext cx="540" cy="422"/>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92240" name="Rectangle 80"/>
            <p:cNvSpPr>
              <a:spLocks noChangeArrowheads="1"/>
            </p:cNvSpPr>
            <p:nvPr/>
          </p:nvSpPr>
          <p:spPr bwMode="auto">
            <a:xfrm>
              <a:off x="1302" y="3259"/>
              <a:ext cx="540" cy="24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HBSS</a:t>
              </a:r>
            </a:p>
          </p:txBody>
        </p:sp>
        <p:sp>
          <p:nvSpPr>
            <p:cNvPr id="92241" name="Rectangle 81"/>
            <p:cNvSpPr>
              <a:spLocks noChangeArrowheads="1"/>
            </p:cNvSpPr>
            <p:nvPr/>
          </p:nvSpPr>
          <p:spPr bwMode="auto">
            <a:xfrm>
              <a:off x="2510" y="3259"/>
              <a:ext cx="500" cy="24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L-arg</a:t>
              </a:r>
            </a:p>
          </p:txBody>
        </p:sp>
        <p:sp>
          <p:nvSpPr>
            <p:cNvPr id="92242" name="Rectangle 82"/>
            <p:cNvSpPr>
              <a:spLocks noChangeArrowheads="1"/>
            </p:cNvSpPr>
            <p:nvPr/>
          </p:nvSpPr>
          <p:spPr bwMode="auto">
            <a:xfrm>
              <a:off x="3103" y="3259"/>
              <a:ext cx="511" cy="422"/>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92243" name="Rectangle 83"/>
            <p:cNvSpPr>
              <a:spLocks noChangeArrowheads="1"/>
            </p:cNvSpPr>
            <p:nvPr/>
          </p:nvSpPr>
          <p:spPr bwMode="auto">
            <a:xfrm>
              <a:off x="3662" y="3259"/>
              <a:ext cx="724" cy="24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b="1"/>
                <a:t>L-NMMA</a:t>
              </a:r>
            </a:p>
          </p:txBody>
        </p:sp>
        <p:sp>
          <p:nvSpPr>
            <p:cNvPr id="92244" name="Rectangle 84"/>
            <p:cNvSpPr>
              <a:spLocks noChangeArrowheads="1"/>
            </p:cNvSpPr>
            <p:nvPr/>
          </p:nvSpPr>
          <p:spPr bwMode="auto">
            <a:xfrm>
              <a:off x="4340" y="3259"/>
              <a:ext cx="724" cy="422"/>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b="1" dirty="0"/>
                <a:t>L-NMMA</a:t>
              </a:r>
            </a:p>
            <a:p>
              <a:pPr algn="ctr" defTabSz="1460500" eaLnBrk="0" hangingPunct="0"/>
              <a:r>
                <a:rPr lang="en-US" b="1" dirty="0" smtClean="0"/>
                <a:t>ABC</a:t>
              </a:r>
              <a:endParaRPr lang="en-US" b="1" dirty="0">
                <a:latin typeface="Symbol" pitchFamily="18" charset="2"/>
              </a:endParaRPr>
            </a:p>
          </p:txBody>
        </p:sp>
        <p:sp>
          <p:nvSpPr>
            <p:cNvPr id="92245" name="Rectangle 85"/>
            <p:cNvSpPr>
              <a:spLocks noChangeArrowheads="1"/>
            </p:cNvSpPr>
            <p:nvPr/>
          </p:nvSpPr>
          <p:spPr bwMode="auto">
            <a:xfrm>
              <a:off x="2554" y="1656"/>
              <a:ext cx="24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92246" name="Rectangle 86"/>
            <p:cNvSpPr>
              <a:spLocks noChangeArrowheads="1"/>
            </p:cNvSpPr>
            <p:nvPr/>
          </p:nvSpPr>
          <p:spPr bwMode="auto">
            <a:xfrm>
              <a:off x="3766" y="1924"/>
              <a:ext cx="24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solidFill>
                    <a:schemeClr val="bg1"/>
                  </a:solidFill>
                  <a:effectLst>
                    <a:outerShdw blurRad="38100" dist="38100" dir="2700000" algn="tl">
                      <a:srgbClr val="C0C0C0"/>
                    </a:outerShdw>
                  </a:effectLst>
                </a:rPr>
                <a:t>a</a:t>
              </a:r>
            </a:p>
          </p:txBody>
        </p:sp>
        <p:sp>
          <p:nvSpPr>
            <p:cNvPr id="92247" name="Rectangle 87"/>
            <p:cNvSpPr>
              <a:spLocks noChangeArrowheads="1"/>
            </p:cNvSpPr>
            <p:nvPr/>
          </p:nvSpPr>
          <p:spPr bwMode="auto">
            <a:xfrm>
              <a:off x="1318" y="1638"/>
              <a:ext cx="24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a</a:t>
              </a:r>
            </a:p>
          </p:txBody>
        </p:sp>
        <p:sp>
          <p:nvSpPr>
            <p:cNvPr id="92248" name="Rectangle 88"/>
            <p:cNvSpPr>
              <a:spLocks noChangeArrowheads="1"/>
            </p:cNvSpPr>
            <p:nvPr/>
          </p:nvSpPr>
          <p:spPr bwMode="auto">
            <a:xfrm>
              <a:off x="1926" y="2444"/>
              <a:ext cx="25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b</a:t>
              </a:r>
            </a:p>
          </p:txBody>
        </p:sp>
        <p:sp>
          <p:nvSpPr>
            <p:cNvPr id="92249" name="Rectangle 89"/>
            <p:cNvSpPr>
              <a:spLocks noChangeArrowheads="1"/>
            </p:cNvSpPr>
            <p:nvPr/>
          </p:nvSpPr>
          <p:spPr bwMode="auto">
            <a:xfrm>
              <a:off x="3140" y="2722"/>
              <a:ext cx="24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c</a:t>
              </a:r>
            </a:p>
          </p:txBody>
        </p:sp>
        <p:sp>
          <p:nvSpPr>
            <p:cNvPr id="92250" name="Rectangle 90"/>
            <p:cNvSpPr>
              <a:spLocks noChangeArrowheads="1"/>
            </p:cNvSpPr>
            <p:nvPr/>
          </p:nvSpPr>
          <p:spPr bwMode="auto">
            <a:xfrm>
              <a:off x="4358" y="1348"/>
              <a:ext cx="25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solidFill>
                    <a:srgbClr val="000000"/>
                  </a:solidFill>
                </a:rPr>
                <a:t>d</a:t>
              </a:r>
            </a:p>
          </p:txBody>
        </p:sp>
        <p:sp>
          <p:nvSpPr>
            <p:cNvPr id="92251" name="Rectangle 91"/>
            <p:cNvSpPr>
              <a:spLocks noChangeArrowheads="1"/>
            </p:cNvSpPr>
            <p:nvPr/>
          </p:nvSpPr>
          <p:spPr bwMode="auto">
            <a:xfrm>
              <a:off x="4360" y="1352"/>
              <a:ext cx="257" cy="306"/>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2400" b="1"/>
                <a:t>d</a:t>
              </a:r>
            </a:p>
          </p:txBody>
        </p:sp>
        <p:sp>
          <p:nvSpPr>
            <p:cNvPr id="92252" name="Rectangle 92"/>
            <p:cNvSpPr>
              <a:spLocks noChangeArrowheads="1"/>
            </p:cNvSpPr>
            <p:nvPr/>
          </p:nvSpPr>
          <p:spPr bwMode="auto">
            <a:xfrm>
              <a:off x="1119" y="441"/>
              <a:ext cx="4007" cy="602"/>
            </a:xfrm>
            <a:prstGeom prst="rect">
              <a:avLst/>
            </a:prstGeom>
            <a:noFill/>
            <a:ln w="12700">
              <a:noFill/>
              <a:miter lim="800000"/>
              <a:headEnd/>
              <a:tailEnd/>
            </a:ln>
            <a:effectLst/>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grpSp>
      <p:sp>
        <p:nvSpPr>
          <p:cNvPr id="92253" name="Text Box 93"/>
          <p:cNvSpPr txBox="1">
            <a:spLocks noChangeArrowheads="1"/>
          </p:cNvSpPr>
          <p:nvPr/>
        </p:nvSpPr>
        <p:spPr bwMode="auto">
          <a:xfrm>
            <a:off x="962025" y="5410200"/>
            <a:ext cx="6810375" cy="457200"/>
          </a:xfrm>
          <a:prstGeom prst="rect">
            <a:avLst/>
          </a:prstGeom>
          <a:noFill/>
          <a:ln w="9525">
            <a:noFill/>
            <a:miter lim="800000"/>
            <a:headEnd/>
            <a:tailEnd/>
          </a:ln>
          <a:effectLst/>
        </p:spPr>
        <p:txBody>
          <a:bodyPr wrap="none">
            <a:spAutoFit/>
          </a:bodyPr>
          <a:lstStyle/>
          <a:p>
            <a:pPr eaLnBrk="0" hangingPunct="0"/>
            <a:r>
              <a:rPr lang="en-US" sz="2400" dirty="0">
                <a:latin typeface="Times New Roman" charset="0"/>
              </a:rPr>
              <a:t>NO modulators increase superoxide, </a:t>
            </a:r>
            <a:r>
              <a:rPr lang="en-US" sz="2400" dirty="0" smtClean="0">
                <a:latin typeface="Times New Roman" charset="0"/>
              </a:rPr>
              <a:t>TNF </a:t>
            </a:r>
            <a:r>
              <a:rPr lang="en-US" sz="2400" dirty="0">
                <a:latin typeface="Times New Roman" charset="0"/>
              </a:rPr>
              <a:t>reduces O</a:t>
            </a:r>
            <a:r>
              <a:rPr lang="en-US" sz="2400" baseline="-25000" dirty="0">
                <a:latin typeface="Times New Roman" charset="0"/>
              </a:rPr>
              <a:t>2</a:t>
            </a:r>
            <a:r>
              <a:rPr lang="en-US" sz="2400" baseline="30000" dirty="0">
                <a:latin typeface="Times New Roman" charset="0"/>
              </a:rPr>
              <a:t>-</a:t>
            </a:r>
            <a:endParaRPr lang="en-US" sz="2400" dirty="0">
              <a:latin typeface="Times New Roman" charset="0"/>
            </a:endParaRPr>
          </a:p>
        </p:txBody>
      </p:sp>
      <p:sp>
        <p:nvSpPr>
          <p:cNvPr id="92254" name="Text Box 94"/>
          <p:cNvSpPr txBox="1">
            <a:spLocks noChangeArrowheads="1"/>
          </p:cNvSpPr>
          <p:nvPr/>
        </p:nvSpPr>
        <p:spPr bwMode="auto">
          <a:xfrm>
            <a:off x="7750175" y="2195513"/>
            <a:ext cx="1111250" cy="1155700"/>
          </a:xfrm>
          <a:prstGeom prst="rect">
            <a:avLst/>
          </a:prstGeom>
          <a:noFill/>
          <a:ln w="9525">
            <a:noFill/>
            <a:miter lim="800000"/>
            <a:headEnd/>
            <a:tailEnd/>
          </a:ln>
          <a:effectLst/>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92255" name="Text Box 95"/>
          <p:cNvSpPr txBox="1">
            <a:spLocks noChangeArrowheads="1"/>
          </p:cNvSpPr>
          <p:nvPr/>
        </p:nvSpPr>
        <p:spPr bwMode="auto">
          <a:xfrm>
            <a:off x="4343400" y="1600200"/>
            <a:ext cx="2282825" cy="304800"/>
          </a:xfrm>
          <a:prstGeom prst="rect">
            <a:avLst/>
          </a:prstGeom>
          <a:noFill/>
          <a:ln w="9525">
            <a:noFill/>
            <a:miter lim="800000"/>
            <a:headEnd/>
            <a:tailEnd/>
          </a:ln>
          <a:effectLst/>
        </p:spPr>
        <p:txBody>
          <a:bodyPr wrap="none">
            <a:spAutoFit/>
          </a:bodyPr>
          <a:lstStyle/>
          <a:p>
            <a:r>
              <a:rPr lang="en-US" sz="1400" i="1"/>
              <a:t>Bars represent 1 SD mean</a:t>
            </a:r>
          </a:p>
        </p:txBody>
      </p:sp>
      <p:sp>
        <p:nvSpPr>
          <p:cNvPr id="92256" name="Text Box 96"/>
          <p:cNvSpPr txBox="1">
            <a:spLocks noChangeArrowheads="1"/>
          </p:cNvSpPr>
          <p:nvPr/>
        </p:nvSpPr>
        <p:spPr bwMode="auto">
          <a:xfrm>
            <a:off x="381000" y="6019800"/>
            <a:ext cx="7391400" cy="504825"/>
          </a:xfrm>
          <a:prstGeom prst="rect">
            <a:avLst/>
          </a:prstGeom>
          <a:solidFill>
            <a:srgbClr val="CCFFFF"/>
          </a:solidFill>
          <a:ln w="9525">
            <a:noFill/>
            <a:miter lim="800000"/>
            <a:headEnd/>
            <a:tailEnd/>
          </a:ln>
          <a:effectLst/>
        </p:spPr>
        <p:txBody>
          <a:bodyPr>
            <a:spAutoFit/>
          </a:bodyPr>
          <a:lstStyle/>
          <a:p>
            <a:pPr>
              <a:lnSpc>
                <a:spcPct val="75000"/>
              </a:lnSpc>
            </a:pPr>
            <a:r>
              <a:rPr lang="en-US" b="1" dirty="0"/>
              <a:t>So:</a:t>
            </a:r>
            <a:r>
              <a:rPr lang="en-US" dirty="0"/>
              <a:t> Be careful when you use enhancement </a:t>
            </a:r>
            <a:r>
              <a:rPr lang="en-US" dirty="0" smtClean="0"/>
              <a:t>features which might look fun. </a:t>
            </a:r>
            <a:r>
              <a:rPr lang="en-US" dirty="0"/>
              <a:t>This is OK, but much more would become very distracting.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lide Number Placeholder 3"/>
          <p:cNvSpPr>
            <a:spLocks noGrp="1"/>
          </p:cNvSpPr>
          <p:nvPr>
            <p:ph type="sldNum" sz="quarter" idx="12"/>
          </p:nvPr>
        </p:nvSpPr>
        <p:spPr/>
        <p:txBody>
          <a:bodyPr/>
          <a:lstStyle/>
          <a:p>
            <a:fld id="{8A33C6A5-2EB7-47AC-8210-2D4E441A6962}" type="slidenum">
              <a:rPr lang="en-US"/>
              <a:pPr/>
              <a:t>39</a:t>
            </a:fld>
            <a:endParaRPr lang="en-US"/>
          </a:p>
        </p:txBody>
      </p:sp>
      <p:sp>
        <p:nvSpPr>
          <p:cNvPr id="94210" name="Rectangle 2"/>
          <p:cNvSpPr>
            <a:spLocks noChangeArrowheads="1"/>
          </p:cNvSpPr>
          <p:nvPr/>
        </p:nvSpPr>
        <p:spPr bwMode="auto">
          <a:xfrm>
            <a:off x="990600" y="381000"/>
            <a:ext cx="6361113" cy="955675"/>
          </a:xfrm>
          <a:prstGeom prst="rect">
            <a:avLst/>
          </a:prstGeom>
          <a:noFill/>
          <a:ln w="12700">
            <a:noFill/>
            <a:miter lim="800000"/>
            <a:headEnd/>
            <a:tailEnd/>
          </a:ln>
          <a:effectLst/>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94211" name="Text Box 3"/>
          <p:cNvSpPr txBox="1">
            <a:spLocks noChangeArrowheads="1"/>
          </p:cNvSpPr>
          <p:nvPr/>
        </p:nvSpPr>
        <p:spPr bwMode="auto">
          <a:xfrm>
            <a:off x="3962400" y="3962400"/>
            <a:ext cx="3502025" cy="274638"/>
          </a:xfrm>
          <a:prstGeom prst="rect">
            <a:avLst/>
          </a:prstGeom>
          <a:noFill/>
          <a:ln w="9525">
            <a:noFill/>
            <a:miter lim="800000"/>
            <a:headEnd/>
            <a:tailEnd/>
          </a:ln>
          <a:effectLst/>
        </p:spPr>
        <p:txBody>
          <a:bodyPr wrap="none">
            <a:spAutoFit/>
          </a:bodyPr>
          <a:lstStyle/>
          <a:p>
            <a:pPr eaLnBrk="0" hangingPunct="0"/>
            <a:r>
              <a:rPr lang="en-US" sz="1200">
                <a:solidFill>
                  <a:srgbClr val="FFFF00"/>
                </a:solidFill>
                <a:latin typeface="Times New Roman" charset="0"/>
              </a:rPr>
              <a:t>NO modulators increase superoxide, TNK reduces O</a:t>
            </a:r>
            <a:r>
              <a:rPr lang="en-US" sz="1200" baseline="-25000">
                <a:solidFill>
                  <a:srgbClr val="FFFF00"/>
                </a:solidFill>
                <a:latin typeface="Times New Roman" charset="0"/>
              </a:rPr>
              <a:t>2</a:t>
            </a:r>
            <a:r>
              <a:rPr lang="en-US" sz="1200" baseline="30000">
                <a:solidFill>
                  <a:srgbClr val="FFFF00"/>
                </a:solidFill>
                <a:latin typeface="Times New Roman" charset="0"/>
              </a:rPr>
              <a:t>-</a:t>
            </a:r>
            <a:endParaRPr lang="en-US" sz="1200">
              <a:solidFill>
                <a:srgbClr val="FFFF00"/>
              </a:solidFill>
              <a:latin typeface="Times New Roman" charset="0"/>
            </a:endParaRPr>
          </a:p>
        </p:txBody>
      </p:sp>
      <p:grpSp>
        <p:nvGrpSpPr>
          <p:cNvPr id="94212" name="Group 4"/>
          <p:cNvGrpSpPr>
            <a:grpSpLocks/>
          </p:cNvGrpSpPr>
          <p:nvPr/>
        </p:nvGrpSpPr>
        <p:grpSpPr bwMode="auto">
          <a:xfrm>
            <a:off x="3733800" y="1600200"/>
            <a:ext cx="3581400" cy="2279650"/>
            <a:chOff x="866" y="960"/>
            <a:chExt cx="3460" cy="2325"/>
          </a:xfrm>
        </p:grpSpPr>
        <p:sp>
          <p:nvSpPr>
            <p:cNvPr id="94213" name="Freeform 5"/>
            <p:cNvSpPr>
              <a:spLocks/>
            </p:cNvSpPr>
            <p:nvPr/>
          </p:nvSpPr>
          <p:spPr bwMode="auto">
            <a:xfrm>
              <a:off x="1361" y="1076"/>
              <a:ext cx="2889" cy="1749"/>
            </a:xfrm>
            <a:custGeom>
              <a:avLst/>
              <a:gdLst/>
              <a:ahLst/>
              <a:cxnLst>
                <a:cxn ang="0">
                  <a:pos x="0" y="1928"/>
                </a:cxn>
                <a:cxn ang="0">
                  <a:pos x="0" y="0"/>
                </a:cxn>
                <a:cxn ang="0">
                  <a:pos x="3652" y="0"/>
                </a:cxn>
                <a:cxn ang="0">
                  <a:pos x="3652" y="1928"/>
                </a:cxn>
                <a:cxn ang="0">
                  <a:pos x="0" y="1928"/>
                </a:cxn>
              </a:cxnLst>
              <a:rect l="0" t="0" r="r" b="b"/>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a:effectLst/>
          </p:spPr>
          <p:txBody>
            <a:bodyPr/>
            <a:lstStyle/>
            <a:p>
              <a:endParaRPr lang="en-US"/>
            </a:p>
          </p:txBody>
        </p:sp>
        <p:sp>
          <p:nvSpPr>
            <p:cNvPr id="94214" name="Freeform 6"/>
            <p:cNvSpPr>
              <a:spLocks/>
            </p:cNvSpPr>
            <p:nvPr/>
          </p:nvSpPr>
          <p:spPr bwMode="auto">
            <a:xfrm>
              <a:off x="1273" y="1076"/>
              <a:ext cx="2978" cy="75"/>
            </a:xfrm>
            <a:custGeom>
              <a:avLst/>
              <a:gdLst/>
              <a:ahLst/>
              <a:cxnLst>
                <a:cxn ang="0">
                  <a:pos x="0" y="82"/>
                </a:cxn>
                <a:cxn ang="0">
                  <a:pos x="113" y="0"/>
                </a:cxn>
                <a:cxn ang="0">
                  <a:pos x="3766" y="0"/>
                </a:cxn>
              </a:cxnLst>
              <a:rect l="0" t="0" r="r" b="b"/>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94215" name="Line 7"/>
            <p:cNvSpPr>
              <a:spLocks noChangeShapeType="1"/>
            </p:cNvSpPr>
            <p:nvPr/>
          </p:nvSpPr>
          <p:spPr bwMode="auto">
            <a:xfrm>
              <a:off x="1276" y="2900"/>
              <a:ext cx="2883" cy="0"/>
            </a:xfrm>
            <a:prstGeom prst="line">
              <a:avLst/>
            </a:prstGeom>
            <a:noFill/>
            <a:ln w="12700">
              <a:solidFill>
                <a:schemeClr val="tx1"/>
              </a:solidFill>
              <a:round/>
              <a:headEnd/>
              <a:tailEnd/>
            </a:ln>
            <a:effectLst/>
          </p:spPr>
          <p:txBody>
            <a:bodyPr wrap="none" anchor="ctr"/>
            <a:lstStyle/>
            <a:p>
              <a:endParaRPr lang="en-US"/>
            </a:p>
          </p:txBody>
        </p:sp>
        <p:sp>
          <p:nvSpPr>
            <p:cNvPr id="94216" name="Line 8"/>
            <p:cNvSpPr>
              <a:spLocks noChangeShapeType="1"/>
            </p:cNvSpPr>
            <p:nvPr/>
          </p:nvSpPr>
          <p:spPr bwMode="auto">
            <a:xfrm>
              <a:off x="1273" y="2904"/>
              <a:ext cx="0" cy="22"/>
            </a:xfrm>
            <a:prstGeom prst="line">
              <a:avLst/>
            </a:prstGeom>
            <a:noFill/>
            <a:ln w="12700">
              <a:solidFill>
                <a:schemeClr val="tx1"/>
              </a:solidFill>
              <a:round/>
              <a:headEnd/>
              <a:tailEnd/>
            </a:ln>
            <a:effectLst/>
          </p:spPr>
          <p:txBody>
            <a:bodyPr wrap="none" anchor="ctr"/>
            <a:lstStyle/>
            <a:p>
              <a:endParaRPr lang="en-US"/>
            </a:p>
          </p:txBody>
        </p:sp>
        <p:sp>
          <p:nvSpPr>
            <p:cNvPr id="94217" name="Line 9"/>
            <p:cNvSpPr>
              <a:spLocks noChangeShapeType="1"/>
            </p:cNvSpPr>
            <p:nvPr/>
          </p:nvSpPr>
          <p:spPr bwMode="auto">
            <a:xfrm>
              <a:off x="1755" y="2904"/>
              <a:ext cx="0" cy="22"/>
            </a:xfrm>
            <a:prstGeom prst="line">
              <a:avLst/>
            </a:prstGeom>
            <a:noFill/>
            <a:ln w="12700">
              <a:solidFill>
                <a:schemeClr val="tx1"/>
              </a:solidFill>
              <a:round/>
              <a:headEnd/>
              <a:tailEnd/>
            </a:ln>
            <a:effectLst/>
          </p:spPr>
          <p:txBody>
            <a:bodyPr wrap="none" anchor="ctr"/>
            <a:lstStyle/>
            <a:p>
              <a:endParaRPr lang="en-US"/>
            </a:p>
          </p:txBody>
        </p:sp>
        <p:sp>
          <p:nvSpPr>
            <p:cNvPr id="94218" name="Line 10"/>
            <p:cNvSpPr>
              <a:spLocks noChangeShapeType="1"/>
            </p:cNvSpPr>
            <p:nvPr/>
          </p:nvSpPr>
          <p:spPr bwMode="auto">
            <a:xfrm>
              <a:off x="2239" y="2904"/>
              <a:ext cx="0" cy="22"/>
            </a:xfrm>
            <a:prstGeom prst="line">
              <a:avLst/>
            </a:prstGeom>
            <a:noFill/>
            <a:ln w="12700">
              <a:solidFill>
                <a:schemeClr val="tx1"/>
              </a:solidFill>
              <a:round/>
              <a:headEnd/>
              <a:tailEnd/>
            </a:ln>
            <a:effectLst/>
          </p:spPr>
          <p:txBody>
            <a:bodyPr wrap="none" anchor="ctr"/>
            <a:lstStyle/>
            <a:p>
              <a:endParaRPr lang="en-US"/>
            </a:p>
          </p:txBody>
        </p:sp>
        <p:sp>
          <p:nvSpPr>
            <p:cNvPr id="94219" name="Line 11"/>
            <p:cNvSpPr>
              <a:spLocks noChangeShapeType="1"/>
            </p:cNvSpPr>
            <p:nvPr/>
          </p:nvSpPr>
          <p:spPr bwMode="auto">
            <a:xfrm>
              <a:off x="2718" y="2904"/>
              <a:ext cx="0" cy="22"/>
            </a:xfrm>
            <a:prstGeom prst="line">
              <a:avLst/>
            </a:prstGeom>
            <a:noFill/>
            <a:ln w="12700">
              <a:solidFill>
                <a:schemeClr val="tx1"/>
              </a:solidFill>
              <a:round/>
              <a:headEnd/>
              <a:tailEnd/>
            </a:ln>
            <a:effectLst/>
          </p:spPr>
          <p:txBody>
            <a:bodyPr wrap="none" anchor="ctr"/>
            <a:lstStyle/>
            <a:p>
              <a:endParaRPr lang="en-US"/>
            </a:p>
          </p:txBody>
        </p:sp>
        <p:sp>
          <p:nvSpPr>
            <p:cNvPr id="94220" name="Line 12"/>
            <p:cNvSpPr>
              <a:spLocks noChangeShapeType="1"/>
            </p:cNvSpPr>
            <p:nvPr/>
          </p:nvSpPr>
          <p:spPr bwMode="auto">
            <a:xfrm>
              <a:off x="3199" y="2904"/>
              <a:ext cx="0" cy="22"/>
            </a:xfrm>
            <a:prstGeom prst="line">
              <a:avLst/>
            </a:prstGeom>
            <a:noFill/>
            <a:ln w="12700">
              <a:solidFill>
                <a:schemeClr val="tx1"/>
              </a:solidFill>
              <a:round/>
              <a:headEnd/>
              <a:tailEnd/>
            </a:ln>
            <a:effectLst/>
          </p:spPr>
          <p:txBody>
            <a:bodyPr wrap="none" anchor="ctr"/>
            <a:lstStyle/>
            <a:p>
              <a:endParaRPr lang="en-US"/>
            </a:p>
          </p:txBody>
        </p:sp>
        <p:sp>
          <p:nvSpPr>
            <p:cNvPr id="94221" name="Line 13"/>
            <p:cNvSpPr>
              <a:spLocks noChangeShapeType="1"/>
            </p:cNvSpPr>
            <p:nvPr/>
          </p:nvSpPr>
          <p:spPr bwMode="auto">
            <a:xfrm>
              <a:off x="3681" y="2904"/>
              <a:ext cx="0" cy="22"/>
            </a:xfrm>
            <a:prstGeom prst="line">
              <a:avLst/>
            </a:prstGeom>
            <a:noFill/>
            <a:ln w="12700">
              <a:solidFill>
                <a:schemeClr val="tx1"/>
              </a:solidFill>
              <a:round/>
              <a:headEnd/>
              <a:tailEnd/>
            </a:ln>
            <a:effectLst/>
          </p:spPr>
          <p:txBody>
            <a:bodyPr wrap="none" anchor="ctr"/>
            <a:lstStyle/>
            <a:p>
              <a:endParaRPr lang="en-US"/>
            </a:p>
          </p:txBody>
        </p:sp>
        <p:sp>
          <p:nvSpPr>
            <p:cNvPr id="94222" name="Line 14"/>
            <p:cNvSpPr>
              <a:spLocks noChangeShapeType="1"/>
            </p:cNvSpPr>
            <p:nvPr/>
          </p:nvSpPr>
          <p:spPr bwMode="auto">
            <a:xfrm>
              <a:off x="4162" y="2904"/>
              <a:ext cx="0" cy="22"/>
            </a:xfrm>
            <a:prstGeom prst="line">
              <a:avLst/>
            </a:prstGeom>
            <a:noFill/>
            <a:ln w="12700">
              <a:solidFill>
                <a:schemeClr val="tx1"/>
              </a:solidFill>
              <a:round/>
              <a:headEnd/>
              <a:tailEnd/>
            </a:ln>
            <a:effectLst/>
          </p:spPr>
          <p:txBody>
            <a:bodyPr wrap="none" anchor="ctr"/>
            <a:lstStyle/>
            <a:p>
              <a:endParaRPr lang="en-US"/>
            </a:p>
          </p:txBody>
        </p:sp>
        <p:sp>
          <p:nvSpPr>
            <p:cNvPr id="94223" name="Freeform 15"/>
            <p:cNvSpPr>
              <a:spLocks/>
            </p:cNvSpPr>
            <p:nvPr/>
          </p:nvSpPr>
          <p:spPr bwMode="auto">
            <a:xfrm>
              <a:off x="1380" y="1489"/>
              <a:ext cx="265" cy="1412"/>
            </a:xfrm>
            <a:custGeom>
              <a:avLst/>
              <a:gdLst/>
              <a:ahLst/>
              <a:cxnLst>
                <a:cxn ang="0">
                  <a:pos x="334" y="1556"/>
                </a:cxn>
                <a:cxn ang="0">
                  <a:pos x="334" y="0"/>
                </a:cxn>
                <a:cxn ang="0">
                  <a:pos x="0" y="0"/>
                </a:cxn>
                <a:cxn ang="0">
                  <a:pos x="0" y="1556"/>
                </a:cxn>
                <a:cxn ang="0">
                  <a:pos x="334" y="1556"/>
                </a:cxn>
              </a:cxnLst>
              <a:rect l="0" t="0" r="r" b="b"/>
              <a:pathLst>
                <a:path w="335" h="1557">
                  <a:moveTo>
                    <a:pt x="334" y="1556"/>
                  </a:moveTo>
                  <a:lnTo>
                    <a:pt x="334" y="0"/>
                  </a:lnTo>
                  <a:lnTo>
                    <a:pt x="0" y="0"/>
                  </a:lnTo>
                  <a:lnTo>
                    <a:pt x="0" y="1556"/>
                  </a:lnTo>
                  <a:lnTo>
                    <a:pt x="334" y="155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4" name="Freeform 16"/>
            <p:cNvSpPr>
              <a:spLocks/>
            </p:cNvSpPr>
            <p:nvPr/>
          </p:nvSpPr>
          <p:spPr bwMode="auto">
            <a:xfrm>
              <a:off x="1864" y="2206"/>
              <a:ext cx="262" cy="695"/>
            </a:xfrm>
            <a:custGeom>
              <a:avLst/>
              <a:gdLst/>
              <a:ahLst/>
              <a:cxnLst>
                <a:cxn ang="0">
                  <a:pos x="330" y="766"/>
                </a:cxn>
                <a:cxn ang="0">
                  <a:pos x="330" y="0"/>
                </a:cxn>
                <a:cxn ang="0">
                  <a:pos x="0" y="0"/>
                </a:cxn>
                <a:cxn ang="0">
                  <a:pos x="0" y="766"/>
                </a:cxn>
                <a:cxn ang="0">
                  <a:pos x="330" y="766"/>
                </a:cxn>
              </a:cxnLst>
              <a:rect l="0" t="0" r="r" b="b"/>
              <a:pathLst>
                <a:path w="331" h="767">
                  <a:moveTo>
                    <a:pt x="330" y="766"/>
                  </a:moveTo>
                  <a:lnTo>
                    <a:pt x="330" y="0"/>
                  </a:lnTo>
                  <a:lnTo>
                    <a:pt x="0" y="0"/>
                  </a:lnTo>
                  <a:lnTo>
                    <a:pt x="0" y="766"/>
                  </a:lnTo>
                  <a:lnTo>
                    <a:pt x="330" y="76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5" name="Freeform 17"/>
            <p:cNvSpPr>
              <a:spLocks/>
            </p:cNvSpPr>
            <p:nvPr/>
          </p:nvSpPr>
          <p:spPr bwMode="auto">
            <a:xfrm>
              <a:off x="2347" y="1502"/>
              <a:ext cx="261" cy="1399"/>
            </a:xfrm>
            <a:custGeom>
              <a:avLst/>
              <a:gdLst/>
              <a:ahLst/>
              <a:cxnLst>
                <a:cxn ang="0">
                  <a:pos x="330" y="1542"/>
                </a:cxn>
                <a:cxn ang="0">
                  <a:pos x="330" y="0"/>
                </a:cxn>
                <a:cxn ang="0">
                  <a:pos x="0" y="0"/>
                </a:cxn>
                <a:cxn ang="0">
                  <a:pos x="0" y="1542"/>
                </a:cxn>
                <a:cxn ang="0">
                  <a:pos x="330" y="1542"/>
                </a:cxn>
              </a:cxnLst>
              <a:rect l="0" t="0" r="r" b="b"/>
              <a:pathLst>
                <a:path w="331" h="1543">
                  <a:moveTo>
                    <a:pt x="330" y="1542"/>
                  </a:moveTo>
                  <a:lnTo>
                    <a:pt x="330" y="0"/>
                  </a:lnTo>
                  <a:lnTo>
                    <a:pt x="0" y="0"/>
                  </a:lnTo>
                  <a:lnTo>
                    <a:pt x="0" y="1542"/>
                  </a:lnTo>
                  <a:lnTo>
                    <a:pt x="330" y="154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6" name="Freeform 18"/>
            <p:cNvSpPr>
              <a:spLocks/>
            </p:cNvSpPr>
            <p:nvPr/>
          </p:nvSpPr>
          <p:spPr bwMode="auto">
            <a:xfrm>
              <a:off x="2826" y="2463"/>
              <a:ext cx="263" cy="438"/>
            </a:xfrm>
            <a:custGeom>
              <a:avLst/>
              <a:gdLst/>
              <a:ahLst/>
              <a:cxnLst>
                <a:cxn ang="0">
                  <a:pos x="332" y="482"/>
                </a:cxn>
                <a:cxn ang="0">
                  <a:pos x="332" y="0"/>
                </a:cxn>
                <a:cxn ang="0">
                  <a:pos x="0" y="0"/>
                </a:cxn>
                <a:cxn ang="0">
                  <a:pos x="0" y="482"/>
                </a:cxn>
                <a:cxn ang="0">
                  <a:pos x="332" y="482"/>
                </a:cxn>
              </a:cxnLst>
              <a:rect l="0" t="0" r="r" b="b"/>
              <a:pathLst>
                <a:path w="333" h="483">
                  <a:moveTo>
                    <a:pt x="332" y="482"/>
                  </a:moveTo>
                  <a:lnTo>
                    <a:pt x="332" y="0"/>
                  </a:lnTo>
                  <a:lnTo>
                    <a:pt x="0" y="0"/>
                  </a:lnTo>
                  <a:lnTo>
                    <a:pt x="0" y="482"/>
                  </a:lnTo>
                  <a:lnTo>
                    <a:pt x="332" y="48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7" name="Freeform 19"/>
            <p:cNvSpPr>
              <a:spLocks/>
            </p:cNvSpPr>
            <p:nvPr/>
          </p:nvSpPr>
          <p:spPr bwMode="auto">
            <a:xfrm>
              <a:off x="3310" y="1756"/>
              <a:ext cx="261" cy="1145"/>
            </a:xfrm>
            <a:custGeom>
              <a:avLst/>
              <a:gdLst/>
              <a:ahLst/>
              <a:cxnLst>
                <a:cxn ang="0">
                  <a:pos x="330" y="1262"/>
                </a:cxn>
                <a:cxn ang="0">
                  <a:pos x="330" y="0"/>
                </a:cxn>
                <a:cxn ang="0">
                  <a:pos x="0" y="0"/>
                </a:cxn>
                <a:cxn ang="0">
                  <a:pos x="0" y="1262"/>
                </a:cxn>
                <a:cxn ang="0">
                  <a:pos x="330" y="1262"/>
                </a:cxn>
              </a:cxnLst>
              <a:rect l="0" t="0" r="r" b="b"/>
              <a:pathLst>
                <a:path w="331" h="1263">
                  <a:moveTo>
                    <a:pt x="330" y="1262"/>
                  </a:moveTo>
                  <a:lnTo>
                    <a:pt x="330" y="0"/>
                  </a:lnTo>
                  <a:lnTo>
                    <a:pt x="0" y="0"/>
                  </a:lnTo>
                  <a:lnTo>
                    <a:pt x="0" y="1262"/>
                  </a:lnTo>
                  <a:lnTo>
                    <a:pt x="330" y="126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8" name="Freeform 20"/>
            <p:cNvSpPr>
              <a:spLocks/>
            </p:cNvSpPr>
            <p:nvPr/>
          </p:nvSpPr>
          <p:spPr bwMode="auto">
            <a:xfrm>
              <a:off x="3790" y="1217"/>
              <a:ext cx="262" cy="1684"/>
            </a:xfrm>
            <a:custGeom>
              <a:avLst/>
              <a:gdLst/>
              <a:ahLst/>
              <a:cxnLst>
                <a:cxn ang="0">
                  <a:pos x="330" y="1856"/>
                </a:cxn>
                <a:cxn ang="0">
                  <a:pos x="330" y="0"/>
                </a:cxn>
                <a:cxn ang="0">
                  <a:pos x="0" y="0"/>
                </a:cxn>
                <a:cxn ang="0">
                  <a:pos x="0" y="1856"/>
                </a:cxn>
                <a:cxn ang="0">
                  <a:pos x="330" y="1856"/>
                </a:cxn>
              </a:cxnLst>
              <a:rect l="0" t="0" r="r" b="b"/>
              <a:pathLst>
                <a:path w="331" h="1857">
                  <a:moveTo>
                    <a:pt x="330" y="1856"/>
                  </a:moveTo>
                  <a:lnTo>
                    <a:pt x="330" y="0"/>
                  </a:lnTo>
                  <a:lnTo>
                    <a:pt x="0" y="0"/>
                  </a:lnTo>
                  <a:lnTo>
                    <a:pt x="0" y="1856"/>
                  </a:lnTo>
                  <a:lnTo>
                    <a:pt x="330" y="1856"/>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94229" name="Line 21"/>
            <p:cNvSpPr>
              <a:spLocks noChangeShapeType="1"/>
            </p:cNvSpPr>
            <p:nvPr/>
          </p:nvSpPr>
          <p:spPr bwMode="auto">
            <a:xfrm flipV="1">
              <a:off x="1273" y="1147"/>
              <a:ext cx="0" cy="1757"/>
            </a:xfrm>
            <a:prstGeom prst="line">
              <a:avLst/>
            </a:prstGeom>
            <a:noFill/>
            <a:ln w="12700">
              <a:solidFill>
                <a:schemeClr val="tx1"/>
              </a:solidFill>
              <a:round/>
              <a:headEnd/>
              <a:tailEnd/>
            </a:ln>
            <a:effectLst/>
          </p:spPr>
          <p:txBody>
            <a:bodyPr wrap="none" anchor="ctr"/>
            <a:lstStyle/>
            <a:p>
              <a:endParaRPr lang="en-US"/>
            </a:p>
          </p:txBody>
        </p:sp>
        <p:sp>
          <p:nvSpPr>
            <p:cNvPr id="94230" name="Line 22"/>
            <p:cNvSpPr>
              <a:spLocks noChangeShapeType="1"/>
            </p:cNvSpPr>
            <p:nvPr/>
          </p:nvSpPr>
          <p:spPr bwMode="auto">
            <a:xfrm flipH="1">
              <a:off x="1240" y="2900"/>
              <a:ext cx="36" cy="0"/>
            </a:xfrm>
            <a:prstGeom prst="line">
              <a:avLst/>
            </a:prstGeom>
            <a:noFill/>
            <a:ln w="12700">
              <a:solidFill>
                <a:schemeClr val="tx1"/>
              </a:solidFill>
              <a:round/>
              <a:headEnd/>
              <a:tailEnd/>
            </a:ln>
            <a:effectLst/>
          </p:spPr>
          <p:txBody>
            <a:bodyPr wrap="none" anchor="ctr"/>
            <a:lstStyle/>
            <a:p>
              <a:endParaRPr lang="en-US"/>
            </a:p>
          </p:txBody>
        </p:sp>
        <p:sp>
          <p:nvSpPr>
            <p:cNvPr id="94231" name="Line 23"/>
            <p:cNvSpPr>
              <a:spLocks noChangeShapeType="1"/>
            </p:cNvSpPr>
            <p:nvPr/>
          </p:nvSpPr>
          <p:spPr bwMode="auto">
            <a:xfrm flipH="1">
              <a:off x="1240" y="2610"/>
              <a:ext cx="36" cy="0"/>
            </a:xfrm>
            <a:prstGeom prst="line">
              <a:avLst/>
            </a:prstGeom>
            <a:noFill/>
            <a:ln w="12700">
              <a:solidFill>
                <a:schemeClr val="tx1"/>
              </a:solidFill>
              <a:round/>
              <a:headEnd/>
              <a:tailEnd/>
            </a:ln>
            <a:effectLst/>
          </p:spPr>
          <p:txBody>
            <a:bodyPr wrap="none" anchor="ctr"/>
            <a:lstStyle/>
            <a:p>
              <a:endParaRPr lang="en-US"/>
            </a:p>
          </p:txBody>
        </p:sp>
        <p:sp>
          <p:nvSpPr>
            <p:cNvPr id="94232" name="Line 24"/>
            <p:cNvSpPr>
              <a:spLocks noChangeShapeType="1"/>
            </p:cNvSpPr>
            <p:nvPr/>
          </p:nvSpPr>
          <p:spPr bwMode="auto">
            <a:xfrm flipH="1">
              <a:off x="1240" y="2316"/>
              <a:ext cx="36" cy="0"/>
            </a:xfrm>
            <a:prstGeom prst="line">
              <a:avLst/>
            </a:prstGeom>
            <a:noFill/>
            <a:ln w="12700">
              <a:solidFill>
                <a:schemeClr val="tx1"/>
              </a:solidFill>
              <a:round/>
              <a:headEnd/>
              <a:tailEnd/>
            </a:ln>
            <a:effectLst/>
          </p:spPr>
          <p:txBody>
            <a:bodyPr wrap="none" anchor="ctr"/>
            <a:lstStyle/>
            <a:p>
              <a:endParaRPr lang="en-US"/>
            </a:p>
          </p:txBody>
        </p:sp>
        <p:sp>
          <p:nvSpPr>
            <p:cNvPr id="94233" name="Line 25"/>
            <p:cNvSpPr>
              <a:spLocks noChangeShapeType="1"/>
            </p:cNvSpPr>
            <p:nvPr/>
          </p:nvSpPr>
          <p:spPr bwMode="auto">
            <a:xfrm flipH="1">
              <a:off x="1240" y="2026"/>
              <a:ext cx="36" cy="0"/>
            </a:xfrm>
            <a:prstGeom prst="line">
              <a:avLst/>
            </a:prstGeom>
            <a:noFill/>
            <a:ln w="12700">
              <a:solidFill>
                <a:schemeClr val="tx1"/>
              </a:solidFill>
              <a:round/>
              <a:headEnd/>
              <a:tailEnd/>
            </a:ln>
            <a:effectLst/>
          </p:spPr>
          <p:txBody>
            <a:bodyPr wrap="none" anchor="ctr"/>
            <a:lstStyle/>
            <a:p>
              <a:endParaRPr lang="en-US"/>
            </a:p>
          </p:txBody>
        </p:sp>
        <p:sp>
          <p:nvSpPr>
            <p:cNvPr id="94234" name="Line 26"/>
            <p:cNvSpPr>
              <a:spLocks noChangeShapeType="1"/>
            </p:cNvSpPr>
            <p:nvPr/>
          </p:nvSpPr>
          <p:spPr bwMode="auto">
            <a:xfrm flipH="1">
              <a:off x="1240" y="1734"/>
              <a:ext cx="36" cy="0"/>
            </a:xfrm>
            <a:prstGeom prst="line">
              <a:avLst/>
            </a:prstGeom>
            <a:noFill/>
            <a:ln w="12700">
              <a:solidFill>
                <a:schemeClr val="tx1"/>
              </a:solidFill>
              <a:round/>
              <a:headEnd/>
              <a:tailEnd/>
            </a:ln>
            <a:effectLst/>
          </p:spPr>
          <p:txBody>
            <a:bodyPr wrap="none" anchor="ctr"/>
            <a:lstStyle/>
            <a:p>
              <a:endParaRPr lang="en-US"/>
            </a:p>
          </p:txBody>
        </p:sp>
        <p:sp>
          <p:nvSpPr>
            <p:cNvPr id="94235" name="Line 27"/>
            <p:cNvSpPr>
              <a:spLocks noChangeShapeType="1"/>
            </p:cNvSpPr>
            <p:nvPr/>
          </p:nvSpPr>
          <p:spPr bwMode="auto">
            <a:xfrm flipH="1">
              <a:off x="1240" y="1441"/>
              <a:ext cx="36" cy="0"/>
            </a:xfrm>
            <a:prstGeom prst="line">
              <a:avLst/>
            </a:prstGeom>
            <a:noFill/>
            <a:ln w="12700">
              <a:solidFill>
                <a:schemeClr val="tx1"/>
              </a:solidFill>
              <a:round/>
              <a:headEnd/>
              <a:tailEnd/>
            </a:ln>
            <a:effectLst/>
          </p:spPr>
          <p:txBody>
            <a:bodyPr wrap="none" anchor="ctr"/>
            <a:lstStyle/>
            <a:p>
              <a:endParaRPr lang="en-US"/>
            </a:p>
          </p:txBody>
        </p:sp>
        <p:sp>
          <p:nvSpPr>
            <p:cNvPr id="94236" name="Line 28"/>
            <p:cNvSpPr>
              <a:spLocks noChangeShapeType="1"/>
            </p:cNvSpPr>
            <p:nvPr/>
          </p:nvSpPr>
          <p:spPr bwMode="auto">
            <a:xfrm flipH="1">
              <a:off x="1240" y="1150"/>
              <a:ext cx="36" cy="0"/>
            </a:xfrm>
            <a:prstGeom prst="line">
              <a:avLst/>
            </a:prstGeom>
            <a:noFill/>
            <a:ln w="12700">
              <a:solidFill>
                <a:schemeClr val="tx1"/>
              </a:solidFill>
              <a:round/>
              <a:headEnd/>
              <a:tailEnd/>
            </a:ln>
            <a:effectLst/>
          </p:spPr>
          <p:txBody>
            <a:bodyPr wrap="none" anchor="ctr"/>
            <a:lstStyle/>
            <a:p>
              <a:endParaRPr lang="en-US"/>
            </a:p>
          </p:txBody>
        </p:sp>
        <p:sp>
          <p:nvSpPr>
            <p:cNvPr id="94237" name="Line 29"/>
            <p:cNvSpPr>
              <a:spLocks noChangeShapeType="1"/>
            </p:cNvSpPr>
            <p:nvPr/>
          </p:nvSpPr>
          <p:spPr bwMode="auto">
            <a:xfrm>
              <a:off x="1276" y="2900"/>
              <a:ext cx="2883" cy="0"/>
            </a:xfrm>
            <a:prstGeom prst="line">
              <a:avLst/>
            </a:prstGeom>
            <a:noFill/>
            <a:ln w="12700">
              <a:solidFill>
                <a:schemeClr val="tx1"/>
              </a:solidFill>
              <a:round/>
              <a:headEnd/>
              <a:tailEnd/>
            </a:ln>
            <a:effectLst/>
          </p:spPr>
          <p:txBody>
            <a:bodyPr wrap="none" anchor="ctr"/>
            <a:lstStyle/>
            <a:p>
              <a:endParaRPr lang="en-US"/>
            </a:p>
          </p:txBody>
        </p:sp>
        <p:sp>
          <p:nvSpPr>
            <p:cNvPr id="94238" name="Line 30"/>
            <p:cNvSpPr>
              <a:spLocks noChangeShapeType="1"/>
            </p:cNvSpPr>
            <p:nvPr/>
          </p:nvSpPr>
          <p:spPr bwMode="auto">
            <a:xfrm>
              <a:off x="1273" y="2904"/>
              <a:ext cx="0" cy="22"/>
            </a:xfrm>
            <a:prstGeom prst="line">
              <a:avLst/>
            </a:prstGeom>
            <a:noFill/>
            <a:ln w="12700">
              <a:solidFill>
                <a:schemeClr val="tx1"/>
              </a:solidFill>
              <a:round/>
              <a:headEnd/>
              <a:tailEnd/>
            </a:ln>
            <a:effectLst/>
          </p:spPr>
          <p:txBody>
            <a:bodyPr wrap="none" anchor="ctr"/>
            <a:lstStyle/>
            <a:p>
              <a:endParaRPr lang="en-US"/>
            </a:p>
          </p:txBody>
        </p:sp>
        <p:sp>
          <p:nvSpPr>
            <p:cNvPr id="94239" name="Line 31"/>
            <p:cNvSpPr>
              <a:spLocks noChangeShapeType="1"/>
            </p:cNvSpPr>
            <p:nvPr/>
          </p:nvSpPr>
          <p:spPr bwMode="auto">
            <a:xfrm>
              <a:off x="1755" y="2904"/>
              <a:ext cx="0" cy="22"/>
            </a:xfrm>
            <a:prstGeom prst="line">
              <a:avLst/>
            </a:prstGeom>
            <a:noFill/>
            <a:ln w="12700">
              <a:solidFill>
                <a:schemeClr val="tx1"/>
              </a:solidFill>
              <a:round/>
              <a:headEnd/>
              <a:tailEnd/>
            </a:ln>
            <a:effectLst/>
          </p:spPr>
          <p:txBody>
            <a:bodyPr wrap="none" anchor="ctr"/>
            <a:lstStyle/>
            <a:p>
              <a:endParaRPr lang="en-US"/>
            </a:p>
          </p:txBody>
        </p:sp>
        <p:sp>
          <p:nvSpPr>
            <p:cNvPr id="94240" name="Line 32"/>
            <p:cNvSpPr>
              <a:spLocks noChangeShapeType="1"/>
            </p:cNvSpPr>
            <p:nvPr/>
          </p:nvSpPr>
          <p:spPr bwMode="auto">
            <a:xfrm>
              <a:off x="2239" y="2904"/>
              <a:ext cx="0" cy="22"/>
            </a:xfrm>
            <a:prstGeom prst="line">
              <a:avLst/>
            </a:prstGeom>
            <a:noFill/>
            <a:ln w="12700">
              <a:solidFill>
                <a:schemeClr val="tx1"/>
              </a:solidFill>
              <a:round/>
              <a:headEnd/>
              <a:tailEnd/>
            </a:ln>
            <a:effectLst/>
          </p:spPr>
          <p:txBody>
            <a:bodyPr wrap="none" anchor="ctr"/>
            <a:lstStyle/>
            <a:p>
              <a:endParaRPr lang="en-US"/>
            </a:p>
          </p:txBody>
        </p:sp>
        <p:sp>
          <p:nvSpPr>
            <p:cNvPr id="94241" name="Line 33"/>
            <p:cNvSpPr>
              <a:spLocks noChangeShapeType="1"/>
            </p:cNvSpPr>
            <p:nvPr/>
          </p:nvSpPr>
          <p:spPr bwMode="auto">
            <a:xfrm>
              <a:off x="2718" y="2904"/>
              <a:ext cx="0" cy="22"/>
            </a:xfrm>
            <a:prstGeom prst="line">
              <a:avLst/>
            </a:prstGeom>
            <a:noFill/>
            <a:ln w="12700">
              <a:solidFill>
                <a:schemeClr val="tx1"/>
              </a:solidFill>
              <a:round/>
              <a:headEnd/>
              <a:tailEnd/>
            </a:ln>
            <a:effectLst/>
          </p:spPr>
          <p:txBody>
            <a:bodyPr wrap="none" anchor="ctr"/>
            <a:lstStyle/>
            <a:p>
              <a:endParaRPr lang="en-US"/>
            </a:p>
          </p:txBody>
        </p:sp>
        <p:sp>
          <p:nvSpPr>
            <p:cNvPr id="94242" name="Line 34"/>
            <p:cNvSpPr>
              <a:spLocks noChangeShapeType="1"/>
            </p:cNvSpPr>
            <p:nvPr/>
          </p:nvSpPr>
          <p:spPr bwMode="auto">
            <a:xfrm>
              <a:off x="3199" y="2904"/>
              <a:ext cx="0" cy="22"/>
            </a:xfrm>
            <a:prstGeom prst="line">
              <a:avLst/>
            </a:prstGeom>
            <a:noFill/>
            <a:ln w="12700">
              <a:solidFill>
                <a:schemeClr val="tx1"/>
              </a:solidFill>
              <a:round/>
              <a:headEnd/>
              <a:tailEnd/>
            </a:ln>
            <a:effectLst/>
          </p:spPr>
          <p:txBody>
            <a:bodyPr wrap="none" anchor="ctr"/>
            <a:lstStyle/>
            <a:p>
              <a:endParaRPr lang="en-US"/>
            </a:p>
          </p:txBody>
        </p:sp>
        <p:sp>
          <p:nvSpPr>
            <p:cNvPr id="94243" name="Line 35"/>
            <p:cNvSpPr>
              <a:spLocks noChangeShapeType="1"/>
            </p:cNvSpPr>
            <p:nvPr/>
          </p:nvSpPr>
          <p:spPr bwMode="auto">
            <a:xfrm>
              <a:off x="3681" y="2904"/>
              <a:ext cx="0" cy="22"/>
            </a:xfrm>
            <a:prstGeom prst="line">
              <a:avLst/>
            </a:prstGeom>
            <a:noFill/>
            <a:ln w="12700">
              <a:solidFill>
                <a:schemeClr val="tx1"/>
              </a:solidFill>
              <a:round/>
              <a:headEnd/>
              <a:tailEnd/>
            </a:ln>
            <a:effectLst/>
          </p:spPr>
          <p:txBody>
            <a:bodyPr wrap="none" anchor="ctr"/>
            <a:lstStyle/>
            <a:p>
              <a:endParaRPr lang="en-US"/>
            </a:p>
          </p:txBody>
        </p:sp>
        <p:sp>
          <p:nvSpPr>
            <p:cNvPr id="94244" name="Line 36"/>
            <p:cNvSpPr>
              <a:spLocks noChangeShapeType="1"/>
            </p:cNvSpPr>
            <p:nvPr/>
          </p:nvSpPr>
          <p:spPr bwMode="auto">
            <a:xfrm>
              <a:off x="4162" y="2904"/>
              <a:ext cx="0" cy="22"/>
            </a:xfrm>
            <a:prstGeom prst="line">
              <a:avLst/>
            </a:prstGeom>
            <a:noFill/>
            <a:ln w="12700">
              <a:solidFill>
                <a:schemeClr val="tx1"/>
              </a:solidFill>
              <a:round/>
              <a:headEnd/>
              <a:tailEnd/>
            </a:ln>
            <a:effectLst/>
          </p:spPr>
          <p:txBody>
            <a:bodyPr wrap="none" anchor="ctr"/>
            <a:lstStyle/>
            <a:p>
              <a:endParaRPr lang="en-US"/>
            </a:p>
          </p:txBody>
        </p:sp>
        <p:grpSp>
          <p:nvGrpSpPr>
            <p:cNvPr id="94245" name="Group 37"/>
            <p:cNvGrpSpPr>
              <a:grpSpLocks/>
            </p:cNvGrpSpPr>
            <p:nvPr/>
          </p:nvGrpSpPr>
          <p:grpSpPr bwMode="auto">
            <a:xfrm>
              <a:off x="1935" y="2155"/>
              <a:ext cx="111" cy="47"/>
              <a:chOff x="2138" y="2387"/>
              <a:chExt cx="140" cy="52"/>
            </a:xfrm>
          </p:grpSpPr>
          <p:sp>
            <p:nvSpPr>
              <p:cNvPr id="94246" name="Line 38"/>
              <p:cNvSpPr>
                <a:spLocks noChangeShapeType="1"/>
              </p:cNvSpPr>
              <p:nvPr/>
            </p:nvSpPr>
            <p:spPr bwMode="auto">
              <a:xfrm flipV="1">
                <a:off x="2214" y="2387"/>
                <a:ext cx="0" cy="52"/>
              </a:xfrm>
              <a:prstGeom prst="line">
                <a:avLst/>
              </a:prstGeom>
              <a:noFill/>
              <a:ln w="25400">
                <a:solidFill>
                  <a:schemeClr val="tx1"/>
                </a:solidFill>
                <a:round/>
                <a:headEnd/>
                <a:tailEnd/>
              </a:ln>
              <a:effectLst/>
            </p:spPr>
            <p:txBody>
              <a:bodyPr wrap="none" anchor="ctr"/>
              <a:lstStyle/>
              <a:p>
                <a:endParaRPr lang="en-US"/>
              </a:p>
            </p:txBody>
          </p:sp>
          <p:sp>
            <p:nvSpPr>
              <p:cNvPr id="94247" name="Line 39"/>
              <p:cNvSpPr>
                <a:spLocks noChangeShapeType="1"/>
              </p:cNvSpPr>
              <p:nvPr/>
            </p:nvSpPr>
            <p:spPr bwMode="auto">
              <a:xfrm>
                <a:off x="2138" y="2397"/>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4248" name="Group 40"/>
            <p:cNvGrpSpPr>
              <a:grpSpLocks/>
            </p:cNvGrpSpPr>
            <p:nvPr/>
          </p:nvGrpSpPr>
          <p:grpSpPr bwMode="auto">
            <a:xfrm>
              <a:off x="1445" y="1414"/>
              <a:ext cx="111" cy="67"/>
              <a:chOff x="1532" y="1575"/>
              <a:chExt cx="140" cy="74"/>
            </a:xfrm>
          </p:grpSpPr>
          <p:sp>
            <p:nvSpPr>
              <p:cNvPr id="94249" name="Line 41"/>
              <p:cNvSpPr>
                <a:spLocks noChangeShapeType="1"/>
              </p:cNvSpPr>
              <p:nvPr/>
            </p:nvSpPr>
            <p:spPr bwMode="auto">
              <a:xfrm flipV="1">
                <a:off x="1602" y="1575"/>
                <a:ext cx="0" cy="74"/>
              </a:xfrm>
              <a:prstGeom prst="line">
                <a:avLst/>
              </a:prstGeom>
              <a:noFill/>
              <a:ln w="25400">
                <a:solidFill>
                  <a:schemeClr val="tx1"/>
                </a:solidFill>
                <a:round/>
                <a:headEnd/>
                <a:tailEnd/>
              </a:ln>
              <a:effectLst/>
            </p:spPr>
            <p:txBody>
              <a:bodyPr wrap="none" anchor="ctr"/>
              <a:lstStyle/>
              <a:p>
                <a:endParaRPr lang="en-US"/>
              </a:p>
            </p:txBody>
          </p:sp>
          <p:sp>
            <p:nvSpPr>
              <p:cNvPr id="94250" name="Line 42"/>
              <p:cNvSpPr>
                <a:spLocks noChangeShapeType="1"/>
              </p:cNvSpPr>
              <p:nvPr/>
            </p:nvSpPr>
            <p:spPr bwMode="auto">
              <a:xfrm>
                <a:off x="1532" y="1591"/>
                <a:ext cx="140" cy="0"/>
              </a:xfrm>
              <a:prstGeom prst="line">
                <a:avLst/>
              </a:prstGeom>
              <a:noFill/>
              <a:ln w="25400">
                <a:solidFill>
                  <a:schemeClr val="tx1"/>
                </a:solidFill>
                <a:round/>
                <a:headEnd/>
                <a:tailEnd/>
              </a:ln>
              <a:effectLst/>
            </p:spPr>
            <p:txBody>
              <a:bodyPr wrap="none" anchor="ctr"/>
              <a:lstStyle/>
              <a:p>
                <a:endParaRPr lang="en-US"/>
              </a:p>
            </p:txBody>
          </p:sp>
        </p:grpSp>
        <p:grpSp>
          <p:nvGrpSpPr>
            <p:cNvPr id="94251" name="Group 43"/>
            <p:cNvGrpSpPr>
              <a:grpSpLocks/>
            </p:cNvGrpSpPr>
            <p:nvPr/>
          </p:nvGrpSpPr>
          <p:grpSpPr bwMode="auto">
            <a:xfrm>
              <a:off x="3390" y="1625"/>
              <a:ext cx="101" cy="123"/>
              <a:chOff x="3988" y="1789"/>
              <a:chExt cx="128" cy="136"/>
            </a:xfrm>
          </p:grpSpPr>
          <p:sp>
            <p:nvSpPr>
              <p:cNvPr id="94252" name="Line 44"/>
              <p:cNvSpPr>
                <a:spLocks noChangeShapeType="1"/>
              </p:cNvSpPr>
              <p:nvPr/>
            </p:nvSpPr>
            <p:spPr bwMode="auto">
              <a:xfrm flipV="1">
                <a:off x="4050" y="1789"/>
                <a:ext cx="0" cy="136"/>
              </a:xfrm>
              <a:prstGeom prst="line">
                <a:avLst/>
              </a:prstGeom>
              <a:noFill/>
              <a:ln w="25400">
                <a:solidFill>
                  <a:schemeClr val="tx1"/>
                </a:solidFill>
                <a:round/>
                <a:headEnd/>
                <a:tailEnd/>
              </a:ln>
              <a:effectLst/>
            </p:spPr>
            <p:txBody>
              <a:bodyPr wrap="none" anchor="ctr"/>
              <a:lstStyle/>
              <a:p>
                <a:endParaRPr lang="en-US"/>
              </a:p>
            </p:txBody>
          </p:sp>
          <p:sp>
            <p:nvSpPr>
              <p:cNvPr id="94253" name="Line 45"/>
              <p:cNvSpPr>
                <a:spLocks noChangeShapeType="1"/>
              </p:cNvSpPr>
              <p:nvPr/>
            </p:nvSpPr>
            <p:spPr bwMode="auto">
              <a:xfrm>
                <a:off x="3988" y="1803"/>
                <a:ext cx="128" cy="0"/>
              </a:xfrm>
              <a:prstGeom prst="line">
                <a:avLst/>
              </a:prstGeom>
              <a:noFill/>
              <a:ln w="25400">
                <a:solidFill>
                  <a:schemeClr val="tx1"/>
                </a:solidFill>
                <a:round/>
                <a:headEnd/>
                <a:tailEnd/>
              </a:ln>
              <a:effectLst/>
            </p:spPr>
            <p:txBody>
              <a:bodyPr wrap="none" anchor="ctr"/>
              <a:lstStyle/>
              <a:p>
                <a:endParaRPr lang="en-US"/>
              </a:p>
            </p:txBody>
          </p:sp>
        </p:grpSp>
        <p:grpSp>
          <p:nvGrpSpPr>
            <p:cNvPr id="94254" name="Group 46"/>
            <p:cNvGrpSpPr>
              <a:grpSpLocks/>
            </p:cNvGrpSpPr>
            <p:nvPr/>
          </p:nvGrpSpPr>
          <p:grpSpPr bwMode="auto">
            <a:xfrm>
              <a:off x="2895" y="2400"/>
              <a:ext cx="117" cy="54"/>
              <a:chOff x="3362" y="2651"/>
              <a:chExt cx="148" cy="60"/>
            </a:xfrm>
          </p:grpSpPr>
          <p:sp>
            <p:nvSpPr>
              <p:cNvPr id="94255" name="Line 47"/>
              <p:cNvSpPr>
                <a:spLocks noChangeShapeType="1"/>
              </p:cNvSpPr>
              <p:nvPr/>
            </p:nvSpPr>
            <p:spPr bwMode="auto">
              <a:xfrm flipV="1">
                <a:off x="3436" y="2651"/>
                <a:ext cx="0" cy="60"/>
              </a:xfrm>
              <a:prstGeom prst="line">
                <a:avLst/>
              </a:prstGeom>
              <a:noFill/>
              <a:ln w="25400">
                <a:solidFill>
                  <a:schemeClr val="tx1"/>
                </a:solidFill>
                <a:round/>
                <a:headEnd/>
                <a:tailEnd/>
              </a:ln>
              <a:effectLst/>
            </p:spPr>
            <p:txBody>
              <a:bodyPr wrap="none" anchor="ctr"/>
              <a:lstStyle/>
              <a:p>
                <a:endParaRPr lang="en-US"/>
              </a:p>
            </p:txBody>
          </p:sp>
          <p:sp>
            <p:nvSpPr>
              <p:cNvPr id="94256" name="Line 48"/>
              <p:cNvSpPr>
                <a:spLocks noChangeShapeType="1"/>
              </p:cNvSpPr>
              <p:nvPr/>
            </p:nvSpPr>
            <p:spPr bwMode="auto">
              <a:xfrm>
                <a:off x="3362" y="2661"/>
                <a:ext cx="148" cy="0"/>
              </a:xfrm>
              <a:prstGeom prst="line">
                <a:avLst/>
              </a:prstGeom>
              <a:noFill/>
              <a:ln w="25400">
                <a:solidFill>
                  <a:schemeClr val="tx1"/>
                </a:solidFill>
                <a:round/>
                <a:headEnd/>
                <a:tailEnd/>
              </a:ln>
              <a:effectLst/>
            </p:spPr>
            <p:txBody>
              <a:bodyPr wrap="none" anchor="ctr"/>
              <a:lstStyle/>
              <a:p>
                <a:endParaRPr lang="en-US"/>
              </a:p>
            </p:txBody>
          </p:sp>
        </p:grpSp>
        <p:grpSp>
          <p:nvGrpSpPr>
            <p:cNvPr id="94257" name="Group 49"/>
            <p:cNvGrpSpPr>
              <a:grpSpLocks/>
            </p:cNvGrpSpPr>
            <p:nvPr/>
          </p:nvGrpSpPr>
          <p:grpSpPr bwMode="auto">
            <a:xfrm>
              <a:off x="2418" y="1415"/>
              <a:ext cx="110" cy="82"/>
              <a:chOff x="2756" y="1579"/>
              <a:chExt cx="140" cy="90"/>
            </a:xfrm>
          </p:grpSpPr>
          <p:sp>
            <p:nvSpPr>
              <p:cNvPr id="94258" name="Line 50"/>
              <p:cNvSpPr>
                <a:spLocks noChangeShapeType="1"/>
              </p:cNvSpPr>
              <p:nvPr/>
            </p:nvSpPr>
            <p:spPr bwMode="auto">
              <a:xfrm flipV="1">
                <a:off x="2826" y="1579"/>
                <a:ext cx="0" cy="90"/>
              </a:xfrm>
              <a:prstGeom prst="line">
                <a:avLst/>
              </a:prstGeom>
              <a:noFill/>
              <a:ln w="25400">
                <a:solidFill>
                  <a:schemeClr val="tx1"/>
                </a:solidFill>
                <a:round/>
                <a:headEnd/>
                <a:tailEnd/>
              </a:ln>
              <a:effectLst/>
            </p:spPr>
            <p:txBody>
              <a:bodyPr wrap="none" anchor="ctr"/>
              <a:lstStyle/>
              <a:p>
                <a:endParaRPr lang="en-US"/>
              </a:p>
            </p:txBody>
          </p:sp>
          <p:sp>
            <p:nvSpPr>
              <p:cNvPr id="94259" name="Line 51"/>
              <p:cNvSpPr>
                <a:spLocks noChangeShapeType="1"/>
              </p:cNvSpPr>
              <p:nvPr/>
            </p:nvSpPr>
            <p:spPr bwMode="auto">
              <a:xfrm>
                <a:off x="2756" y="1591"/>
                <a:ext cx="140" cy="0"/>
              </a:xfrm>
              <a:prstGeom prst="line">
                <a:avLst/>
              </a:prstGeom>
              <a:noFill/>
              <a:ln w="25400">
                <a:solidFill>
                  <a:schemeClr val="tx1"/>
                </a:solidFill>
                <a:round/>
                <a:headEnd/>
                <a:tailEnd/>
              </a:ln>
              <a:effectLst/>
            </p:spPr>
            <p:txBody>
              <a:bodyPr wrap="none" anchor="ctr"/>
              <a:lstStyle/>
              <a:p>
                <a:endParaRPr lang="en-US"/>
              </a:p>
            </p:txBody>
          </p:sp>
        </p:grpSp>
        <p:sp>
          <p:nvSpPr>
            <p:cNvPr id="94260" name="Line 52"/>
            <p:cNvSpPr>
              <a:spLocks noChangeShapeType="1"/>
            </p:cNvSpPr>
            <p:nvPr/>
          </p:nvSpPr>
          <p:spPr bwMode="auto">
            <a:xfrm flipV="1">
              <a:off x="3918" y="1107"/>
              <a:ext cx="0" cy="98"/>
            </a:xfrm>
            <a:prstGeom prst="line">
              <a:avLst/>
            </a:prstGeom>
            <a:noFill/>
            <a:ln w="25400">
              <a:solidFill>
                <a:schemeClr val="tx1"/>
              </a:solidFill>
              <a:round/>
              <a:headEnd/>
              <a:tailEnd/>
            </a:ln>
            <a:effectLst/>
          </p:spPr>
          <p:txBody>
            <a:bodyPr wrap="none" anchor="ctr"/>
            <a:lstStyle/>
            <a:p>
              <a:endParaRPr lang="en-US"/>
            </a:p>
          </p:txBody>
        </p:sp>
        <p:sp>
          <p:nvSpPr>
            <p:cNvPr id="94261" name="Line 53"/>
            <p:cNvSpPr>
              <a:spLocks noChangeShapeType="1"/>
            </p:cNvSpPr>
            <p:nvPr/>
          </p:nvSpPr>
          <p:spPr bwMode="auto">
            <a:xfrm>
              <a:off x="3859" y="1121"/>
              <a:ext cx="114" cy="0"/>
            </a:xfrm>
            <a:prstGeom prst="line">
              <a:avLst/>
            </a:prstGeom>
            <a:noFill/>
            <a:ln w="25400">
              <a:solidFill>
                <a:schemeClr val="tx1"/>
              </a:solidFill>
              <a:round/>
              <a:headEnd/>
              <a:tailEnd/>
            </a:ln>
            <a:effectLst/>
          </p:spPr>
          <p:txBody>
            <a:bodyPr wrap="none" anchor="ctr"/>
            <a:lstStyle/>
            <a:p>
              <a:endParaRPr lang="en-US"/>
            </a:p>
          </p:txBody>
        </p:sp>
        <p:grpSp>
          <p:nvGrpSpPr>
            <p:cNvPr id="94262" name="Group 54"/>
            <p:cNvGrpSpPr>
              <a:grpSpLocks/>
            </p:cNvGrpSpPr>
            <p:nvPr/>
          </p:nvGrpSpPr>
          <p:grpSpPr bwMode="auto">
            <a:xfrm>
              <a:off x="923" y="960"/>
              <a:ext cx="361" cy="2077"/>
              <a:chOff x="784" y="1105"/>
              <a:chExt cx="455" cy="2292"/>
            </a:xfrm>
          </p:grpSpPr>
          <p:sp>
            <p:nvSpPr>
              <p:cNvPr id="94263" name="Rectangle 55"/>
              <p:cNvSpPr>
                <a:spLocks noChangeArrowheads="1"/>
              </p:cNvSpPr>
              <p:nvPr/>
            </p:nvSpPr>
            <p:spPr bwMode="auto">
              <a:xfrm>
                <a:off x="867" y="3056"/>
                <a:ext cx="372" cy="341"/>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200" b="1">
                    <a:solidFill>
                      <a:srgbClr val="FFFF00"/>
                    </a:solidFill>
                  </a:rPr>
                  <a:t>0</a:t>
                </a:r>
              </a:p>
            </p:txBody>
          </p:sp>
          <p:sp>
            <p:nvSpPr>
              <p:cNvPr id="94264" name="Rectangle 56"/>
              <p:cNvSpPr>
                <a:spLocks noChangeArrowheads="1"/>
              </p:cNvSpPr>
              <p:nvPr/>
            </p:nvSpPr>
            <p:spPr bwMode="auto">
              <a:xfrm>
                <a:off x="867" y="2400"/>
                <a:ext cx="372" cy="341"/>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200" b="1">
                    <a:solidFill>
                      <a:srgbClr val="FFFF00"/>
                    </a:solidFill>
                  </a:rPr>
                  <a:t>4</a:t>
                </a:r>
              </a:p>
            </p:txBody>
          </p:sp>
          <p:sp>
            <p:nvSpPr>
              <p:cNvPr id="94265" name="Rectangle 57"/>
              <p:cNvSpPr>
                <a:spLocks noChangeArrowheads="1"/>
              </p:cNvSpPr>
              <p:nvPr/>
            </p:nvSpPr>
            <p:spPr bwMode="auto">
              <a:xfrm>
                <a:off x="867" y="1757"/>
                <a:ext cx="372" cy="341"/>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200" b="1">
                    <a:solidFill>
                      <a:srgbClr val="FFFF00"/>
                    </a:solidFill>
                  </a:rPr>
                  <a:t>8</a:t>
                </a:r>
              </a:p>
            </p:txBody>
          </p:sp>
          <p:sp>
            <p:nvSpPr>
              <p:cNvPr id="94266" name="Rectangle 58"/>
              <p:cNvSpPr>
                <a:spLocks noChangeArrowheads="1"/>
              </p:cNvSpPr>
              <p:nvPr/>
            </p:nvSpPr>
            <p:spPr bwMode="auto">
              <a:xfrm>
                <a:off x="784" y="1105"/>
                <a:ext cx="434" cy="547"/>
              </a:xfrm>
              <a:prstGeom prst="rect">
                <a:avLst/>
              </a:prstGeom>
              <a:noFill/>
              <a:ln w="25400">
                <a:noFill/>
                <a:miter lim="800000"/>
                <a:headEnd/>
                <a:tailEnd/>
              </a:ln>
              <a:effectLst/>
            </p:spPr>
            <p:txBody>
              <a:bodyPr lIns="111125" tIns="60325" rIns="111125" bIns="60325">
                <a:spAutoFit/>
              </a:bodyPr>
              <a:lstStyle/>
              <a:p>
                <a:pPr defTabSz="1460500" eaLnBrk="0" hangingPunct="0"/>
                <a:r>
                  <a:rPr lang="en-US" sz="1200" b="1">
                    <a:solidFill>
                      <a:srgbClr val="FFFF00"/>
                    </a:solidFill>
                  </a:rPr>
                  <a:t>12</a:t>
                </a:r>
              </a:p>
            </p:txBody>
          </p:sp>
        </p:grpSp>
        <p:sp>
          <p:nvSpPr>
            <p:cNvPr id="94267" name="Rectangle 59"/>
            <p:cNvSpPr>
              <a:spLocks noChangeArrowheads="1"/>
            </p:cNvSpPr>
            <p:nvPr/>
          </p:nvSpPr>
          <p:spPr bwMode="auto">
            <a:xfrm>
              <a:off x="1771" y="2912"/>
              <a:ext cx="487" cy="373"/>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sz="800" b="1">
                  <a:solidFill>
                    <a:srgbClr val="FFFF00"/>
                  </a:solidFill>
                </a:rPr>
                <a:t>HBSS</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94268" name="Rectangle 60"/>
            <p:cNvSpPr>
              <a:spLocks noChangeArrowheads="1"/>
            </p:cNvSpPr>
            <p:nvPr/>
          </p:nvSpPr>
          <p:spPr bwMode="auto">
            <a:xfrm>
              <a:off x="1332" y="2912"/>
              <a:ext cx="488" cy="248"/>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800" b="1">
                  <a:solidFill>
                    <a:srgbClr val="FFFF00"/>
                  </a:solidFill>
                </a:rPr>
                <a:t>HBSS</a:t>
              </a:r>
            </a:p>
          </p:txBody>
        </p:sp>
        <p:sp>
          <p:nvSpPr>
            <p:cNvPr id="94269" name="Rectangle 61"/>
            <p:cNvSpPr>
              <a:spLocks noChangeArrowheads="1"/>
            </p:cNvSpPr>
            <p:nvPr/>
          </p:nvSpPr>
          <p:spPr bwMode="auto">
            <a:xfrm>
              <a:off x="2287" y="2912"/>
              <a:ext cx="461" cy="248"/>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800" b="1">
                  <a:solidFill>
                    <a:srgbClr val="FFFF00"/>
                  </a:solidFill>
                </a:rPr>
                <a:t>L-arg</a:t>
              </a:r>
            </a:p>
          </p:txBody>
        </p:sp>
        <p:sp>
          <p:nvSpPr>
            <p:cNvPr id="94270" name="Rectangle 62"/>
            <p:cNvSpPr>
              <a:spLocks noChangeArrowheads="1"/>
            </p:cNvSpPr>
            <p:nvPr/>
          </p:nvSpPr>
          <p:spPr bwMode="auto">
            <a:xfrm>
              <a:off x="2725" y="2912"/>
              <a:ext cx="466" cy="373"/>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sz="800" b="1">
                  <a:solidFill>
                    <a:srgbClr val="FFFF00"/>
                  </a:solidFill>
                </a:rPr>
                <a:t>L-arg</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94271" name="Rectangle 63"/>
            <p:cNvSpPr>
              <a:spLocks noChangeArrowheads="1"/>
            </p:cNvSpPr>
            <p:nvPr/>
          </p:nvSpPr>
          <p:spPr bwMode="auto">
            <a:xfrm>
              <a:off x="3200" y="2912"/>
              <a:ext cx="611" cy="248"/>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800" b="1">
                  <a:solidFill>
                    <a:srgbClr val="FFFF00"/>
                  </a:solidFill>
                </a:rPr>
                <a:t>L-NMMA</a:t>
              </a:r>
            </a:p>
          </p:txBody>
        </p:sp>
        <p:sp>
          <p:nvSpPr>
            <p:cNvPr id="94272" name="Rectangle 64"/>
            <p:cNvSpPr>
              <a:spLocks noChangeArrowheads="1"/>
            </p:cNvSpPr>
            <p:nvPr/>
          </p:nvSpPr>
          <p:spPr bwMode="auto">
            <a:xfrm>
              <a:off x="3715" y="2912"/>
              <a:ext cx="611" cy="373"/>
            </a:xfrm>
            <a:prstGeom prst="rect">
              <a:avLst/>
            </a:prstGeom>
            <a:noFill/>
            <a:ln w="25400">
              <a:noFill/>
              <a:miter lim="800000"/>
              <a:headEnd/>
              <a:tailEnd/>
            </a:ln>
            <a:effectLst/>
          </p:spPr>
          <p:txBody>
            <a:bodyPr wrap="none" lIns="111125" tIns="60325" rIns="111125" bIns="60325">
              <a:spAutoFit/>
            </a:bodyPr>
            <a:lstStyle/>
            <a:p>
              <a:pPr algn="ctr" defTabSz="1460500" eaLnBrk="0" hangingPunct="0"/>
              <a:r>
                <a:rPr lang="en-US" sz="800" b="1">
                  <a:solidFill>
                    <a:srgbClr val="FFFF00"/>
                  </a:solidFill>
                </a:rPr>
                <a:t>L-NMMA</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94273" name="Rectangle 65"/>
            <p:cNvSpPr>
              <a:spLocks noChangeArrowheads="1"/>
            </p:cNvSpPr>
            <p:nvPr/>
          </p:nvSpPr>
          <p:spPr bwMode="auto">
            <a:xfrm>
              <a:off x="2321" y="1460"/>
              <a:ext cx="282"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a:t>a</a:t>
              </a:r>
            </a:p>
          </p:txBody>
        </p:sp>
        <p:sp>
          <p:nvSpPr>
            <p:cNvPr id="94274" name="Rectangle 66"/>
            <p:cNvSpPr>
              <a:spLocks noChangeArrowheads="1"/>
            </p:cNvSpPr>
            <p:nvPr/>
          </p:nvSpPr>
          <p:spPr bwMode="auto">
            <a:xfrm>
              <a:off x="3278" y="1703"/>
              <a:ext cx="283"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a:t>a</a:t>
              </a:r>
            </a:p>
          </p:txBody>
        </p:sp>
        <p:sp>
          <p:nvSpPr>
            <p:cNvPr id="94275" name="Rectangle 67"/>
            <p:cNvSpPr>
              <a:spLocks noChangeArrowheads="1"/>
            </p:cNvSpPr>
            <p:nvPr/>
          </p:nvSpPr>
          <p:spPr bwMode="auto">
            <a:xfrm>
              <a:off x="1344" y="1442"/>
              <a:ext cx="282"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b="1"/>
                <a:t>a</a:t>
              </a:r>
            </a:p>
          </p:txBody>
        </p:sp>
        <p:sp>
          <p:nvSpPr>
            <p:cNvPr id="94276" name="Rectangle 68"/>
            <p:cNvSpPr>
              <a:spLocks noChangeArrowheads="1"/>
            </p:cNvSpPr>
            <p:nvPr/>
          </p:nvSpPr>
          <p:spPr bwMode="auto">
            <a:xfrm>
              <a:off x="1826" y="2174"/>
              <a:ext cx="290"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b="1"/>
                <a:t>b</a:t>
              </a:r>
            </a:p>
          </p:txBody>
        </p:sp>
        <p:sp>
          <p:nvSpPr>
            <p:cNvPr id="94277" name="Rectangle 69"/>
            <p:cNvSpPr>
              <a:spLocks noChangeArrowheads="1"/>
            </p:cNvSpPr>
            <p:nvPr/>
          </p:nvSpPr>
          <p:spPr bwMode="auto">
            <a:xfrm>
              <a:off x="2786" y="2425"/>
              <a:ext cx="282"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b="1"/>
                <a:t>c</a:t>
              </a:r>
            </a:p>
          </p:txBody>
        </p:sp>
        <p:sp>
          <p:nvSpPr>
            <p:cNvPr id="94278" name="Rectangle 70"/>
            <p:cNvSpPr>
              <a:spLocks noChangeArrowheads="1"/>
            </p:cNvSpPr>
            <p:nvPr/>
          </p:nvSpPr>
          <p:spPr bwMode="auto">
            <a:xfrm>
              <a:off x="3789" y="1248"/>
              <a:ext cx="282" cy="279"/>
            </a:xfrm>
            <a:prstGeom prst="rect">
              <a:avLst/>
            </a:prstGeom>
            <a:noFill/>
            <a:ln w="25400">
              <a:noFill/>
              <a:miter lim="800000"/>
              <a:headEnd/>
              <a:tailEnd/>
            </a:ln>
            <a:effectLst/>
          </p:spPr>
          <p:txBody>
            <a:bodyPr wrap="none" lIns="111125" tIns="60325" rIns="111125" bIns="60325">
              <a:spAutoFit/>
            </a:bodyPr>
            <a:lstStyle/>
            <a:p>
              <a:pPr defTabSz="1460500" eaLnBrk="0" hangingPunct="0"/>
              <a:r>
                <a:rPr lang="en-US" sz="1000"/>
                <a:t>d</a:t>
              </a:r>
            </a:p>
          </p:txBody>
        </p:sp>
        <p:sp>
          <p:nvSpPr>
            <p:cNvPr id="94279" name="Text Box 71"/>
            <p:cNvSpPr txBox="1">
              <a:spLocks noChangeArrowheads="1"/>
            </p:cNvSpPr>
            <p:nvPr/>
          </p:nvSpPr>
          <p:spPr bwMode="auto">
            <a:xfrm rot="16200000">
              <a:off x="220" y="1907"/>
              <a:ext cx="1527" cy="236"/>
            </a:xfrm>
            <a:prstGeom prst="rect">
              <a:avLst/>
            </a:prstGeom>
            <a:noFill/>
            <a:ln w="9525">
              <a:noFill/>
              <a:miter lim="800000"/>
              <a:headEnd/>
              <a:tailEnd/>
            </a:ln>
            <a:effectLst/>
          </p:spPr>
          <p:txBody>
            <a:bodyPr wrap="none">
              <a:spAutoFit/>
            </a:bodyPr>
            <a:lstStyle/>
            <a:p>
              <a:r>
                <a:rPr lang="en-US" sz="1000">
                  <a:solidFill>
                    <a:srgbClr val="FFFF00"/>
                  </a:solidFill>
                </a:rPr>
                <a:t>Mean EB Fluorescence</a:t>
              </a:r>
            </a:p>
          </p:txBody>
        </p:sp>
      </p:grpSp>
      <p:pic>
        <p:nvPicPr>
          <p:cNvPr id="94280" name="Picture 72" descr="HPBAS"/>
          <p:cNvPicPr>
            <a:picLocks noChangeAspect="1" noChangeArrowheads="1"/>
          </p:cNvPicPr>
          <p:nvPr/>
        </p:nvPicPr>
        <p:blipFill>
          <a:blip r:embed="rId3" cstate="print"/>
          <a:srcRect/>
          <a:stretch>
            <a:fillRect/>
          </a:stretch>
        </p:blipFill>
        <p:spPr bwMode="auto">
          <a:xfrm>
            <a:off x="609600" y="1524000"/>
            <a:ext cx="2590800" cy="2590800"/>
          </a:xfrm>
          <a:prstGeom prst="rect">
            <a:avLst/>
          </a:prstGeom>
          <a:noFill/>
          <a:ln w="9525">
            <a:solidFill>
              <a:srgbClr val="FFFFFF"/>
            </a:solidFill>
            <a:miter lim="800000"/>
            <a:headEnd/>
            <a:tailEnd/>
          </a:ln>
        </p:spPr>
      </p:pic>
      <p:pic>
        <p:nvPicPr>
          <p:cNvPr id="94281" name="Picture 73" descr="Svpine2"/>
          <p:cNvPicPr>
            <a:picLocks noChangeAspect="1" noChangeArrowheads="1"/>
          </p:cNvPicPr>
          <p:nvPr/>
        </p:nvPicPr>
        <p:blipFill>
          <a:blip r:embed="rId4" cstate="print"/>
          <a:srcRect/>
          <a:stretch>
            <a:fillRect/>
          </a:stretch>
        </p:blipFill>
        <p:spPr bwMode="auto">
          <a:xfrm>
            <a:off x="228600" y="4343400"/>
            <a:ext cx="2209800" cy="1662113"/>
          </a:xfrm>
          <a:prstGeom prst="rect">
            <a:avLst/>
          </a:prstGeom>
          <a:noFill/>
          <a:ln w="9525">
            <a:solidFill>
              <a:srgbClr val="FFFFFF"/>
            </a:solidFill>
            <a:miter lim="800000"/>
            <a:headEnd/>
            <a:tailEnd/>
          </a:ln>
        </p:spPr>
      </p:pic>
      <p:grpSp>
        <p:nvGrpSpPr>
          <p:cNvPr id="94282" name="Group 74"/>
          <p:cNvGrpSpPr>
            <a:grpSpLocks/>
          </p:cNvGrpSpPr>
          <p:nvPr/>
        </p:nvGrpSpPr>
        <p:grpSpPr bwMode="auto">
          <a:xfrm>
            <a:off x="2514600" y="4419600"/>
            <a:ext cx="5067300" cy="1692275"/>
            <a:chOff x="255" y="1218"/>
            <a:chExt cx="5870" cy="2480"/>
          </a:xfrm>
        </p:grpSpPr>
        <p:sp>
          <p:nvSpPr>
            <p:cNvPr id="94283" name="Rectangle 75"/>
            <p:cNvSpPr>
              <a:spLocks noChangeArrowheads="1"/>
            </p:cNvSpPr>
            <p:nvPr/>
          </p:nvSpPr>
          <p:spPr bwMode="auto">
            <a:xfrm>
              <a:off x="3176" y="1873"/>
              <a:ext cx="351" cy="1020"/>
            </a:xfrm>
            <a:prstGeom prst="rect">
              <a:avLst/>
            </a:prstGeom>
            <a:gradFill rotWithShape="0">
              <a:gsLst>
                <a:gs pos="0">
                  <a:srgbClr val="919191"/>
                </a:gs>
                <a:gs pos="50000">
                  <a:srgbClr val="919191">
                    <a:gamma/>
                    <a:tint val="70196"/>
                    <a:invGamma/>
                  </a:srgbClr>
                </a:gs>
                <a:gs pos="100000">
                  <a:srgbClr val="919191"/>
                </a:gs>
              </a:gsLst>
              <a:lin ang="2700000" scaled="1"/>
            </a:gradFill>
            <a:ln w="12700">
              <a:solidFill>
                <a:schemeClr val="tx1"/>
              </a:solidFill>
              <a:miter lim="800000"/>
              <a:headEnd/>
              <a:tailEnd/>
            </a:ln>
            <a:effectLst/>
          </p:spPr>
          <p:txBody>
            <a:bodyPr wrap="none" anchor="ctr"/>
            <a:lstStyle/>
            <a:p>
              <a:endParaRPr lang="en-US"/>
            </a:p>
          </p:txBody>
        </p:sp>
        <p:sp>
          <p:nvSpPr>
            <p:cNvPr id="94284" name="Rectangle 76"/>
            <p:cNvSpPr>
              <a:spLocks noChangeArrowheads="1"/>
            </p:cNvSpPr>
            <p:nvPr/>
          </p:nvSpPr>
          <p:spPr bwMode="auto">
            <a:xfrm>
              <a:off x="5272" y="1873"/>
              <a:ext cx="44" cy="102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94285" name="Rectangle 77"/>
            <p:cNvSpPr>
              <a:spLocks noChangeArrowheads="1"/>
            </p:cNvSpPr>
            <p:nvPr/>
          </p:nvSpPr>
          <p:spPr bwMode="auto">
            <a:xfrm>
              <a:off x="994" y="1873"/>
              <a:ext cx="44" cy="102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94286" name="Oval 78"/>
            <p:cNvSpPr>
              <a:spLocks noChangeArrowheads="1"/>
            </p:cNvSpPr>
            <p:nvPr/>
          </p:nvSpPr>
          <p:spPr bwMode="auto">
            <a:xfrm>
              <a:off x="2097" y="1920"/>
              <a:ext cx="201" cy="973"/>
            </a:xfrm>
            <a:prstGeom prst="ellipse">
              <a:avLst/>
            </a:prstGeom>
            <a:gradFill rotWithShape="0">
              <a:gsLst>
                <a:gs pos="0">
                  <a:srgbClr val="618FFD"/>
                </a:gs>
                <a:gs pos="50000">
                  <a:srgbClr val="618FFD">
                    <a:gamma/>
                    <a:tint val="30196"/>
                    <a:invGamma/>
                  </a:srgbClr>
                </a:gs>
                <a:gs pos="100000">
                  <a:srgbClr val="618FFD"/>
                </a:gs>
              </a:gsLst>
              <a:lin ang="18900000" scaled="1"/>
            </a:gradFill>
            <a:ln w="12700">
              <a:solidFill>
                <a:schemeClr val="tx1"/>
              </a:solidFill>
              <a:round/>
              <a:headEnd/>
              <a:tailEnd/>
            </a:ln>
            <a:effectLst/>
          </p:spPr>
          <p:txBody>
            <a:bodyPr wrap="none" anchor="ctr"/>
            <a:lstStyle/>
            <a:p>
              <a:endParaRPr lang="en-US"/>
            </a:p>
          </p:txBody>
        </p:sp>
        <p:sp>
          <p:nvSpPr>
            <p:cNvPr id="94287" name="Oval 79"/>
            <p:cNvSpPr>
              <a:spLocks noChangeArrowheads="1"/>
            </p:cNvSpPr>
            <p:nvPr/>
          </p:nvSpPr>
          <p:spPr bwMode="auto">
            <a:xfrm>
              <a:off x="4189" y="1920"/>
              <a:ext cx="202" cy="973"/>
            </a:xfrm>
            <a:prstGeom prst="ellipse">
              <a:avLst/>
            </a:prstGeom>
            <a:gradFill rotWithShape="0">
              <a:gsLst>
                <a:gs pos="0">
                  <a:srgbClr val="618FFD"/>
                </a:gs>
                <a:gs pos="50000">
                  <a:srgbClr val="618FFD">
                    <a:gamma/>
                    <a:tint val="30196"/>
                    <a:invGamma/>
                  </a:srgbClr>
                </a:gs>
                <a:gs pos="100000">
                  <a:srgbClr val="618FFD"/>
                </a:gs>
              </a:gsLst>
              <a:lin ang="18900000" scaled="1"/>
            </a:gradFill>
            <a:ln w="12700">
              <a:solidFill>
                <a:schemeClr val="tx1"/>
              </a:solidFill>
              <a:round/>
              <a:headEnd/>
              <a:tailEnd/>
            </a:ln>
            <a:effectLst/>
          </p:spPr>
          <p:txBody>
            <a:bodyPr wrap="none" anchor="ctr"/>
            <a:lstStyle/>
            <a:p>
              <a:endParaRPr lang="en-US"/>
            </a:p>
          </p:txBody>
        </p:sp>
        <p:sp>
          <p:nvSpPr>
            <p:cNvPr id="94288" name="Line 80"/>
            <p:cNvSpPr>
              <a:spLocks noChangeShapeType="1"/>
            </p:cNvSpPr>
            <p:nvPr/>
          </p:nvSpPr>
          <p:spPr bwMode="auto">
            <a:xfrm>
              <a:off x="2201" y="1920"/>
              <a:ext cx="2137" cy="973"/>
            </a:xfrm>
            <a:prstGeom prst="line">
              <a:avLst/>
            </a:prstGeom>
            <a:noFill/>
            <a:ln w="12700">
              <a:solidFill>
                <a:schemeClr val="tx1"/>
              </a:solidFill>
              <a:round/>
              <a:headEnd/>
              <a:tailEnd/>
            </a:ln>
            <a:effectLst/>
          </p:spPr>
          <p:txBody>
            <a:bodyPr wrap="none" anchor="ctr"/>
            <a:lstStyle/>
            <a:p>
              <a:endParaRPr lang="en-US"/>
            </a:p>
          </p:txBody>
        </p:sp>
        <p:sp>
          <p:nvSpPr>
            <p:cNvPr id="94289" name="Line 81"/>
            <p:cNvSpPr>
              <a:spLocks noChangeShapeType="1"/>
            </p:cNvSpPr>
            <p:nvPr/>
          </p:nvSpPr>
          <p:spPr bwMode="auto">
            <a:xfrm flipV="1">
              <a:off x="2206" y="1951"/>
              <a:ext cx="2115" cy="954"/>
            </a:xfrm>
            <a:prstGeom prst="line">
              <a:avLst/>
            </a:prstGeom>
            <a:noFill/>
            <a:ln w="12700">
              <a:solidFill>
                <a:schemeClr val="tx1"/>
              </a:solidFill>
              <a:round/>
              <a:headEnd/>
              <a:tailEnd/>
            </a:ln>
            <a:effectLst/>
          </p:spPr>
          <p:txBody>
            <a:bodyPr wrap="none" anchor="ctr"/>
            <a:lstStyle/>
            <a:p>
              <a:endParaRPr lang="en-US"/>
            </a:p>
          </p:txBody>
        </p:sp>
        <p:grpSp>
          <p:nvGrpSpPr>
            <p:cNvPr id="94290" name="Group 82"/>
            <p:cNvGrpSpPr>
              <a:grpSpLocks/>
            </p:cNvGrpSpPr>
            <p:nvPr/>
          </p:nvGrpSpPr>
          <p:grpSpPr bwMode="auto">
            <a:xfrm>
              <a:off x="3510" y="2041"/>
              <a:ext cx="1794" cy="364"/>
              <a:chOff x="3510" y="2041"/>
              <a:chExt cx="1794" cy="364"/>
            </a:xfrm>
          </p:grpSpPr>
          <p:sp>
            <p:nvSpPr>
              <p:cNvPr id="94291" name="Line 83"/>
              <p:cNvSpPr>
                <a:spLocks noChangeShapeType="1"/>
              </p:cNvSpPr>
              <p:nvPr/>
            </p:nvSpPr>
            <p:spPr bwMode="auto">
              <a:xfrm flipV="1">
                <a:off x="3510" y="2041"/>
                <a:ext cx="774" cy="364"/>
              </a:xfrm>
              <a:prstGeom prst="line">
                <a:avLst/>
              </a:prstGeom>
              <a:noFill/>
              <a:ln w="12700">
                <a:solidFill>
                  <a:schemeClr val="tx1"/>
                </a:solidFill>
                <a:prstDash val="dash"/>
                <a:round/>
                <a:headEnd/>
                <a:tailEnd/>
              </a:ln>
              <a:effectLst/>
            </p:spPr>
            <p:txBody>
              <a:bodyPr wrap="none" anchor="ctr"/>
              <a:lstStyle/>
              <a:p>
                <a:endParaRPr lang="en-US"/>
              </a:p>
            </p:txBody>
          </p:sp>
          <p:sp>
            <p:nvSpPr>
              <p:cNvPr id="94292" name="Line 84"/>
              <p:cNvSpPr>
                <a:spLocks noChangeShapeType="1"/>
              </p:cNvSpPr>
              <p:nvPr/>
            </p:nvSpPr>
            <p:spPr bwMode="auto">
              <a:xfrm>
                <a:off x="4307" y="2049"/>
                <a:ext cx="997" cy="264"/>
              </a:xfrm>
              <a:prstGeom prst="line">
                <a:avLst/>
              </a:prstGeom>
              <a:noFill/>
              <a:ln w="12700">
                <a:solidFill>
                  <a:schemeClr val="tx1"/>
                </a:solidFill>
                <a:prstDash val="dash"/>
                <a:round/>
                <a:headEnd/>
                <a:tailEnd/>
              </a:ln>
              <a:effectLst/>
            </p:spPr>
            <p:txBody>
              <a:bodyPr wrap="none" anchor="ctr"/>
              <a:lstStyle/>
              <a:p>
                <a:endParaRPr lang="en-US"/>
              </a:p>
            </p:txBody>
          </p:sp>
        </p:grpSp>
        <p:grpSp>
          <p:nvGrpSpPr>
            <p:cNvPr id="94293" name="Group 85"/>
            <p:cNvGrpSpPr>
              <a:grpSpLocks/>
            </p:cNvGrpSpPr>
            <p:nvPr/>
          </p:nvGrpSpPr>
          <p:grpSpPr bwMode="auto">
            <a:xfrm>
              <a:off x="3522" y="2414"/>
              <a:ext cx="1767" cy="366"/>
              <a:chOff x="3522" y="2414"/>
              <a:chExt cx="1767" cy="366"/>
            </a:xfrm>
          </p:grpSpPr>
          <p:sp>
            <p:nvSpPr>
              <p:cNvPr id="94294" name="Line 86"/>
              <p:cNvSpPr>
                <a:spLocks noChangeShapeType="1"/>
              </p:cNvSpPr>
              <p:nvPr/>
            </p:nvSpPr>
            <p:spPr bwMode="auto">
              <a:xfrm>
                <a:off x="3522" y="2414"/>
                <a:ext cx="782" cy="366"/>
              </a:xfrm>
              <a:prstGeom prst="line">
                <a:avLst/>
              </a:prstGeom>
              <a:noFill/>
              <a:ln w="12700">
                <a:solidFill>
                  <a:schemeClr val="tx1"/>
                </a:solidFill>
                <a:prstDash val="dash"/>
                <a:round/>
                <a:headEnd/>
                <a:tailEnd/>
              </a:ln>
              <a:effectLst/>
            </p:spPr>
            <p:txBody>
              <a:bodyPr wrap="none" anchor="ctr"/>
              <a:lstStyle/>
              <a:p>
                <a:endParaRPr lang="en-US"/>
              </a:p>
            </p:txBody>
          </p:sp>
          <p:sp>
            <p:nvSpPr>
              <p:cNvPr id="94295" name="Line 87"/>
              <p:cNvSpPr>
                <a:spLocks noChangeShapeType="1"/>
              </p:cNvSpPr>
              <p:nvPr/>
            </p:nvSpPr>
            <p:spPr bwMode="auto">
              <a:xfrm flipV="1">
                <a:off x="4329" y="2506"/>
                <a:ext cx="960" cy="267"/>
              </a:xfrm>
              <a:prstGeom prst="line">
                <a:avLst/>
              </a:prstGeom>
              <a:noFill/>
              <a:ln w="12700">
                <a:solidFill>
                  <a:schemeClr val="tx1"/>
                </a:solidFill>
                <a:prstDash val="dash"/>
                <a:round/>
                <a:headEnd/>
                <a:tailEnd/>
              </a:ln>
              <a:effectLst/>
            </p:spPr>
            <p:txBody>
              <a:bodyPr wrap="none" anchor="ctr"/>
              <a:lstStyle/>
              <a:p>
                <a:endParaRPr lang="en-US"/>
              </a:p>
            </p:txBody>
          </p:sp>
        </p:grpSp>
        <p:sp>
          <p:nvSpPr>
            <p:cNvPr id="94296" name="Rectangle 88"/>
            <p:cNvSpPr>
              <a:spLocks noChangeArrowheads="1"/>
            </p:cNvSpPr>
            <p:nvPr/>
          </p:nvSpPr>
          <p:spPr bwMode="auto">
            <a:xfrm>
              <a:off x="5855" y="2149"/>
              <a:ext cx="151" cy="50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4297" name="AutoShape 89"/>
            <p:cNvSpPr>
              <a:spLocks noChangeArrowheads="1"/>
            </p:cNvSpPr>
            <p:nvPr/>
          </p:nvSpPr>
          <p:spPr bwMode="auto">
            <a:xfrm>
              <a:off x="255" y="2306"/>
              <a:ext cx="360" cy="185"/>
            </a:xfrm>
            <a:prstGeom prst="rightArrow">
              <a:avLst>
                <a:gd name="adj1" fmla="val 50000"/>
                <a:gd name="adj2" fmla="val 97306"/>
              </a:avLst>
            </a:prstGeom>
            <a:solidFill>
              <a:schemeClr val="tx2"/>
            </a:solidFill>
            <a:ln w="12700">
              <a:solidFill>
                <a:schemeClr val="tx1"/>
              </a:solidFill>
              <a:miter lim="800000"/>
              <a:headEnd/>
              <a:tailEnd/>
            </a:ln>
            <a:effectLst/>
          </p:spPr>
          <p:txBody>
            <a:bodyPr wrap="none" anchor="ctr"/>
            <a:lstStyle/>
            <a:p>
              <a:endParaRPr lang="en-US"/>
            </a:p>
          </p:txBody>
        </p:sp>
        <p:sp>
          <p:nvSpPr>
            <p:cNvPr id="94298" name="Rectangle 90"/>
            <p:cNvSpPr>
              <a:spLocks noChangeArrowheads="1"/>
            </p:cNvSpPr>
            <p:nvPr/>
          </p:nvSpPr>
          <p:spPr bwMode="auto">
            <a:xfrm>
              <a:off x="1903" y="3167"/>
              <a:ext cx="820" cy="531"/>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Condenser</a:t>
              </a:r>
            </a:p>
            <a:p>
              <a:pPr eaLnBrk="0" hangingPunct="0"/>
              <a:r>
                <a:rPr lang="en-US" sz="900" b="1">
                  <a:latin typeface="Times New Roman" charset="0"/>
                </a:rPr>
                <a:t>Lens</a:t>
              </a:r>
            </a:p>
          </p:txBody>
        </p:sp>
        <p:sp>
          <p:nvSpPr>
            <p:cNvPr id="94299" name="Rectangle 91"/>
            <p:cNvSpPr>
              <a:spLocks noChangeArrowheads="1"/>
            </p:cNvSpPr>
            <p:nvPr/>
          </p:nvSpPr>
          <p:spPr bwMode="auto">
            <a:xfrm>
              <a:off x="531" y="1218"/>
              <a:ext cx="735" cy="330"/>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Pinhole 1</a:t>
              </a:r>
            </a:p>
          </p:txBody>
        </p:sp>
        <p:sp>
          <p:nvSpPr>
            <p:cNvPr id="94300" name="Rectangle 92"/>
            <p:cNvSpPr>
              <a:spLocks noChangeArrowheads="1"/>
            </p:cNvSpPr>
            <p:nvPr/>
          </p:nvSpPr>
          <p:spPr bwMode="auto">
            <a:xfrm>
              <a:off x="4917" y="1246"/>
              <a:ext cx="735" cy="330"/>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Pinhole 2</a:t>
              </a:r>
            </a:p>
          </p:txBody>
        </p:sp>
        <p:sp>
          <p:nvSpPr>
            <p:cNvPr id="94301" name="Rectangle 93"/>
            <p:cNvSpPr>
              <a:spLocks noChangeArrowheads="1"/>
            </p:cNvSpPr>
            <p:nvPr/>
          </p:nvSpPr>
          <p:spPr bwMode="auto">
            <a:xfrm>
              <a:off x="3801" y="3135"/>
              <a:ext cx="754" cy="530"/>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Objective</a:t>
              </a:r>
            </a:p>
            <a:p>
              <a:pPr eaLnBrk="0" hangingPunct="0"/>
              <a:r>
                <a:rPr lang="en-US" sz="900" b="1">
                  <a:latin typeface="Times New Roman" charset="0"/>
                </a:rPr>
                <a:t>Lens</a:t>
              </a:r>
            </a:p>
          </p:txBody>
        </p:sp>
        <p:sp>
          <p:nvSpPr>
            <p:cNvPr id="94302" name="Rectangle 94"/>
            <p:cNvSpPr>
              <a:spLocks noChangeArrowheads="1"/>
            </p:cNvSpPr>
            <p:nvPr/>
          </p:nvSpPr>
          <p:spPr bwMode="auto">
            <a:xfrm>
              <a:off x="2909" y="1516"/>
              <a:ext cx="754" cy="330"/>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Specimen</a:t>
              </a:r>
            </a:p>
          </p:txBody>
        </p:sp>
        <p:sp>
          <p:nvSpPr>
            <p:cNvPr id="94303" name="Rectangle 95"/>
            <p:cNvSpPr>
              <a:spLocks noChangeArrowheads="1"/>
            </p:cNvSpPr>
            <p:nvPr/>
          </p:nvSpPr>
          <p:spPr bwMode="auto">
            <a:xfrm>
              <a:off x="5430" y="2814"/>
              <a:ext cx="695" cy="330"/>
            </a:xfrm>
            <a:prstGeom prst="rect">
              <a:avLst/>
            </a:prstGeom>
            <a:noFill/>
            <a:ln w="12700">
              <a:noFill/>
              <a:miter lim="800000"/>
              <a:headEnd/>
              <a:tailEnd/>
            </a:ln>
            <a:effectLst/>
          </p:spPr>
          <p:txBody>
            <a:bodyPr wrap="none" lIns="90488" tIns="44450" rIns="90488" bIns="44450">
              <a:spAutoFit/>
            </a:bodyPr>
            <a:lstStyle/>
            <a:p>
              <a:pPr eaLnBrk="0" hangingPunct="0"/>
              <a:r>
                <a:rPr lang="en-US" sz="900" b="1">
                  <a:latin typeface="Times New Roman" charset="0"/>
                </a:rPr>
                <a:t>Detector</a:t>
              </a:r>
            </a:p>
          </p:txBody>
        </p:sp>
        <p:sp>
          <p:nvSpPr>
            <p:cNvPr id="94304" name="Rectangle 96"/>
            <p:cNvSpPr>
              <a:spLocks noChangeArrowheads="1"/>
            </p:cNvSpPr>
            <p:nvPr/>
          </p:nvSpPr>
          <p:spPr bwMode="auto">
            <a:xfrm>
              <a:off x="5267" y="2371"/>
              <a:ext cx="56" cy="94"/>
            </a:xfrm>
            <a:prstGeom prst="rect">
              <a:avLst/>
            </a:prstGeom>
            <a:solidFill>
              <a:schemeClr val="bg1"/>
            </a:solidFill>
            <a:ln w="12700">
              <a:noFill/>
              <a:miter lim="800000"/>
              <a:headEnd/>
              <a:tailEnd/>
            </a:ln>
            <a:effectLst/>
          </p:spPr>
          <p:txBody>
            <a:bodyPr wrap="none" anchor="ctr"/>
            <a:lstStyle/>
            <a:p>
              <a:endParaRPr lang="en-US"/>
            </a:p>
          </p:txBody>
        </p:sp>
        <p:sp>
          <p:nvSpPr>
            <p:cNvPr id="94305" name="Line 97"/>
            <p:cNvSpPr>
              <a:spLocks noChangeShapeType="1"/>
            </p:cNvSpPr>
            <p:nvPr/>
          </p:nvSpPr>
          <p:spPr bwMode="auto">
            <a:xfrm flipV="1">
              <a:off x="4323" y="2113"/>
              <a:ext cx="1555" cy="788"/>
            </a:xfrm>
            <a:prstGeom prst="line">
              <a:avLst/>
            </a:prstGeom>
            <a:noFill/>
            <a:ln w="12700">
              <a:solidFill>
                <a:schemeClr val="tx1"/>
              </a:solidFill>
              <a:round/>
              <a:headEnd/>
              <a:tailEnd/>
            </a:ln>
            <a:effectLst/>
          </p:spPr>
          <p:txBody>
            <a:bodyPr wrap="none" anchor="ctr"/>
            <a:lstStyle/>
            <a:p>
              <a:endParaRPr lang="en-US"/>
            </a:p>
          </p:txBody>
        </p:sp>
        <p:sp>
          <p:nvSpPr>
            <p:cNvPr id="94306" name="Line 98"/>
            <p:cNvSpPr>
              <a:spLocks noChangeShapeType="1"/>
            </p:cNvSpPr>
            <p:nvPr/>
          </p:nvSpPr>
          <p:spPr bwMode="auto">
            <a:xfrm>
              <a:off x="4323" y="1950"/>
              <a:ext cx="1603" cy="733"/>
            </a:xfrm>
            <a:prstGeom prst="line">
              <a:avLst/>
            </a:prstGeom>
            <a:noFill/>
            <a:ln w="12700">
              <a:solidFill>
                <a:schemeClr val="tx1"/>
              </a:solidFill>
              <a:round/>
              <a:headEnd/>
              <a:tailEnd/>
            </a:ln>
            <a:effectLst/>
          </p:spPr>
          <p:txBody>
            <a:bodyPr wrap="none" anchor="ctr"/>
            <a:lstStyle/>
            <a:p>
              <a:endParaRPr lang="en-US"/>
            </a:p>
          </p:txBody>
        </p:sp>
        <p:sp>
          <p:nvSpPr>
            <p:cNvPr id="94307" name="Rectangle 99"/>
            <p:cNvSpPr>
              <a:spLocks noChangeArrowheads="1"/>
            </p:cNvSpPr>
            <p:nvPr/>
          </p:nvSpPr>
          <p:spPr bwMode="auto">
            <a:xfrm>
              <a:off x="985" y="2344"/>
              <a:ext cx="57" cy="93"/>
            </a:xfrm>
            <a:prstGeom prst="rect">
              <a:avLst/>
            </a:prstGeom>
            <a:solidFill>
              <a:schemeClr val="bg1"/>
            </a:solidFill>
            <a:ln w="12700">
              <a:noFill/>
              <a:miter lim="800000"/>
              <a:headEnd/>
              <a:tailEnd/>
            </a:ln>
            <a:effectLst/>
          </p:spPr>
          <p:txBody>
            <a:bodyPr wrap="none" anchor="ctr"/>
            <a:lstStyle/>
            <a:p>
              <a:endParaRPr lang="en-US"/>
            </a:p>
          </p:txBody>
        </p:sp>
        <p:sp>
          <p:nvSpPr>
            <p:cNvPr id="94308" name="Line 100"/>
            <p:cNvSpPr>
              <a:spLocks noChangeShapeType="1"/>
            </p:cNvSpPr>
            <p:nvPr/>
          </p:nvSpPr>
          <p:spPr bwMode="auto">
            <a:xfrm flipH="1">
              <a:off x="415" y="1927"/>
              <a:ext cx="1778" cy="693"/>
            </a:xfrm>
            <a:prstGeom prst="line">
              <a:avLst/>
            </a:prstGeom>
            <a:noFill/>
            <a:ln w="12700">
              <a:solidFill>
                <a:schemeClr val="tx1"/>
              </a:solidFill>
              <a:round/>
              <a:headEnd/>
              <a:tailEnd/>
            </a:ln>
            <a:effectLst/>
          </p:spPr>
          <p:txBody>
            <a:bodyPr wrap="none" anchor="ctr"/>
            <a:lstStyle/>
            <a:p>
              <a:endParaRPr lang="en-US"/>
            </a:p>
          </p:txBody>
        </p:sp>
        <p:sp>
          <p:nvSpPr>
            <p:cNvPr id="94309" name="Line 101"/>
            <p:cNvSpPr>
              <a:spLocks noChangeShapeType="1"/>
            </p:cNvSpPr>
            <p:nvPr/>
          </p:nvSpPr>
          <p:spPr bwMode="auto">
            <a:xfrm flipH="1" flipV="1">
              <a:off x="415" y="2145"/>
              <a:ext cx="1786" cy="756"/>
            </a:xfrm>
            <a:prstGeom prst="line">
              <a:avLst/>
            </a:prstGeom>
            <a:noFill/>
            <a:ln w="12700">
              <a:solidFill>
                <a:schemeClr val="tx1"/>
              </a:solidFill>
              <a:round/>
              <a:headEnd/>
              <a:tailEnd/>
            </a:ln>
            <a:effectLst/>
          </p:spPr>
          <p:txBody>
            <a:bodyPr wrap="none" anchor="ctr"/>
            <a:lstStyle/>
            <a:p>
              <a:endParaRPr lang="en-US"/>
            </a:p>
          </p:txBody>
        </p:sp>
      </p:grpSp>
      <p:sp>
        <p:nvSpPr>
          <p:cNvPr id="94310" name="Text Box 102"/>
          <p:cNvSpPr txBox="1">
            <a:spLocks noChangeArrowheads="1"/>
          </p:cNvSpPr>
          <p:nvPr/>
        </p:nvSpPr>
        <p:spPr bwMode="auto">
          <a:xfrm>
            <a:off x="457200" y="6096000"/>
            <a:ext cx="6858000" cy="641350"/>
          </a:xfrm>
          <a:prstGeom prst="rect">
            <a:avLst/>
          </a:prstGeom>
          <a:solidFill>
            <a:srgbClr val="CCFFFF"/>
          </a:solidFill>
          <a:ln w="9525">
            <a:noFill/>
            <a:miter lim="800000"/>
            <a:headEnd/>
            <a:tailEnd/>
          </a:ln>
          <a:effectLst/>
        </p:spPr>
        <p:txBody>
          <a:bodyPr>
            <a:spAutoFit/>
          </a:bodyPr>
          <a:lstStyle/>
          <a:p>
            <a:r>
              <a:rPr lang="en-US" b="1"/>
              <a:t>So:</a:t>
            </a:r>
            <a:r>
              <a:rPr lang="en-US"/>
              <a:t> This is overboard – background is horribly distracting, and it’s just a bad slide. The audience is wincing…..it’s not acceptable!!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 J. Paul Robinson, Purdue University</a:t>
            </a:r>
          </a:p>
        </p:txBody>
      </p:sp>
      <p:sp>
        <p:nvSpPr>
          <p:cNvPr id="11" name="Slide Number Placeholder 5"/>
          <p:cNvSpPr>
            <a:spLocks noGrp="1"/>
          </p:cNvSpPr>
          <p:nvPr>
            <p:ph type="sldNum" sz="quarter" idx="12"/>
          </p:nvPr>
        </p:nvSpPr>
        <p:spPr/>
        <p:txBody>
          <a:bodyPr/>
          <a:lstStyle/>
          <a:p>
            <a:fld id="{13146C8B-885E-4F41-BC58-D71D94255456}" type="slidenum">
              <a:rPr lang="en-US"/>
              <a:pPr/>
              <a:t>4</a:t>
            </a:fld>
            <a:r>
              <a:rPr lang="en-US"/>
              <a:t> of 46</a:t>
            </a:r>
          </a:p>
        </p:txBody>
      </p:sp>
      <p:sp>
        <p:nvSpPr>
          <p:cNvPr id="26626" name="Rectangle 2"/>
          <p:cNvSpPr>
            <a:spLocks noGrp="1" noChangeArrowheads="1"/>
          </p:cNvSpPr>
          <p:nvPr>
            <p:ph type="title"/>
          </p:nvPr>
        </p:nvSpPr>
        <p:spPr>
          <a:xfrm>
            <a:off x="304800" y="457200"/>
            <a:ext cx="8382000" cy="1143000"/>
          </a:xfrm>
        </p:spPr>
        <p:txBody>
          <a:bodyPr/>
          <a:lstStyle/>
          <a:p>
            <a:r>
              <a:rPr lang="en-US" sz="4000"/>
              <a:t>The Three Essential Features of a Good Presentation</a:t>
            </a:r>
          </a:p>
        </p:txBody>
      </p:sp>
      <p:sp>
        <p:nvSpPr>
          <p:cNvPr id="26627" name="Rectangle 3"/>
          <p:cNvSpPr>
            <a:spLocks noGrp="1" noChangeArrowheads="1"/>
          </p:cNvSpPr>
          <p:nvPr>
            <p:ph type="body" idx="1"/>
          </p:nvPr>
        </p:nvSpPr>
        <p:spPr>
          <a:xfrm>
            <a:off x="457200" y="2133600"/>
            <a:ext cx="4572000" cy="3992563"/>
          </a:xfrm>
        </p:spPr>
        <p:txBody>
          <a:bodyPr/>
          <a:lstStyle/>
          <a:p>
            <a:r>
              <a:rPr lang="en-US"/>
              <a:t>Tell people what you are going to tell them</a:t>
            </a:r>
          </a:p>
          <a:p>
            <a:r>
              <a:rPr lang="en-US"/>
              <a:t>Tell them the material</a:t>
            </a:r>
          </a:p>
          <a:p>
            <a:r>
              <a:rPr lang="en-US"/>
              <a:t>Tell them what you told them</a:t>
            </a:r>
          </a:p>
        </p:txBody>
      </p:sp>
      <p:sp>
        <p:nvSpPr>
          <p:cNvPr id="26628" name="Text Box 4"/>
          <p:cNvSpPr txBox="1">
            <a:spLocks noChangeArrowheads="1"/>
          </p:cNvSpPr>
          <p:nvPr/>
        </p:nvSpPr>
        <p:spPr bwMode="auto">
          <a:xfrm>
            <a:off x="6127750" y="2438400"/>
            <a:ext cx="2330450" cy="366713"/>
          </a:xfrm>
          <a:prstGeom prst="rect">
            <a:avLst/>
          </a:prstGeom>
          <a:solidFill>
            <a:srgbClr val="CCECFF"/>
          </a:solidFill>
          <a:ln w="9525">
            <a:noFill/>
            <a:miter lim="800000"/>
            <a:headEnd/>
            <a:tailEnd/>
          </a:ln>
          <a:effectLst/>
        </p:spPr>
        <p:txBody>
          <a:bodyPr wrap="none">
            <a:spAutoFit/>
          </a:bodyPr>
          <a:lstStyle/>
          <a:p>
            <a:r>
              <a:rPr lang="en-US"/>
              <a:t>Introduction &amp; outline</a:t>
            </a:r>
          </a:p>
        </p:txBody>
      </p:sp>
      <p:sp>
        <p:nvSpPr>
          <p:cNvPr id="26629" name="Text Box 5"/>
          <p:cNvSpPr txBox="1">
            <a:spLocks noChangeArrowheads="1"/>
          </p:cNvSpPr>
          <p:nvPr/>
        </p:nvSpPr>
        <p:spPr bwMode="auto">
          <a:xfrm>
            <a:off x="6096000" y="3200400"/>
            <a:ext cx="2470150" cy="641350"/>
          </a:xfrm>
          <a:prstGeom prst="rect">
            <a:avLst/>
          </a:prstGeom>
          <a:solidFill>
            <a:srgbClr val="CCECFF"/>
          </a:solidFill>
          <a:ln w="9525">
            <a:noFill/>
            <a:miter lim="800000"/>
            <a:headEnd/>
            <a:tailEnd/>
          </a:ln>
          <a:effectLst/>
        </p:spPr>
        <p:txBody>
          <a:bodyPr wrap="none">
            <a:spAutoFit/>
          </a:bodyPr>
          <a:lstStyle/>
          <a:p>
            <a:r>
              <a:rPr lang="en-US"/>
              <a:t>Your core materials in </a:t>
            </a:r>
          </a:p>
          <a:p>
            <a:r>
              <a:rPr lang="en-US"/>
              <a:t>necessary detail</a:t>
            </a:r>
          </a:p>
        </p:txBody>
      </p:sp>
      <p:sp>
        <p:nvSpPr>
          <p:cNvPr id="26630" name="Text Box 6"/>
          <p:cNvSpPr txBox="1">
            <a:spLocks noChangeArrowheads="1"/>
          </p:cNvSpPr>
          <p:nvPr/>
        </p:nvSpPr>
        <p:spPr bwMode="auto">
          <a:xfrm>
            <a:off x="5975350" y="4052888"/>
            <a:ext cx="2990850" cy="641350"/>
          </a:xfrm>
          <a:prstGeom prst="rect">
            <a:avLst/>
          </a:prstGeom>
          <a:solidFill>
            <a:srgbClr val="CCECFF"/>
          </a:solidFill>
          <a:ln w="9525">
            <a:noFill/>
            <a:miter lim="800000"/>
            <a:headEnd/>
            <a:tailEnd/>
          </a:ln>
          <a:effectLst/>
        </p:spPr>
        <p:txBody>
          <a:bodyPr wrap="none">
            <a:spAutoFit/>
          </a:bodyPr>
          <a:lstStyle/>
          <a:p>
            <a:r>
              <a:rPr lang="en-US"/>
              <a:t>Summarize your findings </a:t>
            </a:r>
          </a:p>
          <a:p>
            <a:r>
              <a:rPr lang="en-US"/>
              <a:t>and close your presentation</a:t>
            </a:r>
          </a:p>
        </p:txBody>
      </p:sp>
      <p:sp>
        <p:nvSpPr>
          <p:cNvPr id="26631" name="Line 7"/>
          <p:cNvSpPr>
            <a:spLocks noChangeShapeType="1"/>
          </p:cNvSpPr>
          <p:nvPr/>
        </p:nvSpPr>
        <p:spPr bwMode="auto">
          <a:xfrm>
            <a:off x="5029200" y="2667000"/>
            <a:ext cx="762000" cy="0"/>
          </a:xfrm>
          <a:prstGeom prst="line">
            <a:avLst/>
          </a:prstGeom>
          <a:noFill/>
          <a:ln w="9525">
            <a:solidFill>
              <a:schemeClr val="tx1"/>
            </a:solidFill>
            <a:round/>
            <a:headEnd/>
            <a:tailEnd type="triangle" w="med" len="med"/>
          </a:ln>
          <a:effectLst/>
        </p:spPr>
        <p:txBody>
          <a:bodyPr/>
          <a:lstStyle/>
          <a:p>
            <a:endParaRPr lang="en-US"/>
          </a:p>
        </p:txBody>
      </p:sp>
      <p:sp>
        <p:nvSpPr>
          <p:cNvPr id="26632" name="Line 8"/>
          <p:cNvSpPr>
            <a:spLocks noChangeShapeType="1"/>
          </p:cNvSpPr>
          <p:nvPr/>
        </p:nvSpPr>
        <p:spPr bwMode="auto">
          <a:xfrm>
            <a:off x="5029200" y="3581400"/>
            <a:ext cx="762000" cy="0"/>
          </a:xfrm>
          <a:prstGeom prst="line">
            <a:avLst/>
          </a:prstGeom>
          <a:noFill/>
          <a:ln w="9525">
            <a:solidFill>
              <a:schemeClr val="tx1"/>
            </a:solidFill>
            <a:round/>
            <a:headEnd/>
            <a:tailEnd type="triangle" w="med" len="med"/>
          </a:ln>
          <a:effectLst/>
        </p:spPr>
        <p:txBody>
          <a:bodyPr/>
          <a:lstStyle/>
          <a:p>
            <a:endParaRPr lang="en-US"/>
          </a:p>
        </p:txBody>
      </p:sp>
      <p:sp>
        <p:nvSpPr>
          <p:cNvPr id="26633" name="Line 9"/>
          <p:cNvSpPr>
            <a:spLocks noChangeShapeType="1"/>
          </p:cNvSpPr>
          <p:nvPr/>
        </p:nvSpPr>
        <p:spPr bwMode="auto">
          <a:xfrm>
            <a:off x="5029200" y="4343400"/>
            <a:ext cx="7620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 J. Paul Robinson, Purdue University</a:t>
            </a:r>
          </a:p>
        </p:txBody>
      </p:sp>
      <p:sp>
        <p:nvSpPr>
          <p:cNvPr id="13" name="Slide Number Placeholder 6"/>
          <p:cNvSpPr>
            <a:spLocks noGrp="1"/>
          </p:cNvSpPr>
          <p:nvPr>
            <p:ph type="sldNum" sz="quarter" idx="12"/>
          </p:nvPr>
        </p:nvSpPr>
        <p:spPr/>
        <p:txBody>
          <a:bodyPr/>
          <a:lstStyle/>
          <a:p>
            <a:fld id="{7B8E0A7F-C98C-4BD7-AA59-F267C9323E6C}" type="slidenum">
              <a:rPr lang="en-US"/>
              <a:pPr/>
              <a:t>40</a:t>
            </a:fld>
            <a:r>
              <a:rPr lang="en-US"/>
              <a:t> of 46</a:t>
            </a:r>
          </a:p>
        </p:txBody>
      </p:sp>
      <p:sp>
        <p:nvSpPr>
          <p:cNvPr id="96258" name="Rectangle 2"/>
          <p:cNvSpPr>
            <a:spLocks noGrp="1" noChangeArrowheads="1"/>
          </p:cNvSpPr>
          <p:nvPr>
            <p:ph type="title"/>
          </p:nvPr>
        </p:nvSpPr>
        <p:spPr>
          <a:xfrm>
            <a:off x="0" y="0"/>
            <a:ext cx="4876800" cy="609600"/>
          </a:xfrm>
        </p:spPr>
        <p:txBody>
          <a:bodyPr/>
          <a:lstStyle/>
          <a:p>
            <a:r>
              <a:rPr lang="en-US" sz="3200"/>
              <a:t>Data Slides</a:t>
            </a:r>
          </a:p>
        </p:txBody>
      </p:sp>
      <p:pic>
        <p:nvPicPr>
          <p:cNvPr id="96259" name="Picture 3" descr="Figure 5a"/>
          <p:cNvPicPr>
            <a:picLocks noGrp="1" noChangeAspect="1" noChangeArrowheads="1"/>
          </p:cNvPicPr>
          <p:nvPr>
            <p:ph sz="half" idx="1"/>
          </p:nvPr>
        </p:nvPicPr>
        <p:blipFill>
          <a:blip r:embed="rId3" cstate="print"/>
          <a:srcRect/>
          <a:stretch>
            <a:fillRect/>
          </a:stretch>
        </p:blipFill>
        <p:spPr>
          <a:xfrm>
            <a:off x="144463" y="533400"/>
            <a:ext cx="5005387" cy="4876800"/>
          </a:xfrm>
          <a:noFill/>
          <a:ln/>
        </p:spPr>
      </p:pic>
      <p:pic>
        <p:nvPicPr>
          <p:cNvPr id="96260" name="Picture 4" descr="Figure 5b"/>
          <p:cNvPicPr>
            <a:picLocks noGrp="1" noChangeAspect="1" noChangeArrowheads="1"/>
          </p:cNvPicPr>
          <p:nvPr>
            <p:ph sz="half" idx="2"/>
          </p:nvPr>
        </p:nvPicPr>
        <p:blipFill>
          <a:blip r:embed="rId4" cstate="print"/>
          <a:srcRect/>
          <a:stretch>
            <a:fillRect/>
          </a:stretch>
        </p:blipFill>
        <p:spPr>
          <a:xfrm>
            <a:off x="5867400" y="228600"/>
            <a:ext cx="2205038" cy="5562600"/>
          </a:xfrm>
          <a:noFill/>
          <a:ln/>
        </p:spPr>
      </p:pic>
      <p:sp>
        <p:nvSpPr>
          <p:cNvPr id="96262" name="Rectangle 6"/>
          <p:cNvSpPr>
            <a:spLocks noChangeArrowheads="1"/>
          </p:cNvSpPr>
          <p:nvPr/>
        </p:nvSpPr>
        <p:spPr bwMode="auto">
          <a:xfrm>
            <a:off x="0" y="0"/>
            <a:ext cx="9144000" cy="5867400"/>
          </a:xfrm>
          <a:prstGeom prst="rect">
            <a:avLst/>
          </a:prstGeom>
          <a:solidFill>
            <a:schemeClr val="bg1"/>
          </a:solidFill>
          <a:ln w="9525">
            <a:noFill/>
            <a:miter lim="800000"/>
            <a:headEnd/>
            <a:tailEnd/>
          </a:ln>
          <a:effectLst/>
        </p:spPr>
        <p:txBody>
          <a:bodyPr wrap="none" anchor="ctr"/>
          <a:lstStyle/>
          <a:p>
            <a:endParaRPr lang="en-US"/>
          </a:p>
        </p:txBody>
      </p:sp>
      <p:sp>
        <p:nvSpPr>
          <p:cNvPr id="96263" name="AutoShape 7"/>
          <p:cNvSpPr>
            <a:spLocks noChangeArrowheads="1"/>
          </p:cNvSpPr>
          <p:nvPr/>
        </p:nvSpPr>
        <p:spPr bwMode="auto">
          <a:xfrm>
            <a:off x="8839200" y="6248400"/>
            <a:ext cx="228600" cy="2286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grpSp>
        <p:nvGrpSpPr>
          <p:cNvPr id="96264" name="Group 8"/>
          <p:cNvGrpSpPr>
            <a:grpSpLocks/>
          </p:cNvGrpSpPr>
          <p:nvPr/>
        </p:nvGrpSpPr>
        <p:grpSpPr bwMode="auto">
          <a:xfrm>
            <a:off x="-76200" y="1219200"/>
            <a:ext cx="9151938" cy="3063875"/>
            <a:chOff x="-96" y="768"/>
            <a:chExt cx="5765" cy="1930"/>
          </a:xfrm>
        </p:grpSpPr>
        <p:pic>
          <p:nvPicPr>
            <p:cNvPr id="96265" name="Picture 9" descr="Figure 5a"/>
            <p:cNvPicPr>
              <a:picLocks noChangeAspect="1" noChangeArrowheads="1"/>
            </p:cNvPicPr>
            <p:nvPr/>
          </p:nvPicPr>
          <p:blipFill>
            <a:blip r:embed="rId3" cstate="print"/>
            <a:srcRect t="45313" b="39063"/>
            <a:stretch>
              <a:fillRect/>
            </a:stretch>
          </p:blipFill>
          <p:spPr bwMode="auto">
            <a:xfrm>
              <a:off x="-96" y="768"/>
              <a:ext cx="5765" cy="877"/>
            </a:xfrm>
            <a:prstGeom prst="rect">
              <a:avLst/>
            </a:prstGeom>
            <a:noFill/>
            <a:ln w="9525">
              <a:noFill/>
              <a:miter lim="800000"/>
              <a:headEnd/>
              <a:tailEnd/>
            </a:ln>
          </p:spPr>
        </p:pic>
        <p:sp>
          <p:nvSpPr>
            <p:cNvPr id="96266" name="Line 10"/>
            <p:cNvSpPr>
              <a:spLocks noChangeShapeType="1"/>
            </p:cNvSpPr>
            <p:nvPr/>
          </p:nvSpPr>
          <p:spPr bwMode="auto">
            <a:xfrm flipV="1">
              <a:off x="2736" y="1344"/>
              <a:ext cx="0" cy="912"/>
            </a:xfrm>
            <a:prstGeom prst="line">
              <a:avLst/>
            </a:prstGeom>
            <a:noFill/>
            <a:ln w="57150">
              <a:solidFill>
                <a:srgbClr val="FF0000"/>
              </a:solidFill>
              <a:round/>
              <a:headEnd/>
              <a:tailEnd type="triangle" w="med" len="med"/>
            </a:ln>
            <a:effectLst/>
          </p:spPr>
          <p:txBody>
            <a:bodyPr wrap="none"/>
            <a:lstStyle/>
            <a:p>
              <a:endParaRPr lang="en-US"/>
            </a:p>
          </p:txBody>
        </p:sp>
        <p:sp>
          <p:nvSpPr>
            <p:cNvPr id="96267" name="Text Box 11"/>
            <p:cNvSpPr txBox="1">
              <a:spLocks noChangeArrowheads="1"/>
            </p:cNvSpPr>
            <p:nvPr/>
          </p:nvSpPr>
          <p:spPr bwMode="auto">
            <a:xfrm>
              <a:off x="1536" y="2448"/>
              <a:ext cx="2531" cy="250"/>
            </a:xfrm>
            <a:prstGeom prst="rect">
              <a:avLst/>
            </a:prstGeom>
            <a:noFill/>
            <a:ln w="9525">
              <a:noFill/>
              <a:miter lim="800000"/>
              <a:headEnd/>
              <a:tailEnd/>
            </a:ln>
            <a:effectLst/>
          </p:spPr>
          <p:txBody>
            <a:bodyPr wrap="none">
              <a:spAutoFit/>
            </a:bodyPr>
            <a:lstStyle/>
            <a:p>
              <a:r>
                <a:rPr lang="en-US" sz="2000" b="1"/>
                <a:t>Here is something important…..</a:t>
              </a:r>
            </a:p>
          </p:txBody>
        </p:sp>
      </p:grpSp>
      <p:sp>
        <p:nvSpPr>
          <p:cNvPr id="96261" name="Text Box 5"/>
          <p:cNvSpPr txBox="1">
            <a:spLocks noChangeArrowheads="1"/>
          </p:cNvSpPr>
          <p:nvPr/>
        </p:nvSpPr>
        <p:spPr bwMode="auto">
          <a:xfrm>
            <a:off x="304800" y="5257800"/>
            <a:ext cx="7924800" cy="1200329"/>
          </a:xfrm>
          <a:prstGeom prst="rect">
            <a:avLst/>
          </a:prstGeom>
          <a:solidFill>
            <a:srgbClr val="CCFFFF"/>
          </a:solidFill>
          <a:ln w="9525">
            <a:noFill/>
            <a:miter lim="800000"/>
            <a:headEnd/>
            <a:tailEnd/>
          </a:ln>
          <a:effectLst/>
        </p:spPr>
        <p:txBody>
          <a:bodyPr wrap="square">
            <a:spAutoFit/>
          </a:bodyPr>
          <a:lstStyle/>
          <a:p>
            <a:r>
              <a:rPr lang="en-US" b="1" dirty="0"/>
              <a:t>So:</a:t>
            </a:r>
            <a:r>
              <a:rPr lang="en-US" dirty="0"/>
              <a:t> No – bad idea – if you have to tell the audience  </a:t>
            </a:r>
            <a:r>
              <a:rPr lang="en-US" i="1" dirty="0"/>
              <a:t>“..I know you can’t read this….but</a:t>
            </a:r>
            <a:r>
              <a:rPr lang="en-US" dirty="0"/>
              <a:t>….”  - don’t show it. This is a totally unacceptable slide</a:t>
            </a:r>
            <a:r>
              <a:rPr lang="en-US" dirty="0" smtClean="0"/>
              <a:t>!! </a:t>
            </a:r>
            <a:r>
              <a:rPr lang="en-US" u="sng" dirty="0" smtClean="0"/>
              <a:t>NOTE</a:t>
            </a:r>
            <a:r>
              <a:rPr lang="en-US" dirty="0" smtClean="0"/>
              <a:t>: For PDF versions you will not see that the entire slide </a:t>
            </a:r>
            <a:r>
              <a:rPr lang="en-US" dirty="0" smtClean="0"/>
              <a:t>which has </a:t>
            </a:r>
            <a:r>
              <a:rPr lang="en-US" dirty="0" smtClean="0"/>
              <a:t>a huge sequence all over it  - you can’t read anything!!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2000"/>
                                        <p:tgtEl>
                                          <p:spTgt spid="96262"/>
                                        </p:tgtEl>
                                      </p:cBhvr>
                                    </p:animEffect>
                                  </p:childTnLst>
                                </p:cTn>
                              </p:par>
                              <p:par>
                                <p:cTn id="8" presetID="10" presetClass="entr" presetSubtype="0" fill="hold" nodeType="withEffect">
                                  <p:stCondLst>
                                    <p:cond delay="0"/>
                                  </p:stCondLst>
                                  <p:childTnLst>
                                    <p:set>
                                      <p:cBhvr>
                                        <p:cTn id="9" dur="1" fill="hold">
                                          <p:stCondLst>
                                            <p:cond delay="0"/>
                                          </p:stCondLst>
                                        </p:cTn>
                                        <p:tgtEl>
                                          <p:spTgt spid="96264"/>
                                        </p:tgtEl>
                                        <p:attrNameLst>
                                          <p:attrName>style.visibility</p:attrName>
                                        </p:attrNameLst>
                                      </p:cBhvr>
                                      <p:to>
                                        <p:strVal val="visible"/>
                                      </p:to>
                                    </p:set>
                                    <p:animEffect transition="in" filter="fade">
                                      <p:cBhvr>
                                        <p:cTn id="10" dur="2000"/>
                                        <p:tgtEl>
                                          <p:spTgt spid="96264"/>
                                        </p:tgtEl>
                                      </p:cBhvr>
                                    </p:animEffect>
                                  </p:childTnLst>
                                </p:cTn>
                              </p:par>
                              <p:par>
                                <p:cTn id="11" presetID="9" presetClass="exit" presetSubtype="0" fill="hold" grpId="0" nodeType="withEffect">
                                  <p:stCondLst>
                                    <p:cond delay="0"/>
                                  </p:stCondLst>
                                  <p:childTnLst>
                                    <p:animEffect transition="out" filter="dissolve">
                                      <p:cBhvr>
                                        <p:cTn id="12" dur="500"/>
                                        <p:tgtEl>
                                          <p:spTgt spid="96263"/>
                                        </p:tgtEl>
                                      </p:cBhvr>
                                    </p:animEffect>
                                    <p:set>
                                      <p:cBhvr>
                                        <p:cTn id="13" dur="1" fill="hold">
                                          <p:stCondLst>
                                            <p:cond delay="499"/>
                                          </p:stCondLst>
                                        </p:cTn>
                                        <p:tgtEl>
                                          <p:spTgt spid="96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AB4D4C42-F297-49BA-B817-83DBBC252E78}" type="slidenum">
              <a:rPr lang="en-US"/>
              <a:pPr/>
              <a:t>41</a:t>
            </a:fld>
            <a:r>
              <a:rPr lang="en-US"/>
              <a:t> of 46</a:t>
            </a:r>
          </a:p>
        </p:txBody>
      </p:sp>
      <p:sp>
        <p:nvSpPr>
          <p:cNvPr id="98306" name="Rectangle 2"/>
          <p:cNvSpPr>
            <a:spLocks noGrp="1" noChangeArrowheads="1"/>
          </p:cNvSpPr>
          <p:nvPr>
            <p:ph type="title"/>
          </p:nvPr>
        </p:nvSpPr>
        <p:spPr>
          <a:xfrm>
            <a:off x="304800" y="76200"/>
            <a:ext cx="8229600" cy="1143000"/>
          </a:xfrm>
        </p:spPr>
        <p:txBody>
          <a:bodyPr/>
          <a:lstStyle/>
          <a:p>
            <a:r>
              <a:rPr lang="en-US" sz="3600"/>
              <a:t>Some things you should know about projectors and computers</a:t>
            </a:r>
          </a:p>
        </p:txBody>
      </p:sp>
      <p:sp>
        <p:nvSpPr>
          <p:cNvPr id="98307" name="Rectangle 3"/>
          <p:cNvSpPr>
            <a:spLocks noGrp="1" noChangeArrowheads="1"/>
          </p:cNvSpPr>
          <p:nvPr>
            <p:ph type="body" idx="1"/>
          </p:nvPr>
        </p:nvSpPr>
        <p:spPr>
          <a:xfrm>
            <a:off x="457200" y="1524000"/>
            <a:ext cx="8686800" cy="4525963"/>
          </a:xfrm>
        </p:spPr>
        <p:txBody>
          <a:bodyPr/>
          <a:lstStyle/>
          <a:p>
            <a:pPr>
              <a:lnSpc>
                <a:spcPct val="90000"/>
              </a:lnSpc>
            </a:pPr>
            <a:r>
              <a:rPr lang="en-US" sz="2400"/>
              <a:t>All projectors should be considered the “enemy”</a:t>
            </a:r>
          </a:p>
          <a:p>
            <a:pPr>
              <a:lnSpc>
                <a:spcPct val="90000"/>
              </a:lnSpc>
            </a:pPr>
            <a:r>
              <a:rPr lang="en-US" sz="2400"/>
              <a:t>All projectors are different</a:t>
            </a:r>
          </a:p>
          <a:p>
            <a:pPr>
              <a:lnSpc>
                <a:spcPct val="90000"/>
              </a:lnSpc>
            </a:pPr>
            <a:r>
              <a:rPr lang="en-US" sz="2400"/>
              <a:t>There are often 3 modes for your computer</a:t>
            </a:r>
          </a:p>
          <a:p>
            <a:pPr lvl="1">
              <a:lnSpc>
                <a:spcPct val="90000"/>
              </a:lnSpc>
            </a:pPr>
            <a:r>
              <a:rPr lang="en-US" sz="2000"/>
              <a:t>Mode 1: Laptop screen only</a:t>
            </a:r>
          </a:p>
          <a:p>
            <a:pPr lvl="1">
              <a:lnSpc>
                <a:spcPct val="90000"/>
              </a:lnSpc>
            </a:pPr>
            <a:r>
              <a:rPr lang="en-US" sz="2000"/>
              <a:t>Mode 2: Laptop and external monitor (Projector) (Fn/F8)</a:t>
            </a:r>
          </a:p>
          <a:p>
            <a:pPr lvl="1">
              <a:lnSpc>
                <a:spcPct val="90000"/>
              </a:lnSpc>
            </a:pPr>
            <a:r>
              <a:rPr lang="en-US" sz="2000"/>
              <a:t>Mode 3: External monitor (projector) only (Fn/F8)</a:t>
            </a:r>
          </a:p>
          <a:p>
            <a:pPr>
              <a:lnSpc>
                <a:spcPct val="90000"/>
              </a:lnSpc>
            </a:pPr>
            <a:r>
              <a:rPr lang="en-US" sz="2400"/>
              <a:t>Be careful using Mode 2 – Movies may not play on the projector</a:t>
            </a:r>
          </a:p>
          <a:p>
            <a:pPr>
              <a:lnSpc>
                <a:spcPct val="90000"/>
              </a:lnSpc>
            </a:pPr>
            <a:r>
              <a:rPr lang="en-US" sz="2400"/>
              <a:t>At most meetings, KVM switches are used to connect laptops – regardless, you must pre-check the system out</a:t>
            </a:r>
          </a:p>
        </p:txBody>
      </p:sp>
      <p:sp>
        <p:nvSpPr>
          <p:cNvPr id="98308" name="Text Box 4"/>
          <p:cNvSpPr txBox="1">
            <a:spLocks noChangeArrowheads="1"/>
          </p:cNvSpPr>
          <p:nvPr/>
        </p:nvSpPr>
        <p:spPr bwMode="auto">
          <a:xfrm>
            <a:off x="381000" y="5638800"/>
            <a:ext cx="7696200" cy="915988"/>
          </a:xfrm>
          <a:prstGeom prst="rect">
            <a:avLst/>
          </a:prstGeom>
          <a:solidFill>
            <a:srgbClr val="CCFFFF"/>
          </a:solidFill>
          <a:ln w="9525">
            <a:noFill/>
            <a:miter lim="800000"/>
            <a:headEnd/>
            <a:tailEnd/>
          </a:ln>
          <a:effectLst/>
        </p:spPr>
        <p:txBody>
          <a:bodyPr>
            <a:spAutoFit/>
          </a:bodyPr>
          <a:lstStyle/>
          <a:p>
            <a:r>
              <a:rPr lang="en-US" b="1"/>
              <a:t>So:</a:t>
            </a:r>
            <a:r>
              <a:rPr lang="en-US"/>
              <a:t> Bottom line is check out the projector with ALL your slides before you give the presentation….make sure your movies work! How many times have I seen presentations where movies don’t work? .… HUNDREDS!!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J. Paul Robinson, Purdue University</a:t>
            </a:r>
          </a:p>
        </p:txBody>
      </p:sp>
      <p:sp>
        <p:nvSpPr>
          <p:cNvPr id="7" name="Slide Number Placeholder 6"/>
          <p:cNvSpPr>
            <a:spLocks noGrp="1"/>
          </p:cNvSpPr>
          <p:nvPr>
            <p:ph type="sldNum" sz="quarter" idx="12"/>
          </p:nvPr>
        </p:nvSpPr>
        <p:spPr/>
        <p:txBody>
          <a:bodyPr/>
          <a:lstStyle/>
          <a:p>
            <a:fld id="{90DD6530-95F9-4FB5-9221-3CA7B0DBADA3}" type="slidenum">
              <a:rPr lang="en-US"/>
              <a:pPr/>
              <a:t>42</a:t>
            </a:fld>
            <a:r>
              <a:rPr lang="en-US"/>
              <a:t> of 46</a:t>
            </a:r>
          </a:p>
        </p:txBody>
      </p:sp>
      <p:sp>
        <p:nvSpPr>
          <p:cNvPr id="100354" name="Rectangle 2"/>
          <p:cNvSpPr>
            <a:spLocks noGrp="1" noChangeArrowheads="1"/>
          </p:cNvSpPr>
          <p:nvPr>
            <p:ph type="title"/>
          </p:nvPr>
        </p:nvSpPr>
        <p:spPr/>
        <p:txBody>
          <a:bodyPr/>
          <a:lstStyle/>
          <a:p>
            <a:r>
              <a:rPr lang="en-US" sz="4000"/>
              <a:t>Example of movie not playing in mode 2</a:t>
            </a:r>
          </a:p>
        </p:txBody>
      </p:sp>
      <p:sp>
        <p:nvSpPr>
          <p:cNvPr id="100355" name="Rectangle 3"/>
          <p:cNvSpPr>
            <a:spLocks noGrp="1" noChangeArrowheads="1"/>
          </p:cNvSpPr>
          <p:nvPr>
            <p:ph type="body" sz="half" idx="1"/>
          </p:nvPr>
        </p:nvSpPr>
        <p:spPr>
          <a:xfrm>
            <a:off x="381000" y="1676400"/>
            <a:ext cx="4038600" cy="4525963"/>
          </a:xfrm>
        </p:spPr>
        <p:txBody>
          <a:bodyPr/>
          <a:lstStyle/>
          <a:p>
            <a:pPr>
              <a:buFontTx/>
              <a:buNone/>
            </a:pPr>
            <a:r>
              <a:rPr lang="en-US" sz="2000"/>
              <a:t>     The movie on the right plays OK on mode 2 but may not play on the projector. Some newer computers will play it regardless. When you copy your presentation to another computer…chances are the movies wont work. Use the “</a:t>
            </a:r>
            <a:r>
              <a:rPr lang="en-US" sz="2000" b="1">
                <a:solidFill>
                  <a:srgbClr val="3333CC"/>
                </a:solidFill>
              </a:rPr>
              <a:t>Package for CD</a:t>
            </a:r>
            <a:r>
              <a:rPr lang="en-US" sz="2000"/>
              <a:t>” setting under FILE in Powerpoint</a:t>
            </a:r>
            <a:r>
              <a:rPr lang="en-US" sz="2000" baseline="30000"/>
              <a:t>TM</a:t>
            </a:r>
          </a:p>
        </p:txBody>
      </p:sp>
      <p:sp>
        <p:nvSpPr>
          <p:cNvPr id="100356" name="Text Box 4"/>
          <p:cNvSpPr txBox="1">
            <a:spLocks noChangeArrowheads="1"/>
          </p:cNvSpPr>
          <p:nvPr/>
        </p:nvSpPr>
        <p:spPr bwMode="auto">
          <a:xfrm>
            <a:off x="304800" y="5943600"/>
            <a:ext cx="7543800" cy="641350"/>
          </a:xfrm>
          <a:prstGeom prst="rect">
            <a:avLst/>
          </a:prstGeom>
          <a:solidFill>
            <a:srgbClr val="CCFFFF"/>
          </a:solidFill>
          <a:ln w="9525">
            <a:noFill/>
            <a:miter lim="800000"/>
            <a:headEnd/>
            <a:tailEnd/>
          </a:ln>
          <a:effectLst/>
        </p:spPr>
        <p:txBody>
          <a:bodyPr>
            <a:spAutoFit/>
          </a:bodyPr>
          <a:lstStyle/>
          <a:p>
            <a:r>
              <a:rPr lang="en-US" b="1"/>
              <a:t>So:</a:t>
            </a:r>
            <a:r>
              <a:rPr lang="en-US"/>
              <a:t> It’s a great movie, but when it does not work and you say “…</a:t>
            </a:r>
            <a:r>
              <a:rPr lang="en-US" i="1"/>
              <a:t>well if you were able to see this movie, you would see</a:t>
            </a:r>
            <a:r>
              <a:rPr lang="en-US"/>
              <a:t>...”.…it’s not good! </a:t>
            </a:r>
          </a:p>
        </p:txBody>
      </p:sp>
      <p:pic>
        <p:nvPicPr>
          <p:cNvPr id="100357" name="movie008.mpg">
            <a:hlinkClick r:id="" action="ppaction://media"/>
          </p:cNvPr>
          <p:cNvPicPr>
            <a:picLocks noGrp="1" noRot="1" noChangeAspect="1" noChangeArrowheads="1"/>
          </p:cNvPicPr>
          <p:nvPr>
            <p:ph sz="half" idx="2"/>
            <a:videoFile r:link="rId1"/>
          </p:nvPr>
        </p:nvPicPr>
        <p:blipFill>
          <a:blip r:embed="rId4" cstate="print"/>
          <a:srcRect/>
          <a:stretch>
            <a:fillRect/>
          </a:stretch>
        </p:blipFill>
        <p:spPr>
          <a:xfrm>
            <a:off x="5181600" y="1905000"/>
            <a:ext cx="3429000" cy="3429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1003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0357"/>
                </p:tgtEl>
              </p:cMediaNode>
            </p:video>
            <p:seq concurrent="1" nextAc="seek">
              <p:cTn id="8" restart="whenNotActive" fill="hold" evtFilter="cancelBubble" nodeType="interactiveSeq">
                <p:stCondLst>
                  <p:cond evt="onClick" delay="0">
                    <p:tgtEl>
                      <p:spTgt spid="10035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0357"/>
                                        </p:tgtEl>
                                      </p:cBhvr>
                                    </p:cmd>
                                  </p:childTnLst>
                                </p:cTn>
                              </p:par>
                            </p:childTnLst>
                          </p:cTn>
                        </p:par>
                      </p:childTnLst>
                    </p:cTn>
                  </p:par>
                </p:childTnLst>
              </p:cTn>
              <p:nextCondLst>
                <p:cond evt="onClick" delay="0">
                  <p:tgtEl>
                    <p:spTgt spid="10035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J. Paul Robinson, Purdue University</a:t>
            </a:r>
          </a:p>
        </p:txBody>
      </p:sp>
      <p:sp>
        <p:nvSpPr>
          <p:cNvPr id="7" name="Slide Number Placeholder 5"/>
          <p:cNvSpPr>
            <a:spLocks noGrp="1"/>
          </p:cNvSpPr>
          <p:nvPr>
            <p:ph type="sldNum" sz="quarter" idx="12"/>
          </p:nvPr>
        </p:nvSpPr>
        <p:spPr/>
        <p:txBody>
          <a:bodyPr/>
          <a:lstStyle/>
          <a:p>
            <a:fld id="{E86E0886-5718-4A4A-80B8-3F5351300860}" type="slidenum">
              <a:rPr lang="en-US"/>
              <a:pPr/>
              <a:t>43</a:t>
            </a:fld>
            <a:r>
              <a:rPr lang="en-US"/>
              <a:t> of 46</a:t>
            </a:r>
          </a:p>
        </p:txBody>
      </p:sp>
      <p:sp>
        <p:nvSpPr>
          <p:cNvPr id="102402" name="Rectangle 2"/>
          <p:cNvSpPr>
            <a:spLocks noGrp="1" noChangeArrowheads="1"/>
          </p:cNvSpPr>
          <p:nvPr>
            <p:ph type="title"/>
          </p:nvPr>
        </p:nvSpPr>
        <p:spPr>
          <a:xfrm>
            <a:off x="381000" y="152400"/>
            <a:ext cx="8229600" cy="762000"/>
          </a:xfrm>
        </p:spPr>
        <p:txBody>
          <a:bodyPr/>
          <a:lstStyle/>
          <a:p>
            <a:r>
              <a:rPr lang="en-US"/>
              <a:t>How Many Slides?</a:t>
            </a:r>
          </a:p>
        </p:txBody>
      </p:sp>
      <p:sp>
        <p:nvSpPr>
          <p:cNvPr id="102403" name="Rectangle 3"/>
          <p:cNvSpPr>
            <a:spLocks noGrp="1" noChangeArrowheads="1"/>
          </p:cNvSpPr>
          <p:nvPr>
            <p:ph type="body" idx="1"/>
          </p:nvPr>
        </p:nvSpPr>
        <p:spPr>
          <a:xfrm>
            <a:off x="304800" y="1143000"/>
            <a:ext cx="8610600" cy="3733800"/>
          </a:xfrm>
        </p:spPr>
        <p:txBody>
          <a:bodyPr/>
          <a:lstStyle/>
          <a:p>
            <a:pPr>
              <a:lnSpc>
                <a:spcPct val="80000"/>
              </a:lnSpc>
            </a:pPr>
            <a:r>
              <a:rPr lang="en-US" sz="2400"/>
              <a:t>Rule of thumb: Use 1 slide per minute of your allotted time including your opening and closing slides.</a:t>
            </a:r>
          </a:p>
          <a:p>
            <a:pPr>
              <a:lnSpc>
                <a:spcPct val="80000"/>
              </a:lnSpc>
            </a:pPr>
            <a:r>
              <a:rPr lang="en-US" sz="2400"/>
              <a:t>You will spend much longer on some slides than you think.</a:t>
            </a:r>
          </a:p>
          <a:p>
            <a:pPr>
              <a:lnSpc>
                <a:spcPct val="80000"/>
              </a:lnSpc>
            </a:pPr>
            <a:r>
              <a:rPr lang="en-US" sz="2400"/>
              <a:t>For a 20-minute talk, I suggest only 20 slides. If you fill up your 20 minutes, there is no time for questions.</a:t>
            </a:r>
          </a:p>
          <a:p>
            <a:pPr>
              <a:lnSpc>
                <a:spcPct val="80000"/>
              </a:lnSpc>
            </a:pPr>
            <a:r>
              <a:rPr lang="en-US" sz="2400"/>
              <a:t>Don’t you hate being the last speaker in a session where everyone has gone 5 minutes over and your 30-minute talk now has 15 minutes left? Don’t do that to other speakers!!</a:t>
            </a:r>
          </a:p>
          <a:p>
            <a:pPr>
              <a:lnSpc>
                <a:spcPct val="80000"/>
              </a:lnSpc>
            </a:pPr>
            <a:r>
              <a:rPr lang="en-US" sz="2400"/>
              <a:t>This presentation was designed for a 45-50 minute talk with 10-15 minutes for discussion. There are 44 slides in the actual presentation. </a:t>
            </a:r>
          </a:p>
        </p:txBody>
      </p:sp>
      <p:sp>
        <p:nvSpPr>
          <p:cNvPr id="102404" name="Text Box 4"/>
          <p:cNvSpPr txBox="1">
            <a:spLocks noChangeArrowheads="1"/>
          </p:cNvSpPr>
          <p:nvPr/>
        </p:nvSpPr>
        <p:spPr bwMode="auto">
          <a:xfrm>
            <a:off x="685800" y="5791200"/>
            <a:ext cx="7924800" cy="749300"/>
          </a:xfrm>
          <a:prstGeom prst="rect">
            <a:avLst/>
          </a:prstGeom>
          <a:solidFill>
            <a:srgbClr val="CCECFF"/>
          </a:solidFill>
          <a:ln w="9525">
            <a:noFill/>
            <a:miter lim="800000"/>
            <a:headEnd/>
            <a:tailEnd/>
          </a:ln>
          <a:effectLst/>
        </p:spPr>
        <p:txBody>
          <a:bodyPr>
            <a:spAutoFit/>
          </a:bodyPr>
          <a:lstStyle/>
          <a:p>
            <a:pPr>
              <a:lnSpc>
                <a:spcPct val="80000"/>
              </a:lnSpc>
              <a:spcBef>
                <a:spcPct val="20000"/>
              </a:spcBef>
            </a:pPr>
            <a:r>
              <a:rPr lang="en-US" b="1"/>
              <a:t>So:</a:t>
            </a:r>
            <a:r>
              <a:rPr lang="en-US"/>
              <a:t> 90 slides for a 45 minute presentation says  “I am going to blow you away with data, but I don’t care if you really understand what I am saying. My huge number of slides says ‘</a:t>
            </a:r>
            <a:r>
              <a:rPr lang="en-US" i="1"/>
              <a:t>I can’t organize myself</a:t>
            </a:r>
            <a:r>
              <a:rPr lang="en-US"/>
              <a:t>!’”</a:t>
            </a:r>
          </a:p>
        </p:txBody>
      </p:sp>
      <p:sp>
        <p:nvSpPr>
          <p:cNvPr id="102405" name="Text Box 5"/>
          <p:cNvSpPr txBox="1">
            <a:spLocks noChangeArrowheads="1"/>
          </p:cNvSpPr>
          <p:nvPr/>
        </p:nvSpPr>
        <p:spPr bwMode="auto">
          <a:xfrm>
            <a:off x="381000" y="5029200"/>
            <a:ext cx="8763000" cy="814388"/>
          </a:xfrm>
          <a:prstGeom prst="rect">
            <a:avLst/>
          </a:prstGeom>
          <a:noFill/>
          <a:ln w="9525">
            <a:noFill/>
            <a:miter lim="800000"/>
            <a:headEnd/>
            <a:tailEnd/>
          </a:ln>
          <a:effectLst/>
        </p:spPr>
        <p:txBody>
          <a:bodyPr>
            <a:spAutoFit/>
          </a:bodyPr>
          <a:lstStyle/>
          <a:p>
            <a:pPr>
              <a:lnSpc>
                <a:spcPct val="80000"/>
              </a:lnSpc>
              <a:spcBef>
                <a:spcPct val="20000"/>
              </a:spcBef>
            </a:pPr>
            <a:r>
              <a:rPr lang="en-US" sz="1400" i="1"/>
              <a:t>The last 2 slides are explanations as to how the slides were made – an example of adding extra slides in case a question is asked about a topic. Slide #2 was added to give some “online” explanation. This is not shown in the seminar.</a:t>
            </a:r>
          </a:p>
          <a:p>
            <a:endParaRPr lang="en-US"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J. Paul Robinson, Purdue University</a:t>
            </a:r>
          </a:p>
        </p:txBody>
      </p:sp>
      <p:sp>
        <p:nvSpPr>
          <p:cNvPr id="5" name="Slide Number Placeholder 5"/>
          <p:cNvSpPr>
            <a:spLocks noGrp="1"/>
          </p:cNvSpPr>
          <p:nvPr>
            <p:ph type="sldNum" sz="quarter" idx="12"/>
          </p:nvPr>
        </p:nvSpPr>
        <p:spPr/>
        <p:txBody>
          <a:bodyPr/>
          <a:lstStyle/>
          <a:p>
            <a:fld id="{A2199AB7-54FD-4A04-8761-D40785DD2F12}" type="slidenum">
              <a:rPr lang="en-US"/>
              <a:pPr/>
              <a:t>44</a:t>
            </a:fld>
            <a:r>
              <a:rPr lang="en-US"/>
              <a:t> of 46</a:t>
            </a:r>
          </a:p>
        </p:txBody>
      </p:sp>
      <p:sp>
        <p:nvSpPr>
          <p:cNvPr id="104450" name="Rectangle 2"/>
          <p:cNvSpPr>
            <a:spLocks noGrp="1" noChangeArrowheads="1"/>
          </p:cNvSpPr>
          <p:nvPr>
            <p:ph type="title"/>
          </p:nvPr>
        </p:nvSpPr>
        <p:spPr>
          <a:xfrm>
            <a:off x="457200" y="0"/>
            <a:ext cx="8229600" cy="762000"/>
          </a:xfrm>
        </p:spPr>
        <p:txBody>
          <a:bodyPr/>
          <a:lstStyle/>
          <a:p>
            <a:r>
              <a:rPr lang="en-US"/>
              <a:t>Answering Questions</a:t>
            </a:r>
          </a:p>
        </p:txBody>
      </p:sp>
      <p:sp>
        <p:nvSpPr>
          <p:cNvPr id="104451" name="Rectangle 3"/>
          <p:cNvSpPr>
            <a:spLocks noGrp="1" noChangeArrowheads="1"/>
          </p:cNvSpPr>
          <p:nvPr>
            <p:ph type="body" idx="1"/>
          </p:nvPr>
        </p:nvSpPr>
        <p:spPr>
          <a:xfrm>
            <a:off x="457200" y="914400"/>
            <a:ext cx="8458200" cy="4953000"/>
          </a:xfrm>
        </p:spPr>
        <p:txBody>
          <a:bodyPr/>
          <a:lstStyle/>
          <a:p>
            <a:pPr marL="609600" indent="-609600">
              <a:lnSpc>
                <a:spcPct val="80000"/>
              </a:lnSpc>
              <a:buFontTx/>
              <a:buAutoNum type="arabicPeriod"/>
            </a:pPr>
            <a:r>
              <a:rPr lang="en-US" sz="2000"/>
              <a:t>Listen carefully to the question</a:t>
            </a:r>
          </a:p>
          <a:p>
            <a:pPr marL="609600" indent="-609600">
              <a:lnSpc>
                <a:spcPct val="80000"/>
              </a:lnSpc>
              <a:buFontTx/>
              <a:buAutoNum type="arabicPeriod"/>
            </a:pPr>
            <a:r>
              <a:rPr lang="en-US" sz="2000"/>
              <a:t>Do not interrupt or finish the question for the questioner</a:t>
            </a:r>
          </a:p>
          <a:p>
            <a:pPr marL="609600" indent="-609600">
              <a:lnSpc>
                <a:spcPct val="80000"/>
              </a:lnSpc>
              <a:buFontTx/>
              <a:buAutoNum type="arabicPeriod"/>
            </a:pPr>
            <a:r>
              <a:rPr lang="en-US" sz="2000"/>
              <a:t>Repeat the question for the audience in shortened form</a:t>
            </a:r>
          </a:p>
          <a:p>
            <a:pPr marL="609600" indent="-609600">
              <a:lnSpc>
                <a:spcPct val="80000"/>
              </a:lnSpc>
              <a:buFontTx/>
              <a:buAutoNum type="arabicPeriod"/>
            </a:pPr>
            <a:r>
              <a:rPr lang="en-US" sz="2000"/>
              <a:t>If you do not know the answer or how to approach, ask for more guidance</a:t>
            </a:r>
          </a:p>
          <a:p>
            <a:pPr marL="990600" lvl="1" indent="-533400">
              <a:lnSpc>
                <a:spcPct val="80000"/>
              </a:lnSpc>
              <a:buFontTx/>
              <a:buNone/>
            </a:pPr>
            <a:r>
              <a:rPr lang="en-US" sz="1800"/>
              <a:t>	e.g. “</a:t>
            </a:r>
            <a:r>
              <a:rPr lang="en-US" sz="1800" i="1">
                <a:solidFill>
                  <a:schemeClr val="accent2"/>
                </a:solidFill>
              </a:rPr>
              <a:t>I am not sure I understand the question, could you elaborate.</a:t>
            </a:r>
            <a:r>
              <a:rPr lang="en-US" sz="1800"/>
              <a:t>”</a:t>
            </a:r>
          </a:p>
          <a:p>
            <a:pPr marL="609600" indent="-609600">
              <a:lnSpc>
                <a:spcPct val="80000"/>
              </a:lnSpc>
              <a:buFontTx/>
              <a:buAutoNum type="arabicPeriod"/>
            </a:pPr>
            <a:r>
              <a:rPr lang="en-US" sz="2000"/>
              <a:t>If you then do not know the answer, don’t ramble, try this:</a:t>
            </a:r>
          </a:p>
          <a:p>
            <a:pPr marL="990600" lvl="1" indent="-533400">
              <a:lnSpc>
                <a:spcPct val="80000"/>
              </a:lnSpc>
              <a:buFontTx/>
              <a:buAutoNum type="alphaLcPeriod"/>
            </a:pPr>
            <a:r>
              <a:rPr lang="en-US" sz="1800"/>
              <a:t>“</a:t>
            </a:r>
            <a:r>
              <a:rPr lang="en-US" sz="1800" i="1">
                <a:solidFill>
                  <a:schemeClr val="accent2"/>
                </a:solidFill>
              </a:rPr>
              <a:t>I am not sure of the answer, but one possible reason might be</a:t>
            </a:r>
            <a:r>
              <a:rPr lang="en-US" sz="1800"/>
              <a:t>”</a:t>
            </a:r>
          </a:p>
          <a:p>
            <a:pPr marL="990600" lvl="1" indent="-533400">
              <a:lnSpc>
                <a:spcPct val="80000"/>
              </a:lnSpc>
              <a:buFontTx/>
              <a:buAutoNum type="alphaLcPeriod"/>
            </a:pPr>
            <a:r>
              <a:rPr lang="en-US" sz="1800"/>
              <a:t>“</a:t>
            </a:r>
            <a:r>
              <a:rPr lang="en-US" sz="1800" i="1">
                <a:solidFill>
                  <a:schemeClr val="accent2"/>
                </a:solidFill>
              </a:rPr>
              <a:t>I’d be happy to get back to you with the answer to your question after I do some research on the issue</a:t>
            </a:r>
            <a:r>
              <a:rPr lang="en-US" sz="1800"/>
              <a:t>”</a:t>
            </a:r>
          </a:p>
          <a:p>
            <a:pPr marL="609600" indent="-609600">
              <a:lnSpc>
                <a:spcPct val="80000"/>
              </a:lnSpc>
              <a:buFontTx/>
              <a:buAutoNum type="arabicPeriod"/>
            </a:pPr>
            <a:r>
              <a:rPr lang="en-US" sz="2000"/>
              <a:t>You can also shift the responsibility to your supervisor/boss if you are not sure what to do</a:t>
            </a:r>
          </a:p>
          <a:p>
            <a:pPr marL="990600" lvl="1" indent="-533400">
              <a:lnSpc>
                <a:spcPct val="80000"/>
              </a:lnSpc>
              <a:buFontTx/>
              <a:buNone/>
            </a:pPr>
            <a:r>
              <a:rPr lang="en-US" sz="1800"/>
              <a:t>	e.g. “</a:t>
            </a:r>
            <a:r>
              <a:rPr lang="en-US" sz="1800" i="1">
                <a:solidFill>
                  <a:schemeClr val="accent2"/>
                </a:solidFill>
              </a:rPr>
              <a:t>Perhaps Professor X can answer that better than I</a:t>
            </a:r>
            <a:r>
              <a:rPr lang="en-US" sz="1800">
                <a:solidFill>
                  <a:schemeClr val="accent2"/>
                </a:solidFill>
              </a:rPr>
              <a:t>”</a:t>
            </a:r>
          </a:p>
          <a:p>
            <a:pPr marL="609600" indent="-609600">
              <a:lnSpc>
                <a:spcPct val="80000"/>
              </a:lnSpc>
              <a:buFontTx/>
              <a:buAutoNum type="arabicPeriod"/>
            </a:pPr>
            <a:r>
              <a:rPr lang="en-US" sz="2000">
                <a:solidFill>
                  <a:srgbClr val="000000"/>
                </a:solidFill>
              </a:rPr>
              <a:t>NEVER argue with questioners…if they become really “pushy” and are being difficult just say</a:t>
            </a:r>
          </a:p>
          <a:p>
            <a:pPr marL="990600" lvl="1" indent="-533400">
              <a:lnSpc>
                <a:spcPct val="80000"/>
              </a:lnSpc>
              <a:buFontTx/>
              <a:buNone/>
            </a:pPr>
            <a:r>
              <a:rPr lang="en-US" sz="1800">
                <a:solidFill>
                  <a:srgbClr val="000000"/>
                </a:solidFill>
              </a:rPr>
              <a:t>	“</a:t>
            </a:r>
            <a:r>
              <a:rPr lang="en-US" sz="1800" i="1">
                <a:solidFill>
                  <a:schemeClr val="accent2"/>
                </a:solidFill>
              </a:rPr>
              <a:t>Perhaps we can talk about this after the seminar</a:t>
            </a:r>
            <a:r>
              <a:rPr lang="en-US" sz="1800">
                <a:solidFill>
                  <a:srgbClr val="000000"/>
                </a:solidFill>
              </a:rPr>
              <a:t>”</a:t>
            </a:r>
          </a:p>
          <a:p>
            <a:pPr marL="990600" lvl="1" indent="-533400">
              <a:lnSpc>
                <a:spcPct val="80000"/>
              </a:lnSpc>
              <a:buFontTx/>
              <a:buNone/>
            </a:pPr>
            <a:r>
              <a:rPr lang="en-US" sz="1800">
                <a:solidFill>
                  <a:srgbClr val="000000"/>
                </a:solidFill>
              </a:rPr>
              <a:t>You always have the option of simply saying</a:t>
            </a:r>
          </a:p>
          <a:p>
            <a:pPr marL="990600" lvl="1" indent="-533400">
              <a:lnSpc>
                <a:spcPct val="80000"/>
              </a:lnSpc>
              <a:buFontTx/>
              <a:buNone/>
            </a:pPr>
            <a:r>
              <a:rPr lang="en-US" sz="1800" i="1">
                <a:solidFill>
                  <a:schemeClr val="accent2"/>
                </a:solidFill>
              </a:rPr>
              <a:t>	“I don’t know the answer to your question at this stage!”</a:t>
            </a:r>
          </a:p>
          <a:p>
            <a:pPr marL="990600" lvl="1" indent="-533400">
              <a:lnSpc>
                <a:spcPct val="80000"/>
              </a:lnSpc>
              <a:buFontTx/>
              <a:buNone/>
            </a:pPr>
            <a:endParaRPr lang="en-US" sz="1800" i="1">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494F451A-B0F2-4724-BFD6-74EC155DC51D}" type="slidenum">
              <a:rPr lang="en-US"/>
              <a:pPr/>
              <a:t>45</a:t>
            </a:fld>
            <a:r>
              <a:rPr lang="en-US"/>
              <a:t> of 46</a:t>
            </a:r>
          </a:p>
        </p:txBody>
      </p:sp>
      <p:sp>
        <p:nvSpPr>
          <p:cNvPr id="106498" name="Rectangle 2"/>
          <p:cNvSpPr>
            <a:spLocks noGrp="1" noChangeArrowheads="1"/>
          </p:cNvSpPr>
          <p:nvPr>
            <p:ph type="title"/>
          </p:nvPr>
        </p:nvSpPr>
        <p:spPr>
          <a:xfrm>
            <a:off x="457200" y="152400"/>
            <a:ext cx="8229600" cy="914400"/>
          </a:xfrm>
        </p:spPr>
        <p:txBody>
          <a:bodyPr/>
          <a:lstStyle/>
          <a:p>
            <a:r>
              <a:rPr lang="en-US"/>
              <a:t>Summary</a:t>
            </a:r>
          </a:p>
        </p:txBody>
      </p:sp>
      <p:sp>
        <p:nvSpPr>
          <p:cNvPr id="106499" name="Rectangle 3"/>
          <p:cNvSpPr>
            <a:spLocks noGrp="1" noChangeArrowheads="1"/>
          </p:cNvSpPr>
          <p:nvPr>
            <p:ph type="body" idx="1"/>
          </p:nvPr>
        </p:nvSpPr>
        <p:spPr>
          <a:xfrm>
            <a:off x="457200" y="1143000"/>
            <a:ext cx="8229600" cy="4525963"/>
          </a:xfrm>
        </p:spPr>
        <p:txBody>
          <a:bodyPr/>
          <a:lstStyle/>
          <a:p>
            <a:pPr>
              <a:lnSpc>
                <a:spcPct val="80000"/>
              </a:lnSpc>
            </a:pPr>
            <a:r>
              <a:rPr lang="en-US" sz="2000" dirty="0"/>
              <a:t>A good presentation requires </a:t>
            </a:r>
            <a:r>
              <a:rPr lang="en-US" sz="2000" u="sng" dirty="0"/>
              <a:t>much</a:t>
            </a:r>
            <a:r>
              <a:rPr lang="en-US" sz="2000" dirty="0"/>
              <a:t> preparation</a:t>
            </a:r>
          </a:p>
          <a:p>
            <a:pPr>
              <a:lnSpc>
                <a:spcPct val="80000"/>
              </a:lnSpc>
            </a:pPr>
            <a:r>
              <a:rPr lang="en-US" sz="2000" dirty="0"/>
              <a:t>Make a proper introduction and use a slide that shows the structure of your talk</a:t>
            </a:r>
          </a:p>
          <a:p>
            <a:pPr>
              <a:lnSpc>
                <a:spcPct val="80000"/>
              </a:lnSpc>
            </a:pPr>
            <a:r>
              <a:rPr lang="en-US" sz="2000" dirty="0"/>
              <a:t>Have slides that are clean, clear, and readable</a:t>
            </a:r>
          </a:p>
          <a:p>
            <a:pPr>
              <a:lnSpc>
                <a:spcPct val="80000"/>
              </a:lnSpc>
            </a:pPr>
            <a:r>
              <a:rPr lang="en-US" sz="2000" dirty="0"/>
              <a:t>Use approximately 1 slide per minute</a:t>
            </a:r>
          </a:p>
          <a:p>
            <a:pPr>
              <a:lnSpc>
                <a:spcPct val="80000"/>
              </a:lnSpc>
            </a:pPr>
            <a:r>
              <a:rPr lang="en-US" sz="2000" dirty="0"/>
              <a:t>Show a summary slide at the end</a:t>
            </a:r>
          </a:p>
          <a:p>
            <a:pPr>
              <a:lnSpc>
                <a:spcPct val="80000"/>
              </a:lnSpc>
            </a:pPr>
            <a:r>
              <a:rPr lang="en-US" sz="2000" dirty="0"/>
              <a:t>Make the final slide an acknowledgement slide</a:t>
            </a:r>
          </a:p>
          <a:p>
            <a:pPr>
              <a:lnSpc>
                <a:spcPct val="80000"/>
              </a:lnSpc>
            </a:pPr>
            <a:r>
              <a:rPr lang="en-US" sz="2000" dirty="0"/>
              <a:t>Add a few extra slides AFTER your last slide to use in case questions arise in those areas</a:t>
            </a:r>
          </a:p>
          <a:p>
            <a:pPr>
              <a:lnSpc>
                <a:spcPct val="80000"/>
              </a:lnSpc>
            </a:pPr>
            <a:r>
              <a:rPr lang="en-US" sz="2000" dirty="0"/>
              <a:t>Conclude by saying : “</a:t>
            </a:r>
            <a:r>
              <a:rPr lang="en-US" sz="2000" i="1" dirty="0">
                <a:solidFill>
                  <a:srgbClr val="0033CC"/>
                </a:solidFill>
              </a:rPr>
              <a:t>Thank you very much for your attention.</a:t>
            </a:r>
            <a:r>
              <a:rPr lang="en-US" sz="2000" dirty="0"/>
              <a:t>” </a:t>
            </a:r>
            <a:r>
              <a:rPr lang="en-US" sz="2000" u="sng" dirty="0"/>
              <a:t>Stop and let the audience clap!!!</a:t>
            </a:r>
          </a:p>
          <a:p>
            <a:pPr>
              <a:lnSpc>
                <a:spcPct val="80000"/>
              </a:lnSpc>
            </a:pPr>
            <a:r>
              <a:rPr lang="en-US" sz="2000" dirty="0" smtClean="0"/>
              <a:t>It’s </a:t>
            </a:r>
            <a:r>
              <a:rPr lang="en-US" sz="2000" dirty="0"/>
              <a:t>NOT your right to ask for questions!!!</a:t>
            </a:r>
          </a:p>
          <a:p>
            <a:pPr>
              <a:lnSpc>
                <a:spcPct val="80000"/>
              </a:lnSpc>
            </a:pPr>
            <a:r>
              <a:rPr lang="en-US" sz="2000" dirty="0"/>
              <a:t>What do you think about asking for questions? </a:t>
            </a:r>
          </a:p>
          <a:p>
            <a:pPr>
              <a:lnSpc>
                <a:spcPct val="80000"/>
              </a:lnSpc>
              <a:buFontTx/>
              <a:buNone/>
            </a:pPr>
            <a:endParaRPr lang="en-US" sz="2000" dirty="0"/>
          </a:p>
        </p:txBody>
      </p:sp>
      <p:sp>
        <p:nvSpPr>
          <p:cNvPr id="106500" name="Text Box 4"/>
          <p:cNvSpPr txBox="1">
            <a:spLocks noChangeArrowheads="1"/>
          </p:cNvSpPr>
          <p:nvPr/>
        </p:nvSpPr>
        <p:spPr bwMode="auto">
          <a:xfrm>
            <a:off x="762000" y="5867400"/>
            <a:ext cx="6965950" cy="504825"/>
          </a:xfrm>
          <a:prstGeom prst="rect">
            <a:avLst/>
          </a:prstGeom>
          <a:solidFill>
            <a:srgbClr val="CCECFF"/>
          </a:solidFill>
          <a:ln w="9525">
            <a:noFill/>
            <a:miter lim="800000"/>
            <a:headEnd/>
            <a:tailEnd/>
          </a:ln>
          <a:effectLst/>
        </p:spPr>
        <p:txBody>
          <a:bodyPr>
            <a:spAutoFit/>
          </a:bodyPr>
          <a:lstStyle/>
          <a:p>
            <a:pPr>
              <a:lnSpc>
                <a:spcPct val="75000"/>
              </a:lnSpc>
            </a:pPr>
            <a:r>
              <a:rPr lang="en-US" sz="3600" b="1"/>
              <a:t>So: Do </a:t>
            </a:r>
            <a:r>
              <a:rPr lang="en-US" sz="3600" b="1" u="sng"/>
              <a:t>NOT</a:t>
            </a:r>
            <a:r>
              <a:rPr lang="en-US" sz="3600" b="1"/>
              <a:t> ask for questions!!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 J. Paul Robinson, Purdue University</a:t>
            </a:r>
          </a:p>
        </p:txBody>
      </p:sp>
      <p:sp>
        <p:nvSpPr>
          <p:cNvPr id="8" name="Slide Number Placeholder 6"/>
          <p:cNvSpPr>
            <a:spLocks noGrp="1"/>
          </p:cNvSpPr>
          <p:nvPr>
            <p:ph type="sldNum" sz="quarter" idx="12"/>
          </p:nvPr>
        </p:nvSpPr>
        <p:spPr/>
        <p:txBody>
          <a:bodyPr/>
          <a:lstStyle/>
          <a:p>
            <a:fld id="{8FE6531D-593B-4595-9153-405B46571657}" type="slidenum">
              <a:rPr lang="en-US"/>
              <a:pPr/>
              <a:t>46</a:t>
            </a:fld>
            <a:r>
              <a:rPr lang="en-US"/>
              <a:t> of 46</a:t>
            </a:r>
          </a:p>
        </p:txBody>
      </p:sp>
      <p:sp>
        <p:nvSpPr>
          <p:cNvPr id="108546" name="Rectangle 2"/>
          <p:cNvSpPr>
            <a:spLocks noGrp="1" noChangeArrowheads="1"/>
          </p:cNvSpPr>
          <p:nvPr>
            <p:ph type="title"/>
          </p:nvPr>
        </p:nvSpPr>
        <p:spPr>
          <a:xfrm>
            <a:off x="457200" y="274638"/>
            <a:ext cx="8229600" cy="715962"/>
          </a:xfrm>
        </p:spPr>
        <p:txBody>
          <a:bodyPr/>
          <a:lstStyle/>
          <a:p>
            <a:r>
              <a:rPr lang="en-US" sz="4000"/>
              <a:t>Acknowledgements</a:t>
            </a:r>
          </a:p>
        </p:txBody>
      </p:sp>
      <p:sp>
        <p:nvSpPr>
          <p:cNvPr id="108547" name="Rectangle 3"/>
          <p:cNvSpPr>
            <a:spLocks noGrp="1" noChangeArrowheads="1"/>
          </p:cNvSpPr>
          <p:nvPr>
            <p:ph type="body" sz="half" idx="1"/>
          </p:nvPr>
        </p:nvSpPr>
        <p:spPr>
          <a:xfrm>
            <a:off x="0" y="990600"/>
            <a:ext cx="4038600" cy="4525963"/>
          </a:xfrm>
        </p:spPr>
        <p:txBody>
          <a:bodyPr/>
          <a:lstStyle/>
          <a:p>
            <a:pPr>
              <a:lnSpc>
                <a:spcPct val="90000"/>
              </a:lnSpc>
            </a:pPr>
            <a:r>
              <a:rPr lang="en-US" sz="1800" b="1"/>
              <a:t>Tissue Engineering Studies</a:t>
            </a:r>
          </a:p>
          <a:p>
            <a:pPr lvl="1">
              <a:lnSpc>
                <a:spcPct val="90000"/>
              </a:lnSpc>
            </a:pPr>
            <a:r>
              <a:rPr lang="en-US" sz="1600"/>
              <a:t>Sherry Harbin</a:t>
            </a:r>
          </a:p>
          <a:p>
            <a:pPr lvl="1">
              <a:lnSpc>
                <a:spcPct val="90000"/>
              </a:lnSpc>
            </a:pPr>
            <a:r>
              <a:rPr lang="en-US" sz="1600"/>
              <a:t>Blayne Roeder</a:t>
            </a:r>
          </a:p>
          <a:p>
            <a:pPr lvl="1">
              <a:lnSpc>
                <a:spcPct val="90000"/>
              </a:lnSpc>
            </a:pPr>
            <a:r>
              <a:rPr lang="en-US" sz="1600"/>
              <a:t>Alaina Pizzo</a:t>
            </a:r>
          </a:p>
          <a:p>
            <a:pPr lvl="1">
              <a:lnSpc>
                <a:spcPct val="90000"/>
              </a:lnSpc>
            </a:pPr>
            <a:r>
              <a:rPr lang="en-US" sz="1600"/>
              <a:t>Klod Kokini </a:t>
            </a:r>
          </a:p>
          <a:p>
            <a:pPr lvl="1">
              <a:lnSpc>
                <a:spcPct val="90000"/>
              </a:lnSpc>
            </a:pPr>
            <a:r>
              <a:rPr lang="en-US" sz="1600"/>
              <a:t>Jennie Sturgis</a:t>
            </a:r>
          </a:p>
          <a:p>
            <a:pPr lvl="1">
              <a:lnSpc>
                <a:spcPct val="90000"/>
              </a:lnSpc>
            </a:pPr>
            <a:r>
              <a:rPr lang="en-US" sz="1600"/>
              <a:t>Bartek Rajwa</a:t>
            </a:r>
          </a:p>
          <a:p>
            <a:pPr lvl="1">
              <a:lnSpc>
                <a:spcPct val="90000"/>
              </a:lnSpc>
            </a:pPr>
            <a:r>
              <a:rPr lang="en-US" sz="1600"/>
              <a:t>Bev Waisner</a:t>
            </a:r>
          </a:p>
          <a:p>
            <a:pPr>
              <a:lnSpc>
                <a:spcPct val="90000"/>
              </a:lnSpc>
            </a:pPr>
            <a:r>
              <a:rPr lang="en-US" sz="1800" b="1"/>
              <a:t>Microbiology/Biofilms</a:t>
            </a:r>
          </a:p>
          <a:p>
            <a:pPr lvl="1">
              <a:lnSpc>
                <a:spcPct val="90000"/>
              </a:lnSpc>
            </a:pPr>
            <a:r>
              <a:rPr lang="en-US" sz="1600"/>
              <a:t>Stephanie Sincock</a:t>
            </a:r>
          </a:p>
          <a:p>
            <a:pPr lvl="1">
              <a:lnSpc>
                <a:spcPct val="90000"/>
              </a:lnSpc>
            </a:pPr>
            <a:r>
              <a:rPr lang="en-US" sz="1600"/>
              <a:t>John Thomas</a:t>
            </a:r>
          </a:p>
          <a:p>
            <a:pPr lvl="1">
              <a:lnSpc>
                <a:spcPct val="90000"/>
              </a:lnSpc>
            </a:pPr>
            <a:r>
              <a:rPr lang="en-US" sz="1600"/>
              <a:t>Gerald Gregori</a:t>
            </a:r>
          </a:p>
          <a:p>
            <a:pPr lvl="1">
              <a:lnSpc>
                <a:spcPct val="90000"/>
              </a:lnSpc>
            </a:pPr>
            <a:r>
              <a:rPr lang="en-US" sz="1600"/>
              <a:t>Kathy Ragheb</a:t>
            </a:r>
          </a:p>
          <a:p>
            <a:pPr>
              <a:lnSpc>
                <a:spcPct val="90000"/>
              </a:lnSpc>
            </a:pPr>
            <a:r>
              <a:rPr lang="en-US" sz="1800" b="1"/>
              <a:t>Oxidative Metabolism Studies</a:t>
            </a:r>
          </a:p>
          <a:p>
            <a:pPr lvl="1">
              <a:lnSpc>
                <a:spcPct val="90000"/>
              </a:lnSpc>
            </a:pPr>
            <a:r>
              <a:rPr lang="en-US" sz="1600"/>
              <a:t>Carl-Fredrick Bassoe</a:t>
            </a:r>
          </a:p>
          <a:p>
            <a:pPr lvl="1">
              <a:lnSpc>
                <a:spcPct val="90000"/>
              </a:lnSpc>
            </a:pPr>
            <a:r>
              <a:rPr lang="en-US" sz="1600"/>
              <a:t>Nianyu Li</a:t>
            </a:r>
          </a:p>
          <a:p>
            <a:pPr lvl="1">
              <a:lnSpc>
                <a:spcPct val="90000"/>
              </a:lnSpc>
            </a:pPr>
            <a:r>
              <a:rPr lang="en-US" sz="1600"/>
              <a:t>Kathy Ragheb</a:t>
            </a:r>
          </a:p>
          <a:p>
            <a:pPr lvl="1">
              <a:lnSpc>
                <a:spcPct val="90000"/>
              </a:lnSpc>
            </a:pPr>
            <a:r>
              <a:rPr lang="en-US" sz="1600"/>
              <a:t>Gretchen Lawler</a:t>
            </a:r>
          </a:p>
        </p:txBody>
      </p:sp>
      <p:pic>
        <p:nvPicPr>
          <p:cNvPr id="108548" name="Picture 4"/>
          <p:cNvPicPr>
            <a:picLocks noGrp="1" noChangeAspect="1" noChangeArrowheads="1"/>
          </p:cNvPicPr>
          <p:nvPr>
            <p:ph sz="half" idx="2"/>
          </p:nvPr>
        </p:nvPicPr>
        <p:blipFill>
          <a:blip r:embed="rId3" cstate="print"/>
          <a:srcRect l="2702" t="13208" r="14865"/>
          <a:stretch>
            <a:fillRect/>
          </a:stretch>
        </p:blipFill>
        <p:spPr>
          <a:xfrm>
            <a:off x="4114800" y="1371600"/>
            <a:ext cx="4648200" cy="2503488"/>
          </a:xfrm>
          <a:noFill/>
          <a:ln/>
        </p:spPr>
      </p:pic>
      <p:sp>
        <p:nvSpPr>
          <p:cNvPr id="108549" name="Text Box 5"/>
          <p:cNvSpPr txBox="1">
            <a:spLocks noChangeArrowheads="1"/>
          </p:cNvSpPr>
          <p:nvPr/>
        </p:nvSpPr>
        <p:spPr bwMode="auto">
          <a:xfrm>
            <a:off x="2743200" y="5257800"/>
            <a:ext cx="6248400" cy="880241"/>
          </a:xfrm>
          <a:prstGeom prst="rect">
            <a:avLst/>
          </a:prstGeom>
          <a:solidFill>
            <a:srgbClr val="CCECFF"/>
          </a:solidFill>
          <a:ln w="9525">
            <a:noFill/>
            <a:miter lim="800000"/>
            <a:headEnd/>
            <a:tailEnd/>
          </a:ln>
          <a:effectLst/>
        </p:spPr>
        <p:txBody>
          <a:bodyPr>
            <a:spAutoFit/>
          </a:bodyPr>
          <a:lstStyle/>
          <a:p>
            <a:pPr>
              <a:lnSpc>
                <a:spcPct val="80000"/>
              </a:lnSpc>
              <a:spcBef>
                <a:spcPct val="20000"/>
              </a:spcBef>
            </a:pPr>
            <a:r>
              <a:rPr lang="en-US" sz="1600" b="1" dirty="0"/>
              <a:t>So:</a:t>
            </a:r>
            <a:r>
              <a:rPr lang="en-US" sz="1600" dirty="0"/>
              <a:t> List names of those who contributed to the work. Also list your funding sources, and acknowledge any companies that contributed. People must know if your work has been funded by a corporate sponsor. It’s the law to identify them if you work is federally </a:t>
            </a:r>
            <a:r>
              <a:rPr lang="en-US" sz="1600" dirty="0" smtClean="0"/>
              <a:t>funded!</a:t>
            </a:r>
            <a:endParaRPr lang="en-US" sz="1600" dirty="0"/>
          </a:p>
        </p:txBody>
      </p:sp>
      <p:sp>
        <p:nvSpPr>
          <p:cNvPr id="108550" name="Text Box 6"/>
          <p:cNvSpPr txBox="1">
            <a:spLocks noChangeArrowheads="1"/>
          </p:cNvSpPr>
          <p:nvPr/>
        </p:nvSpPr>
        <p:spPr bwMode="auto">
          <a:xfrm>
            <a:off x="4419600" y="3962400"/>
            <a:ext cx="4438650" cy="1465263"/>
          </a:xfrm>
          <a:prstGeom prst="rect">
            <a:avLst/>
          </a:prstGeom>
          <a:noFill/>
          <a:ln w="9525">
            <a:noFill/>
            <a:miter lim="800000"/>
            <a:headEnd/>
            <a:tailEnd/>
          </a:ln>
          <a:effectLst/>
        </p:spPr>
        <p:txBody>
          <a:bodyPr wrap="none">
            <a:spAutoFit/>
          </a:bodyPr>
          <a:lstStyle/>
          <a:p>
            <a:r>
              <a:rPr lang="en-US" b="1" dirty="0"/>
              <a:t>Funding Sources</a:t>
            </a:r>
          </a:p>
          <a:p>
            <a:pPr lvl="1"/>
            <a:r>
              <a:rPr lang="en-US" dirty="0"/>
              <a:t>National Institutes for Health</a:t>
            </a:r>
          </a:p>
          <a:p>
            <a:pPr lvl="1"/>
            <a:r>
              <a:rPr lang="en-US" dirty="0"/>
              <a:t>National Science Foundation</a:t>
            </a:r>
          </a:p>
          <a:p>
            <a:pPr lvl="1"/>
            <a:r>
              <a:rPr lang="en-US" dirty="0"/>
              <a:t>Any company you received funds, </a:t>
            </a:r>
            <a:r>
              <a:rPr lang="en-US" dirty="0" err="1"/>
              <a:t>Inc</a:t>
            </a:r>
            <a:endParaRPr lang="en-US" dirty="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J. Paul Robinson, Purdue University</a:t>
            </a:r>
          </a:p>
        </p:txBody>
      </p:sp>
      <p:sp>
        <p:nvSpPr>
          <p:cNvPr id="5" name="Slide Number Placeholder 5"/>
          <p:cNvSpPr>
            <a:spLocks noGrp="1"/>
          </p:cNvSpPr>
          <p:nvPr>
            <p:ph type="sldNum" sz="quarter" idx="12"/>
          </p:nvPr>
        </p:nvSpPr>
        <p:spPr/>
        <p:txBody>
          <a:bodyPr/>
          <a:lstStyle/>
          <a:p>
            <a:fld id="{F26948CB-3612-40E7-ABE2-53DB1861E643}" type="slidenum">
              <a:rPr lang="en-US"/>
              <a:pPr/>
              <a:t>47</a:t>
            </a:fld>
            <a:r>
              <a:rPr lang="en-US"/>
              <a:t> of 46</a:t>
            </a:r>
          </a:p>
        </p:txBody>
      </p:sp>
      <p:sp>
        <p:nvSpPr>
          <p:cNvPr id="110594" name="Rectangle 2"/>
          <p:cNvSpPr>
            <a:spLocks noGrp="1" noChangeArrowheads="1"/>
          </p:cNvSpPr>
          <p:nvPr>
            <p:ph type="title"/>
          </p:nvPr>
        </p:nvSpPr>
        <p:spPr/>
        <p:txBody>
          <a:bodyPr/>
          <a:lstStyle/>
          <a:p>
            <a:r>
              <a:rPr lang="en-US" sz="4000"/>
              <a:t>How were the Printouts Prepared?</a:t>
            </a:r>
          </a:p>
        </p:txBody>
      </p:sp>
      <p:sp>
        <p:nvSpPr>
          <p:cNvPr id="110595" name="Rectangle 3"/>
          <p:cNvSpPr>
            <a:spLocks noGrp="1" noChangeArrowheads="1"/>
          </p:cNvSpPr>
          <p:nvPr>
            <p:ph type="body" idx="1"/>
          </p:nvPr>
        </p:nvSpPr>
        <p:spPr/>
        <p:txBody>
          <a:bodyPr/>
          <a:lstStyle/>
          <a:p>
            <a:r>
              <a:rPr lang="en-US"/>
              <a:t>Slides were made in PowerPoint</a:t>
            </a:r>
            <a:r>
              <a:rPr lang="en-US" baseline="30000"/>
              <a:t>TM</a:t>
            </a:r>
          </a:p>
          <a:p>
            <a:r>
              <a:rPr lang="en-US"/>
              <a:t>They were “printed” to Adobe Acrobat</a:t>
            </a:r>
            <a:r>
              <a:rPr lang="en-US" baseline="30000"/>
              <a:t>TM</a:t>
            </a:r>
            <a:r>
              <a:rPr lang="en-US"/>
              <a:t> to create a PDF file</a:t>
            </a:r>
          </a:p>
          <a:p>
            <a:r>
              <a:rPr lang="en-US"/>
              <a:t>The PDF was printed 6 per page, framed in Acrobat, which allows you to fill the page</a:t>
            </a:r>
          </a:p>
          <a:p>
            <a:r>
              <a:rPr lang="en-US"/>
              <a:t>This gives a larger slide than printing directly to the printer from PowerPoint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that can be added</a:t>
            </a:r>
            <a:endParaRPr lang="en-US" dirty="0"/>
          </a:p>
        </p:txBody>
      </p:sp>
      <p:sp>
        <p:nvSpPr>
          <p:cNvPr id="3" name="Content Placeholder 2"/>
          <p:cNvSpPr>
            <a:spLocks noGrp="1"/>
          </p:cNvSpPr>
          <p:nvPr>
            <p:ph idx="1"/>
          </p:nvPr>
        </p:nvSpPr>
        <p:spPr>
          <a:xfrm>
            <a:off x="381000" y="1371600"/>
            <a:ext cx="8229600" cy="4525963"/>
          </a:xfrm>
        </p:spPr>
        <p:txBody>
          <a:bodyPr/>
          <a:lstStyle/>
          <a:p>
            <a:r>
              <a:rPr lang="en-US" sz="2400" dirty="0" smtClean="0"/>
              <a:t>You can place these features using</a:t>
            </a:r>
          </a:p>
          <a:p>
            <a:r>
              <a:rPr lang="en-US" sz="2400" dirty="0" smtClean="0"/>
              <a:t>“</a:t>
            </a:r>
            <a:r>
              <a:rPr lang="en-US" sz="2400" dirty="0" smtClean="0">
                <a:solidFill>
                  <a:srgbClr val="0000FF"/>
                </a:solidFill>
              </a:rPr>
              <a:t>Slide Master</a:t>
            </a:r>
            <a:r>
              <a:rPr lang="en-US" sz="2400" dirty="0" smtClean="0"/>
              <a:t>” – but note that PPT differentiates between different “masters” so you can actually have many different styles that complicate these features (this presentation has many styles as I tool slides from different presentations)</a:t>
            </a:r>
            <a:endParaRPr lang="en-US" sz="2400" dirty="0"/>
          </a:p>
        </p:txBody>
      </p:sp>
      <p:sp>
        <p:nvSpPr>
          <p:cNvPr id="4" name="Date Placeholder 3"/>
          <p:cNvSpPr>
            <a:spLocks noGrp="1"/>
          </p:cNvSpPr>
          <p:nvPr>
            <p:ph type="dt" sz="half" idx="10"/>
          </p:nvPr>
        </p:nvSpPr>
        <p:spPr>
          <a:xfrm>
            <a:off x="5943600" y="6477000"/>
            <a:ext cx="2133600" cy="381000"/>
          </a:xfrm>
        </p:spPr>
        <p:txBody>
          <a:bodyPr/>
          <a:lstStyle/>
          <a:p>
            <a:pPr>
              <a:defRPr/>
            </a:pPr>
            <a:fld id="{D4DC0785-06A5-4F0E-9DD3-7356287D73A2}" type="datetime12">
              <a:rPr lang="en-US" smtClean="0"/>
              <a:t>7:59 PM</a:t>
            </a:fld>
            <a:endParaRPr lang="en-US" dirty="0"/>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6" name="Slide Number Placeholder 5"/>
          <p:cNvSpPr>
            <a:spLocks noGrp="1"/>
          </p:cNvSpPr>
          <p:nvPr>
            <p:ph type="sldNum" sz="quarter" idx="12"/>
          </p:nvPr>
        </p:nvSpPr>
        <p:spPr/>
        <p:txBody>
          <a:bodyPr/>
          <a:lstStyle/>
          <a:p>
            <a:pPr>
              <a:defRPr/>
            </a:pPr>
            <a:fld id="{B152AA58-31AB-49D1-9E6D-AC4A8175D4B8}" type="slidenum">
              <a:rPr lang="en-US" smtClean="0"/>
              <a:pPr>
                <a:defRPr/>
              </a:pPr>
              <a:t>48</a:t>
            </a:fld>
            <a:r>
              <a:rPr lang="en-US" smtClean="0"/>
              <a:t> of 46</a:t>
            </a:r>
            <a:endParaRPr lang="en-US"/>
          </a:p>
        </p:txBody>
      </p:sp>
      <p:sp>
        <p:nvSpPr>
          <p:cNvPr id="7" name="TextBox 6"/>
          <p:cNvSpPr txBox="1"/>
          <p:nvPr/>
        </p:nvSpPr>
        <p:spPr>
          <a:xfrm>
            <a:off x="3733800" y="4800600"/>
            <a:ext cx="4865434" cy="553998"/>
          </a:xfrm>
          <a:prstGeom prst="rect">
            <a:avLst/>
          </a:prstGeom>
          <a:noFill/>
        </p:spPr>
        <p:txBody>
          <a:bodyPr wrap="none" rtlCol="0">
            <a:spAutoFit/>
          </a:bodyPr>
          <a:lstStyle/>
          <a:p>
            <a:r>
              <a:rPr lang="en-US" dirty="0" smtClean="0"/>
              <a:t>Slide number is added using </a:t>
            </a:r>
            <a:r>
              <a:rPr lang="en-US" dirty="0" smtClean="0">
                <a:solidFill>
                  <a:srgbClr val="0000FF"/>
                </a:solidFill>
              </a:rPr>
              <a:t>Header &amp; Footer</a:t>
            </a:r>
          </a:p>
          <a:p>
            <a:r>
              <a:rPr lang="en-US" sz="1200" dirty="0" smtClean="0">
                <a:solidFill>
                  <a:srgbClr val="0000FF"/>
                </a:solidFill>
              </a:rPr>
              <a:t>(I know – 48 of 46 sides is an odd number!)</a:t>
            </a:r>
            <a:endParaRPr lang="en-US" sz="1200" dirty="0">
              <a:solidFill>
                <a:srgbClr val="0000FF"/>
              </a:solidFill>
            </a:endParaRPr>
          </a:p>
        </p:txBody>
      </p:sp>
      <p:sp>
        <p:nvSpPr>
          <p:cNvPr id="8" name="TextBox 7"/>
          <p:cNvSpPr txBox="1"/>
          <p:nvPr/>
        </p:nvSpPr>
        <p:spPr>
          <a:xfrm>
            <a:off x="1600201" y="5486400"/>
            <a:ext cx="5562600" cy="646331"/>
          </a:xfrm>
          <a:prstGeom prst="rect">
            <a:avLst/>
          </a:prstGeom>
          <a:noFill/>
        </p:spPr>
        <p:txBody>
          <a:bodyPr wrap="square" rtlCol="0">
            <a:spAutoFit/>
          </a:bodyPr>
          <a:lstStyle/>
          <a:p>
            <a:r>
              <a:rPr lang="en-US" dirty="0" smtClean="0"/>
              <a:t>A clock can be added that shows real time by using </a:t>
            </a:r>
            <a:r>
              <a:rPr lang="en-US" dirty="0" smtClean="0">
                <a:solidFill>
                  <a:srgbClr val="0000FF"/>
                </a:solidFill>
              </a:rPr>
              <a:t>Header &amp; Footer </a:t>
            </a:r>
            <a:r>
              <a:rPr lang="en-US" dirty="0" smtClean="0"/>
              <a:t>and activating update in real time</a:t>
            </a:r>
            <a:endParaRPr lang="en-US" dirty="0"/>
          </a:p>
        </p:txBody>
      </p:sp>
      <p:sp>
        <p:nvSpPr>
          <p:cNvPr id="9" name="TextBox 8"/>
          <p:cNvSpPr txBox="1"/>
          <p:nvPr/>
        </p:nvSpPr>
        <p:spPr>
          <a:xfrm>
            <a:off x="685800" y="3886200"/>
            <a:ext cx="5724709" cy="369332"/>
          </a:xfrm>
          <a:prstGeom prst="rect">
            <a:avLst/>
          </a:prstGeom>
          <a:noFill/>
        </p:spPr>
        <p:txBody>
          <a:bodyPr wrap="none" rtlCol="0">
            <a:spAutoFit/>
          </a:bodyPr>
          <a:lstStyle/>
          <a:p>
            <a:r>
              <a:rPr lang="en-US" dirty="0" smtClean="0"/>
              <a:t>A copyright statement is added using </a:t>
            </a:r>
            <a:r>
              <a:rPr lang="en-US" dirty="0" smtClean="0">
                <a:solidFill>
                  <a:srgbClr val="0000FF"/>
                </a:solidFill>
              </a:rPr>
              <a:t>Header &amp; Footer</a:t>
            </a:r>
            <a:endParaRPr lang="en-US" dirty="0">
              <a:solidFill>
                <a:srgbClr val="0000FF"/>
              </a:solidFill>
            </a:endParaRPr>
          </a:p>
        </p:txBody>
      </p:sp>
      <p:cxnSp>
        <p:nvCxnSpPr>
          <p:cNvPr id="11" name="Straight Arrow Connector 10"/>
          <p:cNvCxnSpPr/>
          <p:nvPr/>
        </p:nvCxnSpPr>
        <p:spPr bwMode="auto">
          <a:xfrm rot="5400000">
            <a:off x="-76200" y="5181600"/>
            <a:ext cx="2209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7162800" y="5257800"/>
            <a:ext cx="12954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5029200" y="6172200"/>
            <a:ext cx="9144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J. Paul Robinson, Purdue University</a:t>
            </a:r>
          </a:p>
        </p:txBody>
      </p:sp>
      <p:sp>
        <p:nvSpPr>
          <p:cNvPr id="7" name="Slide Number Placeholder 5"/>
          <p:cNvSpPr>
            <a:spLocks noGrp="1"/>
          </p:cNvSpPr>
          <p:nvPr>
            <p:ph type="sldNum" sz="quarter" idx="12"/>
          </p:nvPr>
        </p:nvSpPr>
        <p:spPr/>
        <p:txBody>
          <a:bodyPr/>
          <a:lstStyle/>
          <a:p>
            <a:fld id="{5A00591C-AF1D-45D9-A554-6B6AE088D4CE}" type="slidenum">
              <a:rPr lang="en-US"/>
              <a:pPr/>
              <a:t>49</a:t>
            </a:fld>
            <a:r>
              <a:rPr lang="en-US" dirty="0"/>
              <a:t> of 46</a:t>
            </a:r>
          </a:p>
        </p:txBody>
      </p:sp>
      <p:sp>
        <p:nvSpPr>
          <p:cNvPr id="112642" name="Rectangle 2"/>
          <p:cNvSpPr>
            <a:spLocks noGrp="1" noChangeArrowheads="1"/>
          </p:cNvSpPr>
          <p:nvPr>
            <p:ph type="title"/>
          </p:nvPr>
        </p:nvSpPr>
        <p:spPr>
          <a:xfrm>
            <a:off x="457200" y="274638"/>
            <a:ext cx="8229600" cy="868362"/>
          </a:xfrm>
        </p:spPr>
        <p:txBody>
          <a:bodyPr/>
          <a:lstStyle/>
          <a:p>
            <a:r>
              <a:rPr lang="en-US"/>
              <a:t>About this Presentation</a:t>
            </a:r>
          </a:p>
        </p:txBody>
      </p:sp>
      <p:sp>
        <p:nvSpPr>
          <p:cNvPr id="112643" name="Rectangle 3"/>
          <p:cNvSpPr>
            <a:spLocks noGrp="1" noChangeArrowheads="1"/>
          </p:cNvSpPr>
          <p:nvPr>
            <p:ph type="body" idx="1"/>
          </p:nvPr>
        </p:nvSpPr>
        <p:spPr>
          <a:xfrm>
            <a:off x="1066800" y="1066800"/>
            <a:ext cx="7010400" cy="3352800"/>
          </a:xfrm>
        </p:spPr>
        <p:txBody>
          <a:bodyPr/>
          <a:lstStyle/>
          <a:p>
            <a:r>
              <a:rPr lang="en-US" sz="2800"/>
              <a:t>It was designed to assist graduate students to create quality presentations</a:t>
            </a:r>
          </a:p>
          <a:p>
            <a:r>
              <a:rPr lang="en-US" sz="2800"/>
              <a:t>You may copy this and use it for any purpose, it may not be commercialized</a:t>
            </a:r>
          </a:p>
          <a:p>
            <a:r>
              <a:rPr lang="en-US" sz="2800"/>
              <a:t>If you do use it, please acknowledge the source as:</a:t>
            </a:r>
          </a:p>
        </p:txBody>
      </p:sp>
      <p:sp>
        <p:nvSpPr>
          <p:cNvPr id="112644" name="Text Box 4"/>
          <p:cNvSpPr txBox="1">
            <a:spLocks noChangeArrowheads="1"/>
          </p:cNvSpPr>
          <p:nvPr/>
        </p:nvSpPr>
        <p:spPr bwMode="auto">
          <a:xfrm>
            <a:off x="1066800" y="4038600"/>
            <a:ext cx="7154863" cy="1555750"/>
          </a:xfrm>
          <a:prstGeom prst="rect">
            <a:avLst/>
          </a:prstGeom>
          <a:noFill/>
          <a:ln w="9525">
            <a:noFill/>
            <a:miter lim="800000"/>
            <a:headEnd/>
            <a:tailEnd/>
          </a:ln>
          <a:effectLst/>
        </p:spPr>
        <p:txBody>
          <a:bodyPr wrap="none">
            <a:spAutoFit/>
          </a:bodyPr>
          <a:lstStyle/>
          <a:p>
            <a:r>
              <a:rPr lang="en-US" sz="2000"/>
              <a:t>J. Paul Robinson, Ph.D.</a:t>
            </a:r>
          </a:p>
          <a:p>
            <a:r>
              <a:rPr lang="en-US" sz="2000"/>
              <a:t>Professor, Purdue University</a:t>
            </a:r>
          </a:p>
          <a:p>
            <a:r>
              <a:rPr lang="en-US" sz="2000"/>
              <a:t>Email: </a:t>
            </a:r>
            <a:r>
              <a:rPr lang="en-US" sz="2000">
                <a:solidFill>
                  <a:srgbClr val="000099"/>
                </a:solidFill>
              </a:rPr>
              <a:t>jpr@flowcyt.cyto.purdue.edu</a:t>
            </a:r>
          </a:p>
          <a:p>
            <a:r>
              <a:rPr lang="en-US" sz="2000"/>
              <a:t>Web:</a:t>
            </a:r>
            <a:r>
              <a:rPr lang="en-US" sz="2000">
                <a:solidFill>
                  <a:srgbClr val="000099"/>
                </a:solidFill>
              </a:rPr>
              <a:t> </a:t>
            </a:r>
            <a:r>
              <a:rPr lang="en-US" sz="2000">
                <a:solidFill>
                  <a:srgbClr val="000099"/>
                </a:solidFill>
                <a:hlinkClick r:id="rId3"/>
              </a:rPr>
              <a:t>www.cyto.purdue.edu</a:t>
            </a:r>
            <a:endParaRPr lang="en-US" sz="2000">
              <a:solidFill>
                <a:srgbClr val="000099"/>
              </a:solidFill>
            </a:endParaRPr>
          </a:p>
          <a:p>
            <a:r>
              <a:rPr lang="en-US" sz="1600"/>
              <a:t>The actual presentation is at http://www.cyto.purdue.edu/Education/index.htm</a:t>
            </a:r>
          </a:p>
        </p:txBody>
      </p:sp>
      <p:sp>
        <p:nvSpPr>
          <p:cNvPr id="112645" name="Rectangle 5"/>
          <p:cNvSpPr>
            <a:spLocks noChangeArrowheads="1"/>
          </p:cNvSpPr>
          <p:nvPr/>
        </p:nvSpPr>
        <p:spPr bwMode="auto">
          <a:xfrm>
            <a:off x="152400" y="5791200"/>
            <a:ext cx="86868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a:t>This talk has been presented several times since 2000. This current version  </a:t>
            </a:r>
            <a:r>
              <a:rPr lang="en-US" dirty="0" smtClean="0"/>
              <a:t>06/02/10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US"/>
              <a:t>© J. Paul Robinson, Purdue University</a:t>
            </a:r>
          </a:p>
        </p:txBody>
      </p:sp>
      <p:sp>
        <p:nvSpPr>
          <p:cNvPr id="13" name="Slide Number Placeholder 4"/>
          <p:cNvSpPr>
            <a:spLocks noGrp="1"/>
          </p:cNvSpPr>
          <p:nvPr>
            <p:ph type="sldNum" sz="quarter" idx="12"/>
          </p:nvPr>
        </p:nvSpPr>
        <p:spPr/>
        <p:txBody>
          <a:bodyPr/>
          <a:lstStyle/>
          <a:p>
            <a:fld id="{D7EEF3DF-1874-4EEB-BA46-0577395785A4}" type="slidenum">
              <a:rPr lang="en-US"/>
              <a:pPr/>
              <a:t>5</a:t>
            </a:fld>
            <a:r>
              <a:rPr lang="en-US"/>
              <a:t> of 46</a:t>
            </a:r>
          </a:p>
        </p:txBody>
      </p:sp>
      <p:sp>
        <p:nvSpPr>
          <p:cNvPr id="28674" name="Rectangle 2"/>
          <p:cNvSpPr>
            <a:spLocks noChangeArrowheads="1"/>
          </p:cNvSpPr>
          <p:nvPr/>
        </p:nvSpPr>
        <p:spPr bwMode="auto">
          <a:xfrm>
            <a:off x="5181600" y="2133600"/>
            <a:ext cx="3581400" cy="2438400"/>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8675" name="Rectangle 3"/>
          <p:cNvSpPr>
            <a:spLocks noGrp="1" noChangeArrowheads="1"/>
          </p:cNvSpPr>
          <p:nvPr>
            <p:ph type="title"/>
          </p:nvPr>
        </p:nvSpPr>
        <p:spPr>
          <a:xfrm>
            <a:off x="609600" y="228600"/>
            <a:ext cx="8229600" cy="1143000"/>
          </a:xfrm>
        </p:spPr>
        <p:txBody>
          <a:bodyPr/>
          <a:lstStyle/>
          <a:p>
            <a:r>
              <a:rPr lang="en-US"/>
              <a:t>Opening your presentation</a:t>
            </a:r>
          </a:p>
        </p:txBody>
      </p:sp>
      <p:sp>
        <p:nvSpPr>
          <p:cNvPr id="28676" name="Rectangle 4"/>
          <p:cNvSpPr>
            <a:spLocks noGrp="1" noChangeArrowheads="1"/>
          </p:cNvSpPr>
          <p:nvPr>
            <p:ph type="body" idx="4294967295"/>
          </p:nvPr>
        </p:nvSpPr>
        <p:spPr>
          <a:xfrm>
            <a:off x="228600" y="1371600"/>
            <a:ext cx="4724400" cy="4724400"/>
          </a:xfrm>
        </p:spPr>
        <p:txBody>
          <a:bodyPr/>
          <a:lstStyle/>
          <a:p>
            <a:pPr marL="381000" indent="-381000">
              <a:lnSpc>
                <a:spcPct val="80000"/>
              </a:lnSpc>
              <a:buFontTx/>
              <a:buAutoNum type="arabicPeriod"/>
            </a:pPr>
            <a:r>
              <a:rPr lang="en-US" sz="2400"/>
              <a:t>You should be early (10 min) for your presentation.</a:t>
            </a:r>
          </a:p>
          <a:p>
            <a:pPr marL="381000" indent="-381000">
              <a:lnSpc>
                <a:spcPct val="80000"/>
              </a:lnSpc>
              <a:buFontTx/>
              <a:buAutoNum type="arabicPeriod"/>
            </a:pPr>
            <a:r>
              <a:rPr lang="en-US" sz="2400"/>
              <a:t>You should have checked in with the person who will chair the session</a:t>
            </a:r>
          </a:p>
          <a:p>
            <a:pPr marL="381000" indent="-381000">
              <a:lnSpc>
                <a:spcPct val="80000"/>
              </a:lnSpc>
              <a:buFontTx/>
              <a:buAutoNum type="arabicPeriod"/>
            </a:pPr>
            <a:r>
              <a:rPr lang="en-US" sz="2400"/>
              <a:t>You should have already checked the projector and computer well before your talk</a:t>
            </a:r>
          </a:p>
          <a:p>
            <a:pPr marL="381000" indent="-381000">
              <a:lnSpc>
                <a:spcPct val="80000"/>
              </a:lnSpc>
              <a:buFontTx/>
              <a:buAutoNum type="arabicPeriod"/>
            </a:pPr>
            <a:r>
              <a:rPr lang="en-US" sz="2400"/>
              <a:t>You should be ready to begin when invited</a:t>
            </a:r>
          </a:p>
          <a:p>
            <a:pPr marL="381000" indent="-381000">
              <a:lnSpc>
                <a:spcPct val="80000"/>
              </a:lnSpc>
              <a:buFontTx/>
              <a:buAutoNum type="arabicPeriod"/>
            </a:pPr>
            <a:r>
              <a:rPr lang="en-US" sz="2400"/>
              <a:t>Your first slide should be on the screen before you begin</a:t>
            </a:r>
          </a:p>
          <a:p>
            <a:pPr marL="381000" indent="-381000">
              <a:lnSpc>
                <a:spcPct val="80000"/>
              </a:lnSpc>
              <a:buFontTx/>
              <a:buAutoNum type="arabicPeriod"/>
            </a:pPr>
            <a:r>
              <a:rPr lang="en-US" sz="2400"/>
              <a:t>It should have your presentation title on it and information about you</a:t>
            </a:r>
          </a:p>
        </p:txBody>
      </p:sp>
      <p:sp>
        <p:nvSpPr>
          <p:cNvPr id="28677" name="Text Box 5"/>
          <p:cNvSpPr txBox="1">
            <a:spLocks noChangeArrowheads="1"/>
          </p:cNvSpPr>
          <p:nvPr/>
        </p:nvSpPr>
        <p:spPr bwMode="auto">
          <a:xfrm>
            <a:off x="5334000" y="2438400"/>
            <a:ext cx="3276600" cy="701675"/>
          </a:xfrm>
          <a:prstGeom prst="rect">
            <a:avLst/>
          </a:prstGeom>
          <a:noFill/>
          <a:ln w="9525">
            <a:noFill/>
            <a:miter lim="800000"/>
            <a:headEnd/>
            <a:tailEnd/>
          </a:ln>
          <a:effectLst/>
        </p:spPr>
        <p:txBody>
          <a:bodyPr>
            <a:spAutoFit/>
          </a:bodyPr>
          <a:lstStyle/>
          <a:p>
            <a:pPr algn="ctr">
              <a:spcBef>
                <a:spcPct val="50000"/>
              </a:spcBef>
            </a:pPr>
            <a:r>
              <a:rPr lang="en-US" sz="2000"/>
              <a:t>Presentation 101 for Graduate Student</a:t>
            </a:r>
          </a:p>
        </p:txBody>
      </p:sp>
      <p:sp>
        <p:nvSpPr>
          <p:cNvPr id="28678" name="Text Box 6"/>
          <p:cNvSpPr txBox="1">
            <a:spLocks noChangeArrowheads="1"/>
          </p:cNvSpPr>
          <p:nvPr/>
        </p:nvSpPr>
        <p:spPr bwMode="auto">
          <a:xfrm>
            <a:off x="5715000" y="3505200"/>
            <a:ext cx="2465388" cy="701675"/>
          </a:xfrm>
          <a:prstGeom prst="rect">
            <a:avLst/>
          </a:prstGeom>
          <a:noFill/>
          <a:ln w="9525">
            <a:noFill/>
            <a:miter lim="800000"/>
            <a:headEnd/>
            <a:tailEnd/>
          </a:ln>
          <a:effectLst/>
        </p:spPr>
        <p:txBody>
          <a:bodyPr wrap="none">
            <a:spAutoFit/>
          </a:bodyPr>
          <a:lstStyle/>
          <a:p>
            <a:pPr algn="ctr"/>
            <a:r>
              <a:rPr lang="en-US" sz="1000"/>
              <a:t>J. Paul Robinson</a:t>
            </a:r>
          </a:p>
          <a:p>
            <a:pPr algn="ctr"/>
            <a:r>
              <a:rPr lang="en-US" sz="1000"/>
              <a:t>Professor, </a:t>
            </a:r>
          </a:p>
          <a:p>
            <a:pPr algn="ctr"/>
            <a:r>
              <a:rPr lang="en-US" sz="1000"/>
              <a:t>Department of Basic Medical Sciences </a:t>
            </a:r>
          </a:p>
          <a:p>
            <a:pPr algn="ctr"/>
            <a:r>
              <a:rPr lang="en-US" sz="1000"/>
              <a:t>&amp; Department of Biomedical Engineering</a:t>
            </a:r>
          </a:p>
        </p:txBody>
      </p:sp>
      <p:sp>
        <p:nvSpPr>
          <p:cNvPr id="28679" name="Text Box 7"/>
          <p:cNvSpPr txBox="1">
            <a:spLocks noChangeArrowheads="1"/>
          </p:cNvSpPr>
          <p:nvPr/>
        </p:nvSpPr>
        <p:spPr bwMode="auto">
          <a:xfrm>
            <a:off x="4953000" y="5105400"/>
            <a:ext cx="3962400" cy="925513"/>
          </a:xfrm>
          <a:prstGeom prst="rect">
            <a:avLst/>
          </a:prstGeom>
          <a:noFill/>
          <a:ln w="9525">
            <a:solidFill>
              <a:schemeClr val="tx1"/>
            </a:solidFill>
            <a:miter lim="800000"/>
            <a:headEnd/>
            <a:tailEnd/>
          </a:ln>
          <a:effectLst/>
        </p:spPr>
        <p:txBody>
          <a:bodyPr>
            <a:spAutoFit/>
          </a:bodyPr>
          <a:lstStyle/>
          <a:p>
            <a:r>
              <a:rPr lang="en-US"/>
              <a:t>Have the projector and computer set up with the opening slide well before the presentation is due to start</a:t>
            </a:r>
          </a:p>
        </p:txBody>
      </p:sp>
      <p:pic>
        <p:nvPicPr>
          <p:cNvPr id="28680" name="Picture 8" descr="paul"/>
          <p:cNvPicPr>
            <a:picLocks noChangeAspect="1" noChangeArrowheads="1"/>
          </p:cNvPicPr>
          <p:nvPr/>
        </p:nvPicPr>
        <p:blipFill>
          <a:blip r:embed="rId3" cstate="print"/>
          <a:srcRect/>
          <a:stretch>
            <a:fillRect/>
          </a:stretch>
        </p:blipFill>
        <p:spPr bwMode="auto">
          <a:xfrm>
            <a:off x="7696200" y="3124200"/>
            <a:ext cx="498475" cy="685800"/>
          </a:xfrm>
          <a:prstGeom prst="rect">
            <a:avLst/>
          </a:prstGeom>
          <a:noFill/>
        </p:spPr>
      </p:pic>
      <p:sp>
        <p:nvSpPr>
          <p:cNvPr id="28681" name="Text Box 9"/>
          <p:cNvSpPr txBox="1">
            <a:spLocks noChangeArrowheads="1"/>
          </p:cNvSpPr>
          <p:nvPr/>
        </p:nvSpPr>
        <p:spPr bwMode="auto">
          <a:xfrm>
            <a:off x="5572125" y="4291013"/>
            <a:ext cx="2967038" cy="276225"/>
          </a:xfrm>
          <a:prstGeom prst="rect">
            <a:avLst/>
          </a:prstGeom>
          <a:noFill/>
          <a:ln w="9525">
            <a:noFill/>
            <a:miter lim="800000"/>
            <a:headEnd/>
            <a:tailEnd/>
          </a:ln>
          <a:effectLst/>
        </p:spPr>
        <p:txBody>
          <a:bodyPr wrap="none">
            <a:spAutoFit/>
          </a:bodyPr>
          <a:lstStyle/>
          <a:p>
            <a:pPr algn="ctr"/>
            <a:r>
              <a:rPr lang="en-US" sz="600"/>
              <a:t>A set of suggestions and examples for creating good quality presentations</a:t>
            </a:r>
          </a:p>
          <a:p>
            <a:pPr algn="ctr"/>
            <a:r>
              <a:rPr lang="en-US" sz="600"/>
              <a:t>This presentation is available for download from  http://www.purdue.edu/education</a:t>
            </a:r>
          </a:p>
        </p:txBody>
      </p:sp>
      <p:sp>
        <p:nvSpPr>
          <p:cNvPr id="28682" name="AutoShape 10"/>
          <p:cNvSpPr>
            <a:spLocks noChangeArrowheads="1"/>
          </p:cNvSpPr>
          <p:nvPr/>
        </p:nvSpPr>
        <p:spPr bwMode="auto">
          <a:xfrm>
            <a:off x="6858000" y="4648200"/>
            <a:ext cx="152400" cy="304800"/>
          </a:xfrm>
          <a:prstGeom prst="up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8683" name="Text Box 11"/>
          <p:cNvSpPr txBox="1">
            <a:spLocks noChangeArrowheads="1"/>
          </p:cNvSpPr>
          <p:nvPr/>
        </p:nvSpPr>
        <p:spPr bwMode="auto">
          <a:xfrm>
            <a:off x="4953000" y="1600200"/>
            <a:ext cx="3838575" cy="304800"/>
          </a:xfrm>
          <a:prstGeom prst="rect">
            <a:avLst/>
          </a:prstGeom>
          <a:noFill/>
          <a:ln w="9525">
            <a:noFill/>
            <a:miter lim="800000"/>
            <a:headEnd/>
            <a:tailEnd/>
          </a:ln>
          <a:effectLst/>
        </p:spPr>
        <p:txBody>
          <a:bodyPr wrap="none">
            <a:spAutoFit/>
          </a:bodyPr>
          <a:lstStyle/>
          <a:p>
            <a:r>
              <a:rPr lang="en-US" sz="1400"/>
              <a:t>(Example opening slide from this presentation)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B0643094-92A6-4844-9A38-7CA151BFD6A7}" type="slidenum">
              <a:rPr lang="en-US"/>
              <a:pPr/>
              <a:t>6</a:t>
            </a:fld>
            <a:r>
              <a:rPr lang="en-US"/>
              <a:t> of 46</a:t>
            </a:r>
          </a:p>
        </p:txBody>
      </p:sp>
      <p:sp>
        <p:nvSpPr>
          <p:cNvPr id="30722" name="Rectangle 2"/>
          <p:cNvSpPr>
            <a:spLocks noGrp="1" noChangeArrowheads="1"/>
          </p:cNvSpPr>
          <p:nvPr>
            <p:ph type="title"/>
          </p:nvPr>
        </p:nvSpPr>
        <p:spPr>
          <a:xfrm>
            <a:off x="533400" y="0"/>
            <a:ext cx="8229600" cy="1143000"/>
          </a:xfrm>
        </p:spPr>
        <p:txBody>
          <a:bodyPr/>
          <a:lstStyle/>
          <a:p>
            <a:r>
              <a:rPr lang="en-US"/>
              <a:t>Your Opening Statement</a:t>
            </a:r>
          </a:p>
        </p:txBody>
      </p:sp>
      <p:sp>
        <p:nvSpPr>
          <p:cNvPr id="30723" name="Rectangle 3"/>
          <p:cNvSpPr>
            <a:spLocks noGrp="1" noChangeArrowheads="1"/>
          </p:cNvSpPr>
          <p:nvPr>
            <p:ph type="body" idx="1"/>
          </p:nvPr>
        </p:nvSpPr>
        <p:spPr>
          <a:xfrm>
            <a:off x="381000" y="1219200"/>
            <a:ext cx="8458200" cy="4297363"/>
          </a:xfrm>
        </p:spPr>
        <p:txBody>
          <a:bodyPr/>
          <a:lstStyle/>
          <a:p>
            <a:r>
              <a:rPr lang="en-US" sz="2800" b="1"/>
              <a:t>If you are an Invited Speaker:</a:t>
            </a:r>
          </a:p>
          <a:p>
            <a:pPr lvl="1"/>
            <a:r>
              <a:rPr lang="en-US" sz="2400"/>
              <a:t>“</a:t>
            </a:r>
            <a:r>
              <a:rPr lang="en-US" sz="2400" i="1"/>
              <a:t>Thank you very much for that generous introduction. I would like to thank the organizers for inviting me to give this presentation. It is an honor to be here at Purdue. Today I would like to present some ideas on the invention of the wheel.…</a:t>
            </a:r>
            <a:r>
              <a:rPr lang="en-US" sz="2400"/>
              <a:t>”</a:t>
            </a:r>
          </a:p>
          <a:p>
            <a:r>
              <a:rPr lang="en-US" sz="2800" b="1"/>
              <a:t>If you are a Seminar Speaker (more informal):</a:t>
            </a:r>
            <a:r>
              <a:rPr lang="en-US" sz="2800"/>
              <a:t> </a:t>
            </a:r>
          </a:p>
          <a:p>
            <a:pPr lvl="1"/>
            <a:r>
              <a:rPr lang="en-US" sz="2400"/>
              <a:t>“</a:t>
            </a:r>
            <a:r>
              <a:rPr lang="en-US" sz="2400" i="1"/>
              <a:t>Thank you very much Professor X. I am very glad to be able to give this seminar. Today I would like to present some ideas on the invention of the wheel.</a:t>
            </a:r>
            <a:r>
              <a:rPr lang="en-US" sz="2400"/>
              <a:t>”</a:t>
            </a:r>
          </a:p>
        </p:txBody>
      </p:sp>
      <p:sp>
        <p:nvSpPr>
          <p:cNvPr id="30724" name="Text Box 4"/>
          <p:cNvSpPr txBox="1">
            <a:spLocks noChangeArrowheads="1"/>
          </p:cNvSpPr>
          <p:nvPr/>
        </p:nvSpPr>
        <p:spPr bwMode="auto">
          <a:xfrm>
            <a:off x="457200" y="5562600"/>
            <a:ext cx="8321675" cy="641350"/>
          </a:xfrm>
          <a:prstGeom prst="rect">
            <a:avLst/>
          </a:prstGeom>
          <a:solidFill>
            <a:srgbClr val="CCFFFF"/>
          </a:solidFill>
          <a:ln w="9525">
            <a:noFill/>
            <a:miter lim="800000"/>
            <a:headEnd/>
            <a:tailEnd/>
          </a:ln>
          <a:effectLst/>
        </p:spPr>
        <p:txBody>
          <a:bodyPr>
            <a:spAutoFit/>
          </a:bodyPr>
          <a:lstStyle/>
          <a:p>
            <a:r>
              <a:rPr lang="en-US"/>
              <a:t>Your opening statement should be strong, and well prepared. It should be short and it can also be an expression of thanks to your host if appropriate.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 J. Paul Robinson, Purdue University</a:t>
            </a:r>
          </a:p>
        </p:txBody>
      </p:sp>
      <p:sp>
        <p:nvSpPr>
          <p:cNvPr id="9" name="Slide Number Placeholder 5"/>
          <p:cNvSpPr>
            <a:spLocks noGrp="1"/>
          </p:cNvSpPr>
          <p:nvPr>
            <p:ph type="sldNum" sz="quarter" idx="12"/>
          </p:nvPr>
        </p:nvSpPr>
        <p:spPr/>
        <p:txBody>
          <a:bodyPr/>
          <a:lstStyle/>
          <a:p>
            <a:fld id="{8F0FA050-3371-4BC6-97DF-EBD4B9802251}" type="slidenum">
              <a:rPr lang="en-US"/>
              <a:pPr/>
              <a:t>7</a:t>
            </a:fld>
            <a:r>
              <a:rPr lang="en-US"/>
              <a:t> of 46</a:t>
            </a:r>
          </a:p>
        </p:txBody>
      </p:sp>
      <p:sp>
        <p:nvSpPr>
          <p:cNvPr id="32770" name="Rectangle 2"/>
          <p:cNvSpPr>
            <a:spLocks noGrp="1" noChangeArrowheads="1"/>
          </p:cNvSpPr>
          <p:nvPr>
            <p:ph type="title"/>
          </p:nvPr>
        </p:nvSpPr>
        <p:spPr>
          <a:xfrm>
            <a:off x="457200" y="0"/>
            <a:ext cx="8229600" cy="1066800"/>
          </a:xfrm>
        </p:spPr>
        <p:txBody>
          <a:bodyPr/>
          <a:lstStyle/>
          <a:p>
            <a:r>
              <a:rPr lang="en-US"/>
              <a:t>Your Closing Statement</a:t>
            </a:r>
          </a:p>
        </p:txBody>
      </p:sp>
      <p:sp>
        <p:nvSpPr>
          <p:cNvPr id="32771" name="Rectangle 3"/>
          <p:cNvSpPr>
            <a:spLocks noGrp="1" noChangeArrowheads="1"/>
          </p:cNvSpPr>
          <p:nvPr>
            <p:ph type="body" idx="1"/>
          </p:nvPr>
        </p:nvSpPr>
        <p:spPr>
          <a:xfrm>
            <a:off x="1066800" y="1143000"/>
            <a:ext cx="8077200" cy="1905000"/>
          </a:xfrm>
        </p:spPr>
        <p:txBody>
          <a:bodyPr/>
          <a:lstStyle/>
          <a:p>
            <a:r>
              <a:rPr lang="en-US" sz="2400"/>
              <a:t>“In my last slide I would like to acknowledge the participation of my colleagues Jim, Jane, Alphonso, and Dr. Jones. I would also like to acknowledge the support of the National Science Foundation for funding this study.”  (</a:t>
            </a:r>
            <a:r>
              <a:rPr lang="en-US" sz="2400" i="1"/>
              <a:t>pause here very briefly</a:t>
            </a:r>
            <a:r>
              <a:rPr lang="en-US" sz="2400"/>
              <a:t>) … “Thank you very much for your attention.”  (</a:t>
            </a:r>
            <a:r>
              <a:rPr lang="en-US" sz="2400">
                <a:solidFill>
                  <a:srgbClr val="0033CC"/>
                </a:solidFill>
              </a:rPr>
              <a:t>Don’t say anything else!!!!</a:t>
            </a:r>
            <a:r>
              <a:rPr lang="en-US" sz="2400"/>
              <a:t>)</a:t>
            </a:r>
          </a:p>
        </p:txBody>
      </p:sp>
      <p:sp>
        <p:nvSpPr>
          <p:cNvPr id="32772" name="Text Box 4"/>
          <p:cNvSpPr txBox="1">
            <a:spLocks noChangeArrowheads="1"/>
          </p:cNvSpPr>
          <p:nvPr/>
        </p:nvSpPr>
        <p:spPr bwMode="auto">
          <a:xfrm>
            <a:off x="323850" y="1143000"/>
            <a:ext cx="590550" cy="457200"/>
          </a:xfrm>
          <a:prstGeom prst="rect">
            <a:avLst/>
          </a:prstGeom>
          <a:noFill/>
          <a:ln w="9525">
            <a:noFill/>
            <a:miter lim="800000"/>
            <a:headEnd/>
            <a:tailEnd/>
          </a:ln>
          <a:effectLst/>
        </p:spPr>
        <p:txBody>
          <a:bodyPr wrap="none">
            <a:spAutoFit/>
          </a:bodyPr>
          <a:lstStyle/>
          <a:p>
            <a:r>
              <a:rPr lang="en-US" sz="2400" b="1"/>
              <a:t>Do</a:t>
            </a:r>
          </a:p>
        </p:txBody>
      </p:sp>
      <p:sp>
        <p:nvSpPr>
          <p:cNvPr id="32773" name="Text Box 5"/>
          <p:cNvSpPr txBox="1">
            <a:spLocks noChangeArrowheads="1"/>
          </p:cNvSpPr>
          <p:nvPr/>
        </p:nvSpPr>
        <p:spPr bwMode="auto">
          <a:xfrm>
            <a:off x="76200" y="3581400"/>
            <a:ext cx="962025" cy="457200"/>
          </a:xfrm>
          <a:prstGeom prst="rect">
            <a:avLst/>
          </a:prstGeom>
          <a:noFill/>
          <a:ln w="9525">
            <a:noFill/>
            <a:miter lim="800000"/>
            <a:headEnd/>
            <a:tailEnd/>
          </a:ln>
          <a:effectLst/>
        </p:spPr>
        <p:txBody>
          <a:bodyPr wrap="none">
            <a:spAutoFit/>
          </a:bodyPr>
          <a:lstStyle/>
          <a:p>
            <a:r>
              <a:rPr lang="en-US" sz="2400" b="1">
                <a:solidFill>
                  <a:srgbClr val="FF0000"/>
                </a:solidFill>
              </a:rPr>
              <a:t>Don’t</a:t>
            </a:r>
          </a:p>
        </p:txBody>
      </p:sp>
      <p:sp>
        <p:nvSpPr>
          <p:cNvPr id="32774" name="Text Box 6"/>
          <p:cNvSpPr txBox="1">
            <a:spLocks noChangeArrowheads="1"/>
          </p:cNvSpPr>
          <p:nvPr/>
        </p:nvSpPr>
        <p:spPr bwMode="auto">
          <a:xfrm>
            <a:off x="990600" y="3581400"/>
            <a:ext cx="8153400" cy="1917700"/>
          </a:xfrm>
          <a:prstGeom prst="rect">
            <a:avLst/>
          </a:prstGeom>
          <a:noFill/>
          <a:ln w="9525">
            <a:noFill/>
            <a:miter lim="800000"/>
            <a:headEnd/>
            <a:tailEnd/>
          </a:ln>
          <a:effectLst/>
        </p:spPr>
        <p:txBody>
          <a:bodyPr>
            <a:spAutoFit/>
          </a:bodyPr>
          <a:lstStyle/>
          <a:p>
            <a:pPr>
              <a:buFontTx/>
              <a:buChar char="•"/>
            </a:pPr>
            <a:r>
              <a:rPr lang="en-US" sz="2400"/>
              <a:t>   Don’t just stop!</a:t>
            </a:r>
          </a:p>
          <a:p>
            <a:pPr>
              <a:buFontTx/>
              <a:buChar char="•"/>
            </a:pPr>
            <a:r>
              <a:rPr lang="en-US" sz="2400"/>
              <a:t>   Don’t say “</a:t>
            </a:r>
            <a:r>
              <a:rPr lang="en-US" sz="2400" i="1"/>
              <a:t>that’s it</a:t>
            </a:r>
            <a:r>
              <a:rPr lang="en-US" sz="2400"/>
              <a:t>”…. “</a:t>
            </a:r>
            <a:r>
              <a:rPr lang="en-US" sz="2400" i="1"/>
              <a:t>that’s the end</a:t>
            </a:r>
            <a:r>
              <a:rPr lang="en-US" sz="2400"/>
              <a:t>” ….: “</a:t>
            </a:r>
            <a:r>
              <a:rPr lang="en-US" sz="2400" i="1"/>
              <a:t>I’m finished</a:t>
            </a:r>
            <a:r>
              <a:rPr lang="en-US" sz="2400"/>
              <a:t>”</a:t>
            </a:r>
          </a:p>
          <a:p>
            <a:pPr>
              <a:buFontTx/>
              <a:buChar char="•"/>
            </a:pPr>
            <a:r>
              <a:rPr lang="en-US" sz="2400"/>
              <a:t>   NEVER offer to answer questions if there is a chairperson - it is the role of the chairperson, not you, to ask for questions!!!!  (</a:t>
            </a:r>
            <a:r>
              <a:rPr lang="en-US" sz="2400">
                <a:solidFill>
                  <a:srgbClr val="0033CC"/>
                </a:solidFill>
              </a:rPr>
              <a:t>Don’t invite questions  - it’s rude!!!</a:t>
            </a:r>
            <a:r>
              <a:rPr lang="en-US" sz="2400"/>
              <a:t>)</a:t>
            </a:r>
          </a:p>
        </p:txBody>
      </p:sp>
      <p:sp>
        <p:nvSpPr>
          <p:cNvPr id="32775" name="Text Box 7"/>
          <p:cNvSpPr txBox="1">
            <a:spLocks noChangeArrowheads="1"/>
          </p:cNvSpPr>
          <p:nvPr/>
        </p:nvSpPr>
        <p:spPr bwMode="auto">
          <a:xfrm>
            <a:off x="457200" y="5791200"/>
            <a:ext cx="8229600" cy="646331"/>
          </a:xfrm>
          <a:prstGeom prst="rect">
            <a:avLst/>
          </a:prstGeom>
          <a:solidFill>
            <a:srgbClr val="CCFFFF"/>
          </a:solidFill>
          <a:ln w="9525">
            <a:noFill/>
            <a:miter lim="800000"/>
            <a:headEnd/>
            <a:tailEnd/>
          </a:ln>
          <a:effectLst/>
        </p:spPr>
        <p:txBody>
          <a:bodyPr wrap="square">
            <a:spAutoFit/>
          </a:bodyPr>
          <a:lstStyle/>
          <a:p>
            <a:pPr algn="ctr"/>
            <a:r>
              <a:rPr lang="en-US" b="1" dirty="0"/>
              <a:t>So</a:t>
            </a:r>
            <a:r>
              <a:rPr lang="en-US" dirty="0"/>
              <a:t>: Make the audience feel comfortable about the end of your presentation by telling them when it is finished</a:t>
            </a:r>
            <a:r>
              <a:rPr lang="en-US" dirty="0" smtClean="0"/>
              <a:t>. Then they know to clap with great gusto!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228600" y="4724400"/>
            <a:ext cx="8534400" cy="1679575"/>
          </a:xfrm>
        </p:spPr>
        <p:txBody>
          <a:bodyPr/>
          <a:lstStyle/>
          <a:p>
            <a:r>
              <a:rPr lang="en-US" sz="2800"/>
              <a:t>J. Paul Robinson, Ph.D., &amp; Bartek Rajwa, Ph.D.</a:t>
            </a:r>
          </a:p>
          <a:p>
            <a:r>
              <a:rPr lang="en-US" sz="2800"/>
              <a:t>Purdue University Cytometry Laboratories </a:t>
            </a:r>
          </a:p>
        </p:txBody>
      </p:sp>
      <p:sp>
        <p:nvSpPr>
          <p:cNvPr id="34819" name="Rectangle 3"/>
          <p:cNvSpPr>
            <a:spLocks noGrp="1" noChangeArrowheads="1"/>
          </p:cNvSpPr>
          <p:nvPr>
            <p:ph type="ctrTitle"/>
          </p:nvPr>
        </p:nvSpPr>
        <p:spPr>
          <a:xfrm>
            <a:off x="914400" y="1219200"/>
            <a:ext cx="7391400" cy="3581400"/>
          </a:xfrm>
          <a:noFill/>
          <a:ln/>
        </p:spPr>
        <p:txBody>
          <a:bodyPr/>
          <a:lstStyle/>
          <a:p>
            <a:r>
              <a:rPr lang="en-US" b="1"/>
              <a:t>Imaging, Flow Cytometry, and Functional Cytomics</a:t>
            </a:r>
            <a:r>
              <a:rPr lang="en-US"/>
              <a:t> </a:t>
            </a:r>
            <a:r>
              <a:rPr lang="en-US" sz="3200" b="1">
                <a:latin typeface="Tahoma" charset="0"/>
              </a:rPr>
              <a:t/>
            </a:r>
            <a:br>
              <a:rPr lang="en-US" sz="3200" b="1">
                <a:latin typeface="Tahoma" charset="0"/>
              </a:rPr>
            </a:br>
            <a:r>
              <a:rPr lang="en-US" sz="3200" b="1">
                <a:latin typeface="Tahoma" charset="0"/>
              </a:rPr>
              <a:t>A</a:t>
            </a:r>
            <a:r>
              <a:rPr lang="en-US" sz="2400" b="1">
                <a:latin typeface="Tahoma" charset="0"/>
              </a:rPr>
              <a:t>pplications of</a:t>
            </a:r>
            <a:br>
              <a:rPr lang="en-US" sz="2400" b="1">
                <a:latin typeface="Tahoma" charset="0"/>
              </a:rPr>
            </a:br>
            <a:r>
              <a:rPr lang="en-US" sz="2400" b="1">
                <a:latin typeface="Tahoma" charset="0"/>
              </a:rPr>
              <a:t> current cell analysis techniques</a:t>
            </a:r>
            <a:r>
              <a:rPr lang="en-US" sz="2800" b="1"/>
              <a:t/>
            </a:r>
            <a:br>
              <a:rPr lang="en-US" sz="2800" b="1"/>
            </a:br>
            <a:endParaRPr lang="en-US" sz="2800" b="1"/>
          </a:p>
        </p:txBody>
      </p:sp>
      <p:sp>
        <p:nvSpPr>
          <p:cNvPr id="34820" name="Text Box 4"/>
          <p:cNvSpPr txBox="1">
            <a:spLocks noChangeArrowheads="1"/>
          </p:cNvSpPr>
          <p:nvPr/>
        </p:nvSpPr>
        <p:spPr bwMode="auto">
          <a:xfrm>
            <a:off x="1524000" y="6172200"/>
            <a:ext cx="5975350" cy="641350"/>
          </a:xfrm>
          <a:prstGeom prst="rect">
            <a:avLst/>
          </a:prstGeom>
          <a:solidFill>
            <a:schemeClr val="accent3">
              <a:lumMod val="20000"/>
              <a:lumOff val="80000"/>
            </a:schemeClr>
          </a:solidFill>
          <a:ln w="9525">
            <a:noFill/>
            <a:miter lim="800000"/>
            <a:headEnd/>
            <a:tailEnd/>
          </a:ln>
          <a:effectLst/>
        </p:spPr>
        <p:txBody>
          <a:bodyPr>
            <a:spAutoFit/>
          </a:bodyPr>
          <a:lstStyle/>
          <a:p>
            <a:r>
              <a:rPr lang="en-US" b="1" dirty="0">
                <a:solidFill>
                  <a:schemeClr val="bg1"/>
                </a:solidFill>
              </a:rPr>
              <a:t>So:</a:t>
            </a:r>
            <a:r>
              <a:rPr lang="en-US" dirty="0">
                <a:solidFill>
                  <a:schemeClr val="bg1"/>
                </a:solidFill>
              </a:rPr>
              <a:t> Example Opening Slide – Has complex background – OK for one slide, but don’t use it for all the rest!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J. Paul Robinson, Purdue University</a:t>
            </a:r>
          </a:p>
        </p:txBody>
      </p:sp>
      <p:sp>
        <p:nvSpPr>
          <p:cNvPr id="6" name="Slide Number Placeholder 5"/>
          <p:cNvSpPr>
            <a:spLocks noGrp="1"/>
          </p:cNvSpPr>
          <p:nvPr>
            <p:ph type="sldNum" sz="quarter" idx="12"/>
          </p:nvPr>
        </p:nvSpPr>
        <p:spPr/>
        <p:txBody>
          <a:bodyPr/>
          <a:lstStyle/>
          <a:p>
            <a:fld id="{AEB3386B-F5DC-442B-8AA3-7CA08690F42E}" type="slidenum">
              <a:rPr lang="en-US"/>
              <a:pPr/>
              <a:t>9</a:t>
            </a:fld>
            <a:r>
              <a:rPr lang="en-US"/>
              <a:t> of 46</a:t>
            </a:r>
          </a:p>
        </p:txBody>
      </p:sp>
      <p:sp>
        <p:nvSpPr>
          <p:cNvPr id="36866" name="Rectangle 2"/>
          <p:cNvSpPr>
            <a:spLocks noGrp="1" noChangeArrowheads="1"/>
          </p:cNvSpPr>
          <p:nvPr>
            <p:ph type="title"/>
          </p:nvPr>
        </p:nvSpPr>
        <p:spPr>
          <a:xfrm>
            <a:off x="304800" y="838200"/>
            <a:ext cx="8382000" cy="1905000"/>
          </a:xfrm>
        </p:spPr>
        <p:txBody>
          <a:bodyPr/>
          <a:lstStyle/>
          <a:p>
            <a:r>
              <a:rPr lang="en-US" sz="4000" b="1">
                <a:solidFill>
                  <a:srgbClr val="FFFF00"/>
                </a:solidFill>
              </a:rPr>
              <a:t>Imaging, Flow Cytometry, and Functional Cytomics:</a:t>
            </a:r>
            <a:r>
              <a:rPr lang="en-US" sz="4000">
                <a:solidFill>
                  <a:srgbClr val="FFFF00"/>
                </a:solidFill>
              </a:rPr>
              <a:t> </a:t>
            </a:r>
            <a:r>
              <a:rPr lang="en-US" sz="2800" b="1">
                <a:solidFill>
                  <a:srgbClr val="FFFF00"/>
                </a:solidFill>
                <a:latin typeface="Tahoma" charset="0"/>
              </a:rPr>
              <a:t/>
            </a:r>
            <a:br>
              <a:rPr lang="en-US" sz="2800" b="1">
                <a:solidFill>
                  <a:srgbClr val="FFFF00"/>
                </a:solidFill>
                <a:latin typeface="Tahoma" charset="0"/>
              </a:rPr>
            </a:br>
            <a:r>
              <a:rPr lang="en-US" sz="2800" b="1">
                <a:solidFill>
                  <a:srgbClr val="FFFF00"/>
                </a:solidFill>
                <a:latin typeface="Tahoma" charset="0"/>
              </a:rPr>
              <a:t/>
            </a:r>
            <a:br>
              <a:rPr lang="en-US" sz="2800" b="1">
                <a:solidFill>
                  <a:srgbClr val="FFFF00"/>
                </a:solidFill>
                <a:latin typeface="Tahoma" charset="0"/>
              </a:rPr>
            </a:br>
            <a:r>
              <a:rPr lang="en-US" sz="2400" b="1">
                <a:solidFill>
                  <a:srgbClr val="FFFF00"/>
                </a:solidFill>
                <a:latin typeface="Tahoma" charset="0"/>
              </a:rPr>
              <a:t>Applications of</a:t>
            </a:r>
            <a:br>
              <a:rPr lang="en-US" sz="2400" b="1">
                <a:solidFill>
                  <a:srgbClr val="FFFF00"/>
                </a:solidFill>
                <a:latin typeface="Tahoma" charset="0"/>
              </a:rPr>
            </a:br>
            <a:r>
              <a:rPr lang="en-US" sz="2400" b="1">
                <a:solidFill>
                  <a:srgbClr val="FFFF00"/>
                </a:solidFill>
                <a:latin typeface="Tahoma" charset="0"/>
              </a:rPr>
              <a:t> current cell analysis techniques</a:t>
            </a:r>
            <a:r>
              <a:rPr lang="en-US" sz="2800" b="1">
                <a:solidFill>
                  <a:srgbClr val="FFFF00"/>
                </a:solidFill>
              </a:rPr>
              <a:t/>
            </a:r>
            <a:br>
              <a:rPr lang="en-US" sz="2800" b="1">
                <a:solidFill>
                  <a:srgbClr val="FFFF00"/>
                </a:solidFill>
              </a:rPr>
            </a:br>
            <a:endParaRPr lang="en-US" sz="2800" b="1">
              <a:solidFill>
                <a:srgbClr val="FFFF00"/>
              </a:solidFill>
            </a:endParaRPr>
          </a:p>
        </p:txBody>
      </p:sp>
      <p:sp>
        <p:nvSpPr>
          <p:cNvPr id="36867" name="Rectangle 3"/>
          <p:cNvSpPr>
            <a:spLocks noChangeArrowheads="1"/>
          </p:cNvSpPr>
          <p:nvPr/>
        </p:nvSpPr>
        <p:spPr bwMode="auto">
          <a:xfrm>
            <a:off x="838200" y="3886200"/>
            <a:ext cx="7696200" cy="1679575"/>
          </a:xfrm>
          <a:prstGeom prst="rect">
            <a:avLst/>
          </a:prstGeom>
          <a:noFill/>
          <a:ln w="9525">
            <a:noFill/>
            <a:miter lim="800000"/>
            <a:headEnd/>
            <a:tailEnd/>
          </a:ln>
          <a:effectLst/>
        </p:spPr>
        <p:txBody>
          <a:bodyPr anchor="ctr"/>
          <a:lstStyle/>
          <a:p>
            <a:pPr marL="342900" indent="-342900" algn="ctr">
              <a:spcBef>
                <a:spcPct val="20000"/>
              </a:spcBef>
            </a:pPr>
            <a:r>
              <a:rPr lang="en-US" sz="2800">
                <a:solidFill>
                  <a:srgbClr val="FFFF00"/>
                </a:solidFill>
              </a:rPr>
              <a:t>J. Paul Robinson, PhD</a:t>
            </a:r>
          </a:p>
          <a:p>
            <a:pPr marL="342900" indent="-342900" algn="ctr">
              <a:spcBef>
                <a:spcPct val="20000"/>
              </a:spcBef>
            </a:pPr>
            <a:r>
              <a:rPr lang="en-US" sz="2800">
                <a:solidFill>
                  <a:srgbClr val="FFFF00"/>
                </a:solidFill>
              </a:rPr>
              <a:t>Purdue University Cytometry Laboratories </a:t>
            </a:r>
          </a:p>
        </p:txBody>
      </p:sp>
      <p:sp>
        <p:nvSpPr>
          <p:cNvPr id="36868" name="Text Box 4"/>
          <p:cNvSpPr txBox="1">
            <a:spLocks noChangeArrowheads="1"/>
          </p:cNvSpPr>
          <p:nvPr/>
        </p:nvSpPr>
        <p:spPr bwMode="auto">
          <a:xfrm>
            <a:off x="609600" y="5486400"/>
            <a:ext cx="7620000" cy="825500"/>
          </a:xfrm>
          <a:prstGeom prst="rect">
            <a:avLst/>
          </a:prstGeom>
          <a:solidFill>
            <a:schemeClr val="accent3">
              <a:lumMod val="20000"/>
              <a:lumOff val="80000"/>
            </a:schemeClr>
          </a:solidFill>
          <a:ln w="9525">
            <a:noFill/>
            <a:miter lim="800000"/>
            <a:headEnd/>
            <a:tailEnd/>
          </a:ln>
          <a:effectLst/>
        </p:spPr>
        <p:txBody>
          <a:bodyPr>
            <a:spAutoFit/>
          </a:bodyPr>
          <a:lstStyle/>
          <a:p>
            <a:r>
              <a:rPr lang="en-US" sz="1600" b="1" dirty="0"/>
              <a:t>So:</a:t>
            </a:r>
            <a:r>
              <a:rPr lang="en-US" sz="1600" dirty="0"/>
              <a:t> Example Opening Slide – Has plain background – not so exciting, but very effective when the goal is to talk science!! Note that the copyright statement at the bottom in black is now virtually unreadable! </a:t>
            </a:r>
            <a:r>
              <a:rPr lang="en-US" sz="1600" dirty="0" smtClean="0"/>
              <a:t>(So </a:t>
            </a:r>
            <a:r>
              <a:rPr lang="en-US" sz="1600" dirty="0"/>
              <a:t>don’t use black on blue!!)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Cytomics</Template>
  <TotalTime>125</TotalTime>
  <Words>7186</Words>
  <Application>Microsoft Office PowerPoint</Application>
  <PresentationFormat>On-screen Show (4:3)</PresentationFormat>
  <Paragraphs>801</Paragraphs>
  <Slides>49</Slides>
  <Notes>49</Notes>
  <HiddenSlides>1</HiddenSlides>
  <MMClips>1</MMClips>
  <ScaleCrop>false</ScaleCrop>
  <HeadingPairs>
    <vt:vector size="4" baseType="variant">
      <vt:variant>
        <vt:lpstr>Theme</vt:lpstr>
      </vt:variant>
      <vt:variant>
        <vt:i4>9</vt:i4>
      </vt:variant>
      <vt:variant>
        <vt:lpstr>Slide Titles</vt:lpstr>
      </vt:variant>
      <vt:variant>
        <vt:i4>49</vt:i4>
      </vt:variant>
    </vt:vector>
  </HeadingPairs>
  <TitlesOfParts>
    <vt:vector size="58" baseType="lpstr">
      <vt:lpstr>Global</vt:lpstr>
      <vt:lpstr>Capsules</vt:lpstr>
      <vt:lpstr>Ocean</vt:lpstr>
      <vt:lpstr>Network Blitz</vt:lpstr>
      <vt:lpstr>Kimono</vt:lpstr>
      <vt:lpstr>Fireworks</vt:lpstr>
      <vt:lpstr>Default Design</vt:lpstr>
      <vt:lpstr>Refined</vt:lpstr>
      <vt:lpstr>Radial</vt:lpstr>
      <vt:lpstr>Presentation 101 for Graduate Students</vt:lpstr>
      <vt:lpstr>Notes for those reading this presentation from this online version</vt:lpstr>
      <vt:lpstr>Goals of this Presentation</vt:lpstr>
      <vt:lpstr>The Three Essential Features of a Good Presentation</vt:lpstr>
      <vt:lpstr>Opening your presentation</vt:lpstr>
      <vt:lpstr>Your Opening Statement</vt:lpstr>
      <vt:lpstr>Your Closing Statement</vt:lpstr>
      <vt:lpstr>Imaging, Flow Cytometry, and Functional Cytomics  Applications of  current cell analysis techniques </vt:lpstr>
      <vt:lpstr>Imaging, Flow Cytometry, and Functional Cytomics:   Applications of  current cell analysis techniques </vt:lpstr>
      <vt:lpstr>Key Material Items to consider</vt:lpstr>
      <vt:lpstr>Your personal habits</vt:lpstr>
      <vt:lpstr>Using a pointer</vt:lpstr>
      <vt:lpstr>Pointer use example</vt:lpstr>
      <vt:lpstr>Pointer hints for nervous people (that’s most people actually!)</vt:lpstr>
      <vt:lpstr>Fonts</vt:lpstr>
      <vt:lpstr>Using Backgrounds</vt:lpstr>
      <vt:lpstr>Backgrounds</vt:lpstr>
      <vt:lpstr>What Resources are Required?</vt:lpstr>
      <vt:lpstr>What Resources are Required?</vt:lpstr>
      <vt:lpstr>What Resources are Required?</vt:lpstr>
      <vt:lpstr>What Resources are Required?</vt:lpstr>
      <vt:lpstr>What Resources are Required?</vt:lpstr>
      <vt:lpstr>Use of Color</vt:lpstr>
      <vt:lpstr>The difference between the computer screen and the projector screen</vt:lpstr>
      <vt:lpstr>Advantages</vt:lpstr>
      <vt:lpstr>Advantages</vt:lpstr>
      <vt:lpstr>Advantages</vt:lpstr>
      <vt:lpstr>Animation</vt:lpstr>
      <vt:lpstr>And for Imaging Technologies?</vt:lpstr>
      <vt:lpstr>And for Imaging Technologies?</vt:lpstr>
      <vt:lpstr>Hydrodynamically focused fluidics</vt:lpstr>
      <vt:lpstr>Use diagrams or flow charts if possible</vt:lpstr>
      <vt:lpstr>Animation helper</vt:lpstr>
      <vt:lpstr>PowerPoint Presentation</vt:lpstr>
      <vt:lpstr>How a line scanning confocal works</vt:lpstr>
      <vt:lpstr>PowerPoint Presentation</vt:lpstr>
      <vt:lpstr>PowerPoint Presentation</vt:lpstr>
      <vt:lpstr>PowerPoint Presentation</vt:lpstr>
      <vt:lpstr>PowerPoint Presentation</vt:lpstr>
      <vt:lpstr>Data Slides</vt:lpstr>
      <vt:lpstr>Some things you should know about projectors and computers</vt:lpstr>
      <vt:lpstr>Example of movie not playing in mode 2</vt:lpstr>
      <vt:lpstr>How Many Slides?</vt:lpstr>
      <vt:lpstr>Answering Questions</vt:lpstr>
      <vt:lpstr>Summary</vt:lpstr>
      <vt:lpstr>Acknowledgements</vt:lpstr>
      <vt:lpstr>How were the Printouts Prepared?</vt:lpstr>
      <vt:lpstr>Features that can be added</vt:lpstr>
      <vt:lpstr>About this Presentation</vt:lpstr>
    </vt:vector>
  </TitlesOfParts>
  <Company>Purdue University Cytometry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101 for Graduate Students</dc:title>
  <dc:creator>J. Paul Robinson</dc:creator>
  <cp:lastModifiedBy>JPaul Robinson</cp:lastModifiedBy>
  <cp:revision>132</cp:revision>
  <dcterms:created xsi:type="dcterms:W3CDTF">2007-05-21T17:21:08Z</dcterms:created>
  <dcterms:modified xsi:type="dcterms:W3CDTF">2012-02-16T01:19:14Z</dcterms:modified>
</cp:coreProperties>
</file>